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6"/>
  </p:notesMasterIdLst>
  <p:sldIdLst>
    <p:sldId id="270" r:id="rId2"/>
    <p:sldId id="256" r:id="rId3"/>
    <p:sldId id="257" r:id="rId4"/>
    <p:sldId id="258" r:id="rId5"/>
    <p:sldId id="259" r:id="rId6"/>
    <p:sldId id="260" r:id="rId7"/>
    <p:sldId id="261" r:id="rId8"/>
    <p:sldId id="262" r:id="rId9"/>
    <p:sldId id="264" r:id="rId10"/>
    <p:sldId id="263" r:id="rId11"/>
    <p:sldId id="265" r:id="rId12"/>
    <p:sldId id="269" r:id="rId13"/>
    <p:sldId id="267" r:id="rId14"/>
    <p:sldId id="268" r:id="rId15"/>
  </p:sldIdLst>
  <p:sldSz cx="9144000" cy="6858000" type="screen4x3"/>
  <p:notesSz cx="6858000" cy="9144000"/>
  <p:defaultText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8" d="100"/>
          <a:sy n="88" d="100"/>
        </p:scale>
        <p:origin x="-96" y="-3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OM"/>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8352657-9D01-488C-9631-E2CDB41ECCFC}" type="datetimeFigureOut">
              <a:rPr lang="ar-OM" smtClean="0"/>
              <a:t>03/05/1431</a:t>
            </a:fld>
            <a:endParaRPr lang="ar-OM"/>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OM"/>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OM"/>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AB50329-F104-4247-B645-3F90786AA778}" type="slidenum">
              <a:rPr lang="ar-OM" smtClean="0"/>
              <a:t>‹#›</a:t>
            </a:fld>
            <a:endParaRPr lang="ar-OM"/>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OM" dirty="0"/>
          </a:p>
        </p:txBody>
      </p:sp>
      <p:sp>
        <p:nvSpPr>
          <p:cNvPr id="4" name="عنصر نائب لرقم الشريحة 3"/>
          <p:cNvSpPr>
            <a:spLocks noGrp="1"/>
          </p:cNvSpPr>
          <p:nvPr>
            <p:ph type="sldNum" sz="quarter" idx="10"/>
          </p:nvPr>
        </p:nvSpPr>
        <p:spPr/>
        <p:txBody>
          <a:bodyPr/>
          <a:lstStyle/>
          <a:p>
            <a:fld id="{EAB50329-F104-4247-B645-3F90786AA778}" type="slidenum">
              <a:rPr lang="ar-OM" smtClean="0"/>
              <a:t>9</a:t>
            </a:fld>
            <a:endParaRPr lang="ar-OM"/>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OM"/>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OM"/>
          </a:p>
        </p:txBody>
      </p:sp>
      <p:sp>
        <p:nvSpPr>
          <p:cNvPr id="4" name="عنصر نائب للتاريخ 3"/>
          <p:cNvSpPr>
            <a:spLocks noGrp="1"/>
          </p:cNvSpPr>
          <p:nvPr>
            <p:ph type="dt" sz="half" idx="10"/>
          </p:nvPr>
        </p:nvSpPr>
        <p:spPr/>
        <p:txBody>
          <a:bodyPr/>
          <a:lstStyle/>
          <a:p>
            <a:fld id="{3F8EF67D-237D-4A4C-BC65-7446A5EB1E00}" type="datetimeFigureOut">
              <a:rPr lang="ar-OM" smtClean="0"/>
              <a:pPr/>
              <a:t>03/05/1431</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16BFC072-3117-46C4-8CD5-8D5D6C3003C4}" type="slidenum">
              <a:rPr lang="ar-OM" smtClean="0"/>
              <a:pPr/>
              <a:t>‹#›</a:t>
            </a:fld>
            <a:endParaRPr lang="ar-OM"/>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10"/>
          </p:nvPr>
        </p:nvSpPr>
        <p:spPr/>
        <p:txBody>
          <a:bodyPr/>
          <a:lstStyle/>
          <a:p>
            <a:fld id="{3F8EF67D-237D-4A4C-BC65-7446A5EB1E00}" type="datetimeFigureOut">
              <a:rPr lang="ar-OM" smtClean="0"/>
              <a:pPr/>
              <a:t>03/05/1431</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16BFC072-3117-46C4-8CD5-8D5D6C3003C4}" type="slidenum">
              <a:rPr lang="ar-OM" smtClean="0"/>
              <a:pPr/>
              <a:t>‹#›</a:t>
            </a:fld>
            <a:endParaRPr lang="ar-OM"/>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OM"/>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10"/>
          </p:nvPr>
        </p:nvSpPr>
        <p:spPr/>
        <p:txBody>
          <a:bodyPr/>
          <a:lstStyle/>
          <a:p>
            <a:fld id="{3F8EF67D-237D-4A4C-BC65-7446A5EB1E00}" type="datetimeFigureOut">
              <a:rPr lang="ar-OM" smtClean="0"/>
              <a:pPr/>
              <a:t>03/05/1431</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16BFC072-3117-46C4-8CD5-8D5D6C3003C4}" type="slidenum">
              <a:rPr lang="ar-OM" smtClean="0"/>
              <a:pPr/>
              <a:t>‹#›</a:t>
            </a:fld>
            <a:endParaRPr lang="ar-OM"/>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10"/>
          </p:nvPr>
        </p:nvSpPr>
        <p:spPr/>
        <p:txBody>
          <a:bodyPr/>
          <a:lstStyle/>
          <a:p>
            <a:fld id="{3F8EF67D-237D-4A4C-BC65-7446A5EB1E00}" type="datetimeFigureOut">
              <a:rPr lang="ar-OM" smtClean="0"/>
              <a:pPr/>
              <a:t>03/05/1431</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16BFC072-3117-46C4-8CD5-8D5D6C3003C4}" type="slidenum">
              <a:rPr lang="ar-OM" smtClean="0"/>
              <a:pPr/>
              <a:t>‹#›</a:t>
            </a:fld>
            <a:endParaRPr lang="ar-OM"/>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OM"/>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F8EF67D-237D-4A4C-BC65-7446A5EB1E00}" type="datetimeFigureOut">
              <a:rPr lang="ar-OM" smtClean="0"/>
              <a:pPr/>
              <a:t>03/05/1431</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16BFC072-3117-46C4-8CD5-8D5D6C3003C4}" type="slidenum">
              <a:rPr lang="ar-OM" smtClean="0"/>
              <a:pPr/>
              <a:t>‹#›</a:t>
            </a:fld>
            <a:endParaRPr lang="ar-OM"/>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5" name="عنصر نائب للتاريخ 4"/>
          <p:cNvSpPr>
            <a:spLocks noGrp="1"/>
          </p:cNvSpPr>
          <p:nvPr>
            <p:ph type="dt" sz="half" idx="10"/>
          </p:nvPr>
        </p:nvSpPr>
        <p:spPr/>
        <p:txBody>
          <a:bodyPr/>
          <a:lstStyle/>
          <a:p>
            <a:fld id="{3F8EF67D-237D-4A4C-BC65-7446A5EB1E00}" type="datetimeFigureOut">
              <a:rPr lang="ar-OM" smtClean="0"/>
              <a:pPr/>
              <a:t>03/05/1431</a:t>
            </a:fld>
            <a:endParaRPr lang="ar-OM"/>
          </a:p>
        </p:txBody>
      </p:sp>
      <p:sp>
        <p:nvSpPr>
          <p:cNvPr id="6" name="عنصر نائب للتذييل 5"/>
          <p:cNvSpPr>
            <a:spLocks noGrp="1"/>
          </p:cNvSpPr>
          <p:nvPr>
            <p:ph type="ftr" sz="quarter" idx="11"/>
          </p:nvPr>
        </p:nvSpPr>
        <p:spPr/>
        <p:txBody>
          <a:bodyPr/>
          <a:lstStyle/>
          <a:p>
            <a:endParaRPr lang="ar-OM"/>
          </a:p>
        </p:txBody>
      </p:sp>
      <p:sp>
        <p:nvSpPr>
          <p:cNvPr id="7" name="عنصر نائب لرقم الشريحة 6"/>
          <p:cNvSpPr>
            <a:spLocks noGrp="1"/>
          </p:cNvSpPr>
          <p:nvPr>
            <p:ph type="sldNum" sz="quarter" idx="12"/>
          </p:nvPr>
        </p:nvSpPr>
        <p:spPr/>
        <p:txBody>
          <a:bodyPr/>
          <a:lstStyle/>
          <a:p>
            <a:fld id="{16BFC072-3117-46C4-8CD5-8D5D6C3003C4}" type="slidenum">
              <a:rPr lang="ar-OM" smtClean="0"/>
              <a:pPr/>
              <a:t>‹#›</a:t>
            </a:fld>
            <a:endParaRPr lang="ar-OM"/>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OM"/>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7" name="عنصر نائب للتاريخ 6"/>
          <p:cNvSpPr>
            <a:spLocks noGrp="1"/>
          </p:cNvSpPr>
          <p:nvPr>
            <p:ph type="dt" sz="half" idx="10"/>
          </p:nvPr>
        </p:nvSpPr>
        <p:spPr/>
        <p:txBody>
          <a:bodyPr/>
          <a:lstStyle/>
          <a:p>
            <a:fld id="{3F8EF67D-237D-4A4C-BC65-7446A5EB1E00}" type="datetimeFigureOut">
              <a:rPr lang="ar-OM" smtClean="0"/>
              <a:pPr/>
              <a:t>03/05/1431</a:t>
            </a:fld>
            <a:endParaRPr lang="ar-OM"/>
          </a:p>
        </p:txBody>
      </p:sp>
      <p:sp>
        <p:nvSpPr>
          <p:cNvPr id="8" name="عنصر نائب للتذييل 7"/>
          <p:cNvSpPr>
            <a:spLocks noGrp="1"/>
          </p:cNvSpPr>
          <p:nvPr>
            <p:ph type="ftr" sz="quarter" idx="11"/>
          </p:nvPr>
        </p:nvSpPr>
        <p:spPr/>
        <p:txBody>
          <a:bodyPr/>
          <a:lstStyle/>
          <a:p>
            <a:endParaRPr lang="ar-OM"/>
          </a:p>
        </p:txBody>
      </p:sp>
      <p:sp>
        <p:nvSpPr>
          <p:cNvPr id="9" name="عنصر نائب لرقم الشريحة 8"/>
          <p:cNvSpPr>
            <a:spLocks noGrp="1"/>
          </p:cNvSpPr>
          <p:nvPr>
            <p:ph type="sldNum" sz="quarter" idx="12"/>
          </p:nvPr>
        </p:nvSpPr>
        <p:spPr/>
        <p:txBody>
          <a:bodyPr/>
          <a:lstStyle/>
          <a:p>
            <a:fld id="{16BFC072-3117-46C4-8CD5-8D5D6C3003C4}" type="slidenum">
              <a:rPr lang="ar-OM" smtClean="0"/>
              <a:pPr/>
              <a:t>‹#›</a:t>
            </a:fld>
            <a:endParaRPr lang="ar-OM"/>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تاريخ 2"/>
          <p:cNvSpPr>
            <a:spLocks noGrp="1"/>
          </p:cNvSpPr>
          <p:nvPr>
            <p:ph type="dt" sz="half" idx="10"/>
          </p:nvPr>
        </p:nvSpPr>
        <p:spPr/>
        <p:txBody>
          <a:bodyPr/>
          <a:lstStyle/>
          <a:p>
            <a:fld id="{3F8EF67D-237D-4A4C-BC65-7446A5EB1E00}" type="datetimeFigureOut">
              <a:rPr lang="ar-OM" smtClean="0"/>
              <a:pPr/>
              <a:t>03/05/1431</a:t>
            </a:fld>
            <a:endParaRPr lang="ar-OM"/>
          </a:p>
        </p:txBody>
      </p:sp>
      <p:sp>
        <p:nvSpPr>
          <p:cNvPr id="4" name="عنصر نائب للتذييل 3"/>
          <p:cNvSpPr>
            <a:spLocks noGrp="1"/>
          </p:cNvSpPr>
          <p:nvPr>
            <p:ph type="ftr" sz="quarter" idx="11"/>
          </p:nvPr>
        </p:nvSpPr>
        <p:spPr/>
        <p:txBody>
          <a:bodyPr/>
          <a:lstStyle/>
          <a:p>
            <a:endParaRPr lang="ar-OM"/>
          </a:p>
        </p:txBody>
      </p:sp>
      <p:sp>
        <p:nvSpPr>
          <p:cNvPr id="5" name="عنصر نائب لرقم الشريحة 4"/>
          <p:cNvSpPr>
            <a:spLocks noGrp="1"/>
          </p:cNvSpPr>
          <p:nvPr>
            <p:ph type="sldNum" sz="quarter" idx="12"/>
          </p:nvPr>
        </p:nvSpPr>
        <p:spPr/>
        <p:txBody>
          <a:bodyPr/>
          <a:lstStyle/>
          <a:p>
            <a:fld id="{16BFC072-3117-46C4-8CD5-8D5D6C3003C4}" type="slidenum">
              <a:rPr lang="ar-OM" smtClean="0"/>
              <a:pPr/>
              <a:t>‹#›</a:t>
            </a:fld>
            <a:endParaRPr lang="ar-OM"/>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F8EF67D-237D-4A4C-BC65-7446A5EB1E00}" type="datetimeFigureOut">
              <a:rPr lang="ar-OM" smtClean="0"/>
              <a:pPr/>
              <a:t>03/05/1431</a:t>
            </a:fld>
            <a:endParaRPr lang="ar-OM"/>
          </a:p>
        </p:txBody>
      </p:sp>
      <p:sp>
        <p:nvSpPr>
          <p:cNvPr id="3" name="عنصر نائب للتذييل 2"/>
          <p:cNvSpPr>
            <a:spLocks noGrp="1"/>
          </p:cNvSpPr>
          <p:nvPr>
            <p:ph type="ftr" sz="quarter" idx="11"/>
          </p:nvPr>
        </p:nvSpPr>
        <p:spPr/>
        <p:txBody>
          <a:bodyPr/>
          <a:lstStyle/>
          <a:p>
            <a:endParaRPr lang="ar-OM"/>
          </a:p>
        </p:txBody>
      </p:sp>
      <p:sp>
        <p:nvSpPr>
          <p:cNvPr id="4" name="عنصر نائب لرقم الشريحة 3"/>
          <p:cNvSpPr>
            <a:spLocks noGrp="1"/>
          </p:cNvSpPr>
          <p:nvPr>
            <p:ph type="sldNum" sz="quarter" idx="12"/>
          </p:nvPr>
        </p:nvSpPr>
        <p:spPr/>
        <p:txBody>
          <a:bodyPr/>
          <a:lstStyle/>
          <a:p>
            <a:fld id="{16BFC072-3117-46C4-8CD5-8D5D6C3003C4}" type="slidenum">
              <a:rPr lang="ar-OM" smtClean="0"/>
              <a:pPr/>
              <a:t>‹#›</a:t>
            </a:fld>
            <a:endParaRPr lang="ar-OM"/>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OM"/>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F8EF67D-237D-4A4C-BC65-7446A5EB1E00}" type="datetimeFigureOut">
              <a:rPr lang="ar-OM" smtClean="0"/>
              <a:pPr/>
              <a:t>03/05/1431</a:t>
            </a:fld>
            <a:endParaRPr lang="ar-OM"/>
          </a:p>
        </p:txBody>
      </p:sp>
      <p:sp>
        <p:nvSpPr>
          <p:cNvPr id="6" name="عنصر نائب للتذييل 5"/>
          <p:cNvSpPr>
            <a:spLocks noGrp="1"/>
          </p:cNvSpPr>
          <p:nvPr>
            <p:ph type="ftr" sz="quarter" idx="11"/>
          </p:nvPr>
        </p:nvSpPr>
        <p:spPr/>
        <p:txBody>
          <a:bodyPr/>
          <a:lstStyle/>
          <a:p>
            <a:endParaRPr lang="ar-OM"/>
          </a:p>
        </p:txBody>
      </p:sp>
      <p:sp>
        <p:nvSpPr>
          <p:cNvPr id="7" name="عنصر نائب لرقم الشريحة 6"/>
          <p:cNvSpPr>
            <a:spLocks noGrp="1"/>
          </p:cNvSpPr>
          <p:nvPr>
            <p:ph type="sldNum" sz="quarter" idx="12"/>
          </p:nvPr>
        </p:nvSpPr>
        <p:spPr/>
        <p:txBody>
          <a:bodyPr/>
          <a:lstStyle/>
          <a:p>
            <a:fld id="{16BFC072-3117-46C4-8CD5-8D5D6C3003C4}" type="slidenum">
              <a:rPr lang="ar-OM" smtClean="0"/>
              <a:pPr/>
              <a:t>‹#›</a:t>
            </a:fld>
            <a:endParaRPr lang="ar-OM"/>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OM"/>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OM"/>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F8EF67D-237D-4A4C-BC65-7446A5EB1E00}" type="datetimeFigureOut">
              <a:rPr lang="ar-OM" smtClean="0"/>
              <a:pPr/>
              <a:t>03/05/1431</a:t>
            </a:fld>
            <a:endParaRPr lang="ar-OM"/>
          </a:p>
        </p:txBody>
      </p:sp>
      <p:sp>
        <p:nvSpPr>
          <p:cNvPr id="6" name="عنصر نائب للتذييل 5"/>
          <p:cNvSpPr>
            <a:spLocks noGrp="1"/>
          </p:cNvSpPr>
          <p:nvPr>
            <p:ph type="ftr" sz="quarter" idx="11"/>
          </p:nvPr>
        </p:nvSpPr>
        <p:spPr/>
        <p:txBody>
          <a:bodyPr/>
          <a:lstStyle/>
          <a:p>
            <a:endParaRPr lang="ar-OM"/>
          </a:p>
        </p:txBody>
      </p:sp>
      <p:sp>
        <p:nvSpPr>
          <p:cNvPr id="7" name="عنصر نائب لرقم الشريحة 6"/>
          <p:cNvSpPr>
            <a:spLocks noGrp="1"/>
          </p:cNvSpPr>
          <p:nvPr>
            <p:ph type="sldNum" sz="quarter" idx="12"/>
          </p:nvPr>
        </p:nvSpPr>
        <p:spPr/>
        <p:txBody>
          <a:bodyPr/>
          <a:lstStyle/>
          <a:p>
            <a:fld id="{16BFC072-3117-46C4-8CD5-8D5D6C3003C4}" type="slidenum">
              <a:rPr lang="ar-OM" smtClean="0"/>
              <a:pPr/>
              <a:t>‹#›</a:t>
            </a:fld>
            <a:endParaRPr lang="ar-OM"/>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OM"/>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F8EF67D-237D-4A4C-BC65-7446A5EB1E00}" type="datetimeFigureOut">
              <a:rPr lang="ar-OM" smtClean="0"/>
              <a:pPr/>
              <a:t>03/05/1431</a:t>
            </a:fld>
            <a:endParaRPr lang="ar-OM"/>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OM"/>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BFC072-3117-46C4-8CD5-8D5D6C3003C4}" type="slidenum">
              <a:rPr lang="ar-OM" smtClean="0"/>
              <a:pPr/>
              <a:t>‹#›</a:t>
            </a:fld>
            <a:endParaRPr lang="ar-OM"/>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Palestinian_refugee_camps" TargetMode="External"/><Relationship Id="rId13" Type="http://schemas.openxmlformats.org/officeDocument/2006/relationships/hyperlink" Target="http://en.wikipedia.org/wiki/Abbasid" TargetMode="External"/><Relationship Id="rId18" Type="http://schemas.openxmlformats.org/officeDocument/2006/relationships/hyperlink" Target="http://en.wikipedia.org/wiki/Lebanese_cuisine" TargetMode="External"/><Relationship Id="rId26" Type="http://schemas.openxmlformats.org/officeDocument/2006/relationships/hyperlink" Target="http://en.wikipedia.org/wiki/Lentil" TargetMode="External"/><Relationship Id="rId3" Type="http://schemas.openxmlformats.org/officeDocument/2006/relationships/image" Target="../media/image13.png"/><Relationship Id="rId21" Type="http://schemas.openxmlformats.org/officeDocument/2006/relationships/hyperlink" Target="http://en.wikipedia.org/wiki/Palestinian_people" TargetMode="External"/><Relationship Id="rId7" Type="http://schemas.openxmlformats.org/officeDocument/2006/relationships/hyperlink" Target="http://en.wikipedia.org/wiki/Arab_citizens_of_Israel" TargetMode="External"/><Relationship Id="rId12" Type="http://schemas.openxmlformats.org/officeDocument/2006/relationships/hyperlink" Target="http://en.wikipedia.org/wiki/Iranian_people" TargetMode="External"/><Relationship Id="rId17" Type="http://schemas.openxmlformats.org/officeDocument/2006/relationships/hyperlink" Target="http://en.wikipedia.org/wiki/Levantine_cuisine" TargetMode="External"/><Relationship Id="rId25" Type="http://schemas.openxmlformats.org/officeDocument/2006/relationships/hyperlink" Target="http://en.wikipedia.org/wiki/Taboon_bread" TargetMode="External"/><Relationship Id="rId2" Type="http://schemas.openxmlformats.org/officeDocument/2006/relationships/image" Target="../media/image12.png"/><Relationship Id="rId16" Type="http://schemas.openxmlformats.org/officeDocument/2006/relationships/hyperlink" Target="http://en.wikipedia.org/wiki/Turkish_people" TargetMode="External"/><Relationship Id="rId20" Type="http://schemas.openxmlformats.org/officeDocument/2006/relationships/hyperlink" Target="http://en.wikipedia.org/wiki/Cuisine_of_Jordan" TargetMode="External"/><Relationship Id="rId1" Type="http://schemas.openxmlformats.org/officeDocument/2006/relationships/slideLayout" Target="../slideLayouts/slideLayout7.xml"/><Relationship Id="rId6" Type="http://schemas.openxmlformats.org/officeDocument/2006/relationships/hyperlink" Target="http://en.wikipedia.org/wiki/Palestinian_territories" TargetMode="External"/><Relationship Id="rId11" Type="http://schemas.openxmlformats.org/officeDocument/2006/relationships/hyperlink" Target="http://en.wikipedia.org/wiki/Ummayad" TargetMode="External"/><Relationship Id="rId24" Type="http://schemas.openxmlformats.org/officeDocument/2006/relationships/hyperlink" Target="http://en.wikipedia.org/wiki/West_Bank" TargetMode="External"/><Relationship Id="rId5" Type="http://schemas.openxmlformats.org/officeDocument/2006/relationships/hyperlink" Target="http://en.wikipedia.org/wiki/Palestine" TargetMode="External"/><Relationship Id="rId15" Type="http://schemas.openxmlformats.org/officeDocument/2006/relationships/hyperlink" Target="http://en.wikipedia.org/wiki/Ottoman_Empire" TargetMode="External"/><Relationship Id="rId23" Type="http://schemas.openxmlformats.org/officeDocument/2006/relationships/hyperlink" Target="http://en.wikipedia.org/wiki/Galilee" TargetMode="External"/><Relationship Id="rId10" Type="http://schemas.openxmlformats.org/officeDocument/2006/relationships/hyperlink" Target="http://en.wikipedia.org/wiki/Caliphate" TargetMode="External"/><Relationship Id="rId19" Type="http://schemas.openxmlformats.org/officeDocument/2006/relationships/hyperlink" Target="http://en.wikipedia.org/wiki/Syrian_cuisine" TargetMode="External"/><Relationship Id="rId4" Type="http://schemas.openxmlformats.org/officeDocument/2006/relationships/hyperlink" Target="http://en.wikipedia.org/wiki/Arab" TargetMode="External"/><Relationship Id="rId9" Type="http://schemas.openxmlformats.org/officeDocument/2006/relationships/hyperlink" Target="http://en.wikipedia.org/wiki/Palestinian_diaspora" TargetMode="External"/><Relationship Id="rId14" Type="http://schemas.openxmlformats.org/officeDocument/2006/relationships/hyperlink" Target="http://en.wikipedia.org/wiki/Turkish_cuisine" TargetMode="External"/><Relationship Id="rId22" Type="http://schemas.openxmlformats.org/officeDocument/2006/relationships/hyperlink" Target="http://en.wikipedia.org/wiki/Kibbee" TargetMode="External"/><Relationship Id="rId27" Type="http://schemas.openxmlformats.org/officeDocument/2006/relationships/hyperlink" Target="http://en.wikipedia.org/wiki/Gaza_Strip"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Apricot" TargetMode="External"/><Relationship Id="rId3" Type="http://schemas.openxmlformats.org/officeDocument/2006/relationships/image" Target="../media/image15.png"/><Relationship Id="rId7" Type="http://schemas.openxmlformats.org/officeDocument/2006/relationships/hyperlink" Target="http://en.wikipedia.org/wiki/Tamarind" TargetMode="External"/><Relationship Id="rId12" Type="http://schemas.openxmlformats.org/officeDocument/2006/relationships/hyperlink" Target="http://en.wikipedia.org/wiki/Muslim"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en.wikipedia.org/wiki/Carob" TargetMode="External"/><Relationship Id="rId11" Type="http://schemas.openxmlformats.org/officeDocument/2006/relationships/hyperlink" Target="http://en.wikipedia.org/wiki/Palestinian_Christian" TargetMode="External"/><Relationship Id="rId5" Type="http://schemas.openxmlformats.org/officeDocument/2006/relationships/hyperlink" Target="http://en.wikipedia.org/wiki/Ramadan" TargetMode="External"/><Relationship Id="rId10" Type="http://schemas.openxmlformats.org/officeDocument/2006/relationships/hyperlink" Target="http://en.wikipedia.org/wiki/Beer" TargetMode="External"/><Relationship Id="rId4" Type="http://schemas.openxmlformats.org/officeDocument/2006/relationships/hyperlink" Target="http://en.wikipedia.org/wiki/Pistachios" TargetMode="External"/><Relationship Id="rId9" Type="http://schemas.openxmlformats.org/officeDocument/2006/relationships/hyperlink" Target="http://en.wikipedia.org/wiki/Arak_(distilled_beverag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85728"/>
            <a:ext cx="5143536" cy="6429372"/>
          </a:xfrm>
          <a:prstGeom prst="rect">
            <a:avLst/>
          </a:prstGeom>
          <a:noFill/>
          <a:ln w="9525">
            <a:noFill/>
            <a:miter lim="800000"/>
            <a:headEnd/>
            <a:tailEnd/>
          </a:ln>
        </p:spPr>
      </p:pic>
      <p:sp>
        <p:nvSpPr>
          <p:cNvPr id="5" name="مربع نص 4"/>
          <p:cNvSpPr txBox="1"/>
          <p:nvPr/>
        </p:nvSpPr>
        <p:spPr>
          <a:xfrm>
            <a:off x="3000364" y="1428736"/>
            <a:ext cx="5857916" cy="4524315"/>
          </a:xfrm>
          <a:prstGeom prst="rect">
            <a:avLst/>
          </a:prstGeom>
          <a:noFill/>
        </p:spPr>
        <p:txBody>
          <a:bodyPr wrap="square" rtlCol="1">
            <a:spAutoFit/>
          </a:bodyPr>
          <a:lstStyle/>
          <a:p>
            <a:pPr algn="l" rtl="0"/>
            <a:r>
              <a:rPr lang="en-US" sz="2400" dirty="0" smtClean="0">
                <a:solidFill>
                  <a:srgbClr val="C00000"/>
                </a:solidFill>
              </a:rPr>
              <a:t>       </a:t>
            </a:r>
            <a:r>
              <a:rPr lang="en-US" sz="2400" u="sng" dirty="0" smtClean="0">
                <a:solidFill>
                  <a:srgbClr val="C00000"/>
                </a:solidFill>
              </a:rPr>
              <a:t>Done by the students:</a:t>
            </a:r>
            <a:endParaRPr lang="en-US" sz="2400" u="sng" dirty="0" smtClean="0">
              <a:solidFill>
                <a:srgbClr val="C00000"/>
              </a:solidFill>
            </a:endParaRPr>
          </a:p>
          <a:p>
            <a:pPr algn="l" rtl="0"/>
            <a:r>
              <a:rPr lang="en-US" sz="2400" dirty="0" smtClean="0">
                <a:solidFill>
                  <a:srgbClr val="C00000"/>
                </a:solidFill>
              </a:rPr>
              <a:t>         1.Issa </a:t>
            </a:r>
            <a:r>
              <a:rPr lang="en-US" sz="2400" dirty="0" err="1" smtClean="0">
                <a:solidFill>
                  <a:srgbClr val="C00000"/>
                </a:solidFill>
              </a:rPr>
              <a:t>Hamad</a:t>
            </a:r>
            <a:endParaRPr lang="en-US" sz="2400" dirty="0" smtClean="0">
              <a:solidFill>
                <a:srgbClr val="C00000"/>
              </a:solidFill>
            </a:endParaRPr>
          </a:p>
          <a:p>
            <a:pPr algn="l" rtl="0"/>
            <a:r>
              <a:rPr lang="en-US" sz="2400" dirty="0" smtClean="0">
                <a:solidFill>
                  <a:srgbClr val="C00000"/>
                </a:solidFill>
              </a:rPr>
              <a:t>           2.Dawood </a:t>
            </a:r>
            <a:r>
              <a:rPr lang="en-US" sz="2400" dirty="0" smtClean="0">
                <a:solidFill>
                  <a:srgbClr val="C00000"/>
                </a:solidFill>
              </a:rPr>
              <a:t>Suleiman</a:t>
            </a:r>
            <a:endParaRPr lang="en-US" sz="2400" dirty="0" smtClean="0">
              <a:solidFill>
                <a:srgbClr val="C00000"/>
              </a:solidFill>
            </a:endParaRPr>
          </a:p>
          <a:p>
            <a:pPr algn="l" rtl="0"/>
            <a:r>
              <a:rPr lang="en-US" sz="2400" dirty="0" smtClean="0">
                <a:solidFill>
                  <a:srgbClr val="C00000"/>
                </a:solidFill>
              </a:rPr>
              <a:t>             3.Talal </a:t>
            </a:r>
            <a:r>
              <a:rPr lang="en-US" sz="2400" dirty="0" err="1" smtClean="0">
                <a:solidFill>
                  <a:srgbClr val="C00000"/>
                </a:solidFill>
              </a:rPr>
              <a:t>Saleem</a:t>
            </a:r>
            <a:endParaRPr lang="en-US" sz="2400" dirty="0" smtClean="0">
              <a:solidFill>
                <a:srgbClr val="C00000"/>
              </a:solidFill>
            </a:endParaRPr>
          </a:p>
          <a:p>
            <a:pPr algn="l" rtl="0"/>
            <a:r>
              <a:rPr lang="en-US" sz="2400" dirty="0" smtClean="0">
                <a:solidFill>
                  <a:srgbClr val="C00000"/>
                </a:solidFill>
              </a:rPr>
              <a:t>               4. Ali </a:t>
            </a:r>
            <a:r>
              <a:rPr lang="en-US" sz="2400" dirty="0" err="1" smtClean="0">
                <a:solidFill>
                  <a:srgbClr val="C00000"/>
                </a:solidFill>
              </a:rPr>
              <a:t>Hamad</a:t>
            </a:r>
            <a:endParaRPr lang="en-US" sz="2400" dirty="0" smtClean="0">
              <a:solidFill>
                <a:srgbClr val="C00000"/>
              </a:solidFill>
            </a:endParaRPr>
          </a:p>
          <a:p>
            <a:pPr algn="l" rtl="0"/>
            <a:endParaRPr lang="en-US" sz="2400" dirty="0" smtClean="0">
              <a:solidFill>
                <a:srgbClr val="C00000"/>
              </a:solidFill>
            </a:endParaRPr>
          </a:p>
          <a:p>
            <a:pPr algn="l" rtl="0"/>
            <a:r>
              <a:rPr lang="en-US" sz="2400" dirty="0" smtClean="0">
                <a:solidFill>
                  <a:srgbClr val="C00000"/>
                </a:solidFill>
              </a:rPr>
              <a:t>                    </a:t>
            </a:r>
            <a:r>
              <a:rPr lang="en-US" sz="2400" u="sng" dirty="0" smtClean="0">
                <a:solidFill>
                  <a:srgbClr val="C00000"/>
                </a:solidFill>
              </a:rPr>
              <a:t>Grade: 8</a:t>
            </a:r>
          </a:p>
          <a:p>
            <a:pPr algn="l" rtl="0"/>
            <a:endParaRPr lang="en-US" sz="2400" dirty="0" smtClean="0">
              <a:solidFill>
                <a:srgbClr val="C00000"/>
              </a:solidFill>
            </a:endParaRPr>
          </a:p>
          <a:p>
            <a:pPr algn="l" rtl="0"/>
            <a:r>
              <a:rPr lang="en-US" sz="2400" dirty="0" smtClean="0">
                <a:solidFill>
                  <a:srgbClr val="C00000"/>
                </a:solidFill>
              </a:rPr>
              <a:t>                       Al-</a:t>
            </a:r>
            <a:r>
              <a:rPr lang="en-US" sz="2400" dirty="0" err="1" smtClean="0">
                <a:solidFill>
                  <a:srgbClr val="C00000"/>
                </a:solidFill>
              </a:rPr>
              <a:t>Basheer</a:t>
            </a:r>
            <a:r>
              <a:rPr lang="en-US" sz="2400" dirty="0" smtClean="0">
                <a:solidFill>
                  <a:srgbClr val="C00000"/>
                </a:solidFill>
              </a:rPr>
              <a:t> bin Al-</a:t>
            </a:r>
            <a:r>
              <a:rPr lang="en-US" sz="2400" dirty="0" err="1" smtClean="0">
                <a:solidFill>
                  <a:srgbClr val="C00000"/>
                </a:solidFill>
              </a:rPr>
              <a:t>Munther</a:t>
            </a:r>
            <a:r>
              <a:rPr lang="en-US" sz="2400" dirty="0" smtClean="0">
                <a:solidFill>
                  <a:srgbClr val="C00000"/>
                </a:solidFill>
              </a:rPr>
              <a:t> Basic</a:t>
            </a:r>
          </a:p>
          <a:p>
            <a:pPr algn="l" rtl="0"/>
            <a:r>
              <a:rPr lang="en-US" sz="2400" dirty="0" smtClean="0">
                <a:solidFill>
                  <a:srgbClr val="C00000"/>
                </a:solidFill>
              </a:rPr>
              <a:t>                          Education School (5 – 8 )</a:t>
            </a:r>
          </a:p>
          <a:p>
            <a:pPr algn="l" rtl="0"/>
            <a:endParaRPr lang="en-US" sz="2400" dirty="0" smtClean="0">
              <a:solidFill>
                <a:srgbClr val="C00000"/>
              </a:solidFill>
            </a:endParaRPr>
          </a:p>
          <a:p>
            <a:pPr algn="l" rtl="0"/>
            <a:r>
              <a:rPr lang="en-US" sz="2400" dirty="0" smtClean="0">
                <a:solidFill>
                  <a:srgbClr val="C00000"/>
                </a:solidFill>
              </a:rPr>
              <a:t>                              </a:t>
            </a:r>
            <a:r>
              <a:rPr lang="en-US" sz="1400" i="1" u="sng" dirty="0" smtClean="0">
                <a:solidFill>
                  <a:srgbClr val="C00000"/>
                </a:solidFill>
              </a:rPr>
              <a:t>Teacher: </a:t>
            </a:r>
            <a:r>
              <a:rPr lang="en-US" sz="1400" i="1" u="sng" dirty="0" err="1" smtClean="0">
                <a:solidFill>
                  <a:srgbClr val="C00000"/>
                </a:solidFill>
              </a:rPr>
              <a:t>Majid</a:t>
            </a:r>
            <a:r>
              <a:rPr lang="en-US" sz="1400" i="1" u="sng" dirty="0" smtClean="0">
                <a:solidFill>
                  <a:srgbClr val="C00000"/>
                </a:solidFill>
              </a:rPr>
              <a:t> </a:t>
            </a:r>
            <a:r>
              <a:rPr lang="en-US" sz="1400" i="1" u="sng" dirty="0" err="1" smtClean="0">
                <a:solidFill>
                  <a:srgbClr val="C00000"/>
                </a:solidFill>
              </a:rPr>
              <a:t>Ambusaidi</a:t>
            </a:r>
            <a:r>
              <a:rPr lang="en-US" sz="1400" i="1" u="sng" dirty="0" smtClean="0">
                <a:solidFill>
                  <a:srgbClr val="C00000"/>
                </a:solidFill>
              </a:rPr>
              <a:t>  -    Oman</a:t>
            </a:r>
            <a:endParaRPr lang="ar-OM" sz="1400" i="1" u="sng" dirty="0">
              <a:solidFill>
                <a:srgbClr val="C00000"/>
              </a:solidFill>
            </a:endParaRPr>
          </a:p>
        </p:txBody>
      </p:sp>
      <p:sp>
        <p:nvSpPr>
          <p:cNvPr id="7" name="مربع نص 6"/>
          <p:cNvSpPr txBox="1"/>
          <p:nvPr/>
        </p:nvSpPr>
        <p:spPr>
          <a:xfrm>
            <a:off x="3286116" y="500042"/>
            <a:ext cx="4429156" cy="369332"/>
          </a:xfrm>
          <a:prstGeom prst="rect">
            <a:avLst/>
          </a:prstGeom>
          <a:noFill/>
        </p:spPr>
        <p:txBody>
          <a:bodyPr wrap="square" rtlCol="1">
            <a:spAutoFit/>
          </a:bodyPr>
          <a:lstStyle/>
          <a:p>
            <a:pPr algn="l" rtl="0"/>
            <a:r>
              <a:rPr lang="en-US" b="1" dirty="0" smtClean="0">
                <a:solidFill>
                  <a:schemeClr val="accent3">
                    <a:lumMod val="50000"/>
                  </a:schemeClr>
                </a:solidFill>
              </a:rPr>
              <a:t>                </a:t>
            </a:r>
            <a:r>
              <a:rPr lang="en-US" b="1" u="sng" dirty="0" smtClean="0">
                <a:solidFill>
                  <a:schemeClr val="accent3">
                    <a:lumMod val="50000"/>
                  </a:schemeClr>
                </a:solidFill>
              </a:rPr>
              <a:t>Healthy Food Around the World</a:t>
            </a:r>
            <a:endParaRPr lang="ar-OM" u="sng"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imaje209tb4.jpg"/>
          <p:cNvPicPr>
            <a:picLocks noChangeAspect="1"/>
          </p:cNvPicPr>
          <p:nvPr/>
        </p:nvPicPr>
        <p:blipFill>
          <a:blip r:embed="rId2" cstate="print"/>
          <a:stretch>
            <a:fillRect/>
          </a:stretch>
        </p:blipFill>
        <p:spPr>
          <a:xfrm>
            <a:off x="-32" y="4929198"/>
            <a:ext cx="9144032" cy="1928802"/>
          </a:xfrm>
          <a:prstGeom prst="rect">
            <a:avLst/>
          </a:prstGeom>
        </p:spPr>
      </p:pic>
      <p:sp>
        <p:nvSpPr>
          <p:cNvPr id="1025" name="Rectangle 1"/>
          <p:cNvSpPr>
            <a:spLocks noChangeArrowheads="1"/>
          </p:cNvSpPr>
          <p:nvPr/>
        </p:nvSpPr>
        <p:spPr bwMode="auto">
          <a:xfrm>
            <a:off x="214282" y="493124"/>
            <a:ext cx="864399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Arial" pitchFamily="34" charset="0"/>
              </a:rPr>
              <a:t>Given that school meals are the only direct route by which the Government can influence the </a:t>
            </a:r>
            <a:r>
              <a:rPr kumimoji="0" lang="en-GB" sz="1200" b="1" i="1" u="sng" strike="noStrike" cap="none" normalizeH="0" baseline="0" dirty="0" smtClean="0">
                <a:ln>
                  <a:noFill/>
                </a:ln>
                <a:solidFill>
                  <a:schemeClr val="accent6">
                    <a:lumMod val="75000"/>
                  </a:schemeClr>
                </a:solidFill>
                <a:effectLst/>
                <a:latin typeface="Calibri" pitchFamily="34" charset="0"/>
                <a:ea typeface="Times New Roman" pitchFamily="18" charset="0"/>
                <a:cs typeface="Arial" pitchFamily="34" charset="0"/>
              </a:rPr>
              <a:t>eating habits of young people </a:t>
            </a:r>
            <a:r>
              <a:rPr kumimoji="0" lang="en-GB" sz="1200" b="1"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Arial" pitchFamily="34" charset="0"/>
              </a:rPr>
              <a:t>in line with obesity and climate change imperatives, there should be a clear commitment to achieving 100% take-up of healthy and climate-friendly school meals by a chosen deadline. This commitment, to both 100% take-up </a:t>
            </a:r>
            <a:r>
              <a:rPr kumimoji="0" lang="en-GB" sz="1200" b="1" i="1" u="none" strike="noStrike" cap="none" normalizeH="0" baseline="0" dirty="0" smtClean="0">
                <a:ln>
                  <a:noFill/>
                </a:ln>
                <a:solidFill>
                  <a:schemeClr val="accent6">
                    <a:lumMod val="75000"/>
                  </a:schemeClr>
                </a:solidFill>
                <a:effectLst/>
                <a:latin typeface="Calibri" pitchFamily="34" charset="0"/>
                <a:ea typeface="Times New Roman" pitchFamily="18" charset="0"/>
                <a:cs typeface="Arial" pitchFamily="34" charset="0"/>
              </a:rPr>
              <a:t>and </a:t>
            </a:r>
            <a:r>
              <a:rPr kumimoji="0" lang="en-GB" sz="1200" b="1"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Arial" pitchFamily="34" charset="0"/>
              </a:rPr>
              <a:t>the goal of healthy and climate friendly meals, is needed to give a clear framework within which all decisions relating to school meals will be made. In order for school meals to be both healthy </a:t>
            </a:r>
            <a:r>
              <a:rPr kumimoji="0" lang="en-GB" sz="1200" b="1" i="1" u="none" strike="noStrike" cap="none" normalizeH="0" baseline="0" dirty="0" smtClean="0">
                <a:ln>
                  <a:noFill/>
                </a:ln>
                <a:solidFill>
                  <a:schemeClr val="accent6">
                    <a:lumMod val="75000"/>
                  </a:schemeClr>
                </a:solidFill>
                <a:effectLst/>
                <a:latin typeface="Calibri" pitchFamily="34" charset="0"/>
                <a:ea typeface="Times New Roman" pitchFamily="18" charset="0"/>
                <a:cs typeface="Arial" pitchFamily="34" charset="0"/>
              </a:rPr>
              <a:t>and </a:t>
            </a:r>
            <a:r>
              <a:rPr kumimoji="0" lang="en-GB" sz="1200" b="1"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Arial" pitchFamily="34" charset="0"/>
              </a:rPr>
              <a:t>climate-friendly, Government policy needs to look beyond the important new nutrient-based standards to ensure that meals are freshly prepared from largely unprocessed, seasonal, locally sourced and organic ingredients, with meat and dairy served in moderation.</a:t>
            </a:r>
            <a:endParaRPr kumimoji="0" lang="en-GB" sz="18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pic>
        <p:nvPicPr>
          <p:cNvPr id="8" name="صورة 7" descr="imaje209tb4.jpg"/>
          <p:cNvPicPr>
            <a:picLocks noChangeAspect="1"/>
          </p:cNvPicPr>
          <p:nvPr/>
        </p:nvPicPr>
        <p:blipFill>
          <a:blip r:embed="rId2" cstate="print"/>
          <a:stretch>
            <a:fillRect/>
          </a:stretch>
        </p:blipFill>
        <p:spPr>
          <a:xfrm>
            <a:off x="0" y="1928802"/>
            <a:ext cx="9144000" cy="2357430"/>
          </a:xfrm>
          <a:prstGeom prst="rect">
            <a:avLst/>
          </a:prstGeom>
        </p:spPr>
      </p:pic>
      <p:sp>
        <p:nvSpPr>
          <p:cNvPr id="10" name="مربع نص 9"/>
          <p:cNvSpPr txBox="1"/>
          <p:nvPr/>
        </p:nvSpPr>
        <p:spPr>
          <a:xfrm>
            <a:off x="2938450" y="3938590"/>
            <a:ext cx="3714776" cy="369332"/>
          </a:xfrm>
          <a:prstGeom prst="rect">
            <a:avLst/>
          </a:prstGeom>
          <a:noFill/>
        </p:spPr>
        <p:txBody>
          <a:bodyPr wrap="square" rtlCol="1">
            <a:spAutoFit/>
          </a:bodyPr>
          <a:lstStyle/>
          <a:p>
            <a:pPr algn="l" rtl="0"/>
            <a:endParaRPr lang="ar-OM" dirty="0"/>
          </a:p>
        </p:txBody>
      </p:sp>
      <p:sp>
        <p:nvSpPr>
          <p:cNvPr id="1026" name="Rectangle 2"/>
          <p:cNvSpPr>
            <a:spLocks noChangeArrowheads="1"/>
          </p:cNvSpPr>
          <p:nvPr/>
        </p:nvSpPr>
        <p:spPr bwMode="auto">
          <a:xfrm>
            <a:off x="0" y="4308581"/>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1" u="none" strike="noStrike" cap="none" normalizeH="0" baseline="0" dirty="0" smtClean="0">
                <a:ln>
                  <a:noFill/>
                </a:ln>
                <a:solidFill>
                  <a:schemeClr val="accent6">
                    <a:lumMod val="75000"/>
                  </a:schemeClr>
                </a:solidFill>
                <a:effectLst/>
                <a:latin typeface="Calibri" pitchFamily="34" charset="0"/>
                <a:ea typeface="Times New Roman" pitchFamily="18" charset="0"/>
                <a:cs typeface="Arial" pitchFamily="34" charset="0"/>
              </a:rPr>
              <a:t>Due to lack of government concern and initiatives to create awareness for the need of good health, today’s youngsters have failed to gain the knowledge of the vital importance of maintaining a healthy diet in their everyday lives, which also plays a significant role in their student careers.</a:t>
            </a:r>
            <a:endParaRPr kumimoji="0" lang="en-GB" sz="18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1000" fill="hold"/>
                                        <p:tgtEl>
                                          <p:spTgt spid="1025"/>
                                        </p:tgtEl>
                                        <p:attrNameLst>
                                          <p:attrName>ppt_w</p:attrName>
                                        </p:attrNameLst>
                                      </p:cBhvr>
                                      <p:tavLst>
                                        <p:tav tm="0">
                                          <p:val>
                                            <p:strVal val="#ppt_w*0.70"/>
                                          </p:val>
                                        </p:tav>
                                        <p:tav tm="100000">
                                          <p:val>
                                            <p:strVal val="#ppt_w"/>
                                          </p:val>
                                        </p:tav>
                                      </p:tavLst>
                                    </p:anim>
                                    <p:anim calcmode="lin" valueType="num">
                                      <p:cBhvr>
                                        <p:cTn id="8" dur="1000" fill="hold"/>
                                        <p:tgtEl>
                                          <p:spTgt spid="1025"/>
                                        </p:tgtEl>
                                        <p:attrNameLst>
                                          <p:attrName>ppt_h</p:attrName>
                                        </p:attrNameLst>
                                      </p:cBhvr>
                                      <p:tavLst>
                                        <p:tav tm="0">
                                          <p:val>
                                            <p:strVal val="#ppt_h"/>
                                          </p:val>
                                        </p:tav>
                                        <p:tav tm="100000">
                                          <p:val>
                                            <p:strVal val="#ppt_h"/>
                                          </p:val>
                                        </p:tav>
                                      </p:tavLst>
                                    </p:anim>
                                    <p:animEffect transition="in" filter="fade">
                                      <p:cBhvr>
                                        <p:cTn id="9" dur="1000"/>
                                        <p:tgtEl>
                                          <p:spTgt spid="102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diamond(in)">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from="(-#ppt_w/2)" to="(#ppt_x)" calcmode="lin" valueType="num">
                                      <p:cBhvr>
                                        <p:cTn id="27" dur="600" fill="hold">
                                          <p:stCondLst>
                                            <p:cond delay="0"/>
                                          </p:stCondLst>
                                        </p:cTn>
                                        <p:tgtEl>
                                          <p:spTgt spid="3"/>
                                        </p:tgtEl>
                                        <p:attrNameLst>
                                          <p:attrName>ppt_x</p:attrName>
                                        </p:attrNameLst>
                                      </p:cBhvr>
                                    </p:anim>
                                    <p:anim from="0" to="-1.0" calcmode="lin" valueType="num">
                                      <p:cBhvr>
                                        <p:cTn id="28" dur="200" decel="50000" autoRev="1" fill="hold">
                                          <p:stCondLst>
                                            <p:cond delay="600"/>
                                          </p:stCondLst>
                                        </p:cTn>
                                        <p:tgtEl>
                                          <p:spTgt spid="3"/>
                                        </p:tgtEl>
                                        <p:attrNameLst>
                                          <p:attrName>xshear</p:attrName>
                                        </p:attrNameLst>
                                      </p:cBhvr>
                                    </p:anim>
                                    <p:animScale>
                                      <p:cBhvr>
                                        <p:cTn id="29" dur="200" decel="100000" autoRev="1" fill="hold">
                                          <p:stCondLst>
                                            <p:cond delay="600"/>
                                          </p:stCondLst>
                                        </p:cTn>
                                        <p:tgtEl>
                                          <p:spTgt spid="3"/>
                                        </p:tgtEl>
                                      </p:cBhvr>
                                      <p:from x="100000" y="100000"/>
                                      <p:to x="80000" y="100000"/>
                                    </p:animScale>
                                    <p:anim by="(#ppt_h/3+#ppt_w*0.1)" calcmode="lin" valueType="num">
                                      <p:cBhvr additive="sum">
                                        <p:cTn id="3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05_HEALTHY-FOOD.jpg"/>
          <p:cNvPicPr>
            <a:picLocks noChangeAspect="1"/>
          </p:cNvPicPr>
          <p:nvPr/>
        </p:nvPicPr>
        <p:blipFill>
          <a:blip r:embed="rId2" cstate="print"/>
          <a:stretch>
            <a:fillRect/>
          </a:stretch>
        </p:blipFill>
        <p:spPr>
          <a:xfrm>
            <a:off x="0" y="4071942"/>
            <a:ext cx="9144000" cy="2643206"/>
          </a:xfrm>
          <a:prstGeom prst="rect">
            <a:avLst/>
          </a:prstGeom>
        </p:spPr>
      </p:pic>
      <p:sp>
        <p:nvSpPr>
          <p:cNvPr id="4" name="مربع نص 3"/>
          <p:cNvSpPr txBox="1"/>
          <p:nvPr/>
        </p:nvSpPr>
        <p:spPr>
          <a:xfrm>
            <a:off x="428596" y="285728"/>
            <a:ext cx="6286544" cy="369332"/>
          </a:xfrm>
          <a:prstGeom prst="rect">
            <a:avLst/>
          </a:prstGeom>
          <a:noFill/>
        </p:spPr>
        <p:txBody>
          <a:bodyPr wrap="square" rtlCol="1">
            <a:spAutoFit/>
          </a:bodyPr>
          <a:lstStyle/>
          <a:p>
            <a:pPr algn="l" rtl="0"/>
            <a:r>
              <a:rPr lang="en-US" u="sng" dirty="0" smtClean="0">
                <a:solidFill>
                  <a:srgbClr val="FF0000"/>
                </a:solidFill>
              </a:rPr>
              <a:t>Bahrain and the Healthy Food</a:t>
            </a:r>
            <a:endParaRPr lang="ar-OM" u="sng" dirty="0">
              <a:solidFill>
                <a:srgbClr val="FF0000"/>
              </a:solidFill>
            </a:endParaRPr>
          </a:p>
        </p:txBody>
      </p:sp>
      <p:sp>
        <p:nvSpPr>
          <p:cNvPr id="5" name="مربع نص 4"/>
          <p:cNvSpPr txBox="1"/>
          <p:nvPr/>
        </p:nvSpPr>
        <p:spPr>
          <a:xfrm>
            <a:off x="285720" y="714356"/>
            <a:ext cx="5857916" cy="2585323"/>
          </a:xfrm>
          <a:prstGeom prst="rect">
            <a:avLst/>
          </a:prstGeom>
          <a:noFill/>
        </p:spPr>
        <p:txBody>
          <a:bodyPr wrap="square" rtlCol="1">
            <a:spAutoFit/>
          </a:bodyPr>
          <a:lstStyle/>
          <a:p>
            <a:pPr algn="l" rtl="0"/>
            <a:r>
              <a:rPr lang="en-US" dirty="0" smtClean="0"/>
              <a:t>Our ancestors were at first nomadic . They got their food from animals and fish they and from plants they collected around them.</a:t>
            </a:r>
          </a:p>
          <a:p>
            <a:pPr algn="l" rtl="0"/>
            <a:r>
              <a:rPr lang="en-US" dirty="0" smtClean="0"/>
              <a:t>When they settled in one place , they grew crops and saved good seeds to plant and improve crops.</a:t>
            </a:r>
          </a:p>
          <a:p>
            <a:pPr algn="l" rtl="0"/>
            <a:endParaRPr lang="en-US" dirty="0" smtClean="0"/>
          </a:p>
          <a:p>
            <a:pPr algn="l" rtl="0"/>
            <a:r>
              <a:rPr lang="en-US" dirty="0" smtClean="0"/>
              <a:t> </a:t>
            </a:r>
          </a:p>
          <a:p>
            <a:pPr algn="l" rtl="0"/>
            <a:endParaRPr lang="en-US" dirty="0" smtClean="0"/>
          </a:p>
          <a:p>
            <a:pPr algn="l" rtl="0"/>
            <a:endParaRPr lang="ar-OM" dirty="0"/>
          </a:p>
        </p:txBody>
      </p:sp>
      <p:sp>
        <p:nvSpPr>
          <p:cNvPr id="7" name="Rectangle 1"/>
          <p:cNvSpPr>
            <a:spLocks noChangeArrowheads="1"/>
          </p:cNvSpPr>
          <p:nvPr/>
        </p:nvSpPr>
        <p:spPr bwMode="auto">
          <a:xfrm>
            <a:off x="0" y="2516753"/>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FF0000"/>
                </a:solidFill>
                <a:effectLst/>
                <a:latin typeface="Calibri" pitchFamily="34" charset="0"/>
                <a:ea typeface="Times New Roman" pitchFamily="18" charset="0"/>
                <a:cs typeface="Arial" pitchFamily="34" charset="0"/>
              </a:rPr>
              <a:t>Food in Bahrain </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Arial" pitchFamily="34" charset="0"/>
              </a:rPr>
              <a:t>Falafel </a:t>
            </a:r>
            <a:endParaRPr kumimoji="0" lang="en-US" sz="1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As a main dish, it is served as a sandwich, stuffed in pita bread with lettuce, tomatoes, and </a:t>
            </a:r>
            <a:r>
              <a:rPr kumimoji="0" lang="en-US" sz="1600" b="0" i="0" u="none" strike="noStrike" cap="none" normalizeH="0" baseline="0" dirty="0" err="1" smtClean="0">
                <a:ln>
                  <a:noFill/>
                </a:ln>
                <a:solidFill>
                  <a:srgbClr val="000000"/>
                </a:solidFill>
                <a:effectLst/>
                <a:latin typeface="Calibri" pitchFamily="34" charset="0"/>
                <a:ea typeface="Times New Roman" pitchFamily="18" charset="0"/>
                <a:cs typeface="Arial" pitchFamily="34" charset="0"/>
              </a:rPr>
              <a:t>tahina</a:t>
            </a:r>
            <a:r>
              <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As an appetizer, it is served on a salad, or with hummus and </a:t>
            </a:r>
            <a:r>
              <a:rPr kumimoji="0" lang="en-US" sz="1600" b="0" i="0" u="none" strike="noStrike" cap="none" normalizeH="0" baseline="0" dirty="0" err="1" smtClean="0">
                <a:ln>
                  <a:noFill/>
                </a:ln>
                <a:solidFill>
                  <a:srgbClr val="000000"/>
                </a:solidFill>
                <a:effectLst/>
                <a:latin typeface="Calibri" pitchFamily="34" charset="0"/>
                <a:ea typeface="Times New Roman" pitchFamily="18" charset="0"/>
                <a:cs typeface="Arial" pitchFamily="34" charset="0"/>
              </a:rPr>
              <a:t>tahina</a:t>
            </a:r>
            <a:r>
              <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Falafel is a favorite among vegetarians.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err="1" smtClean="0">
                <a:solidFill>
                  <a:schemeClr val="tx2">
                    <a:lumMod val="60000"/>
                    <a:lumOff val="40000"/>
                  </a:schemeClr>
                </a:solidFill>
                <a:latin typeface="Calibri" pitchFamily="34" charset="0"/>
                <a:ea typeface="Times New Roman" pitchFamily="18" charset="0"/>
                <a:cs typeface="Arial" pitchFamily="34" charset="0"/>
              </a:rPr>
              <a:t>J</a:t>
            </a:r>
            <a:r>
              <a:rPr kumimoji="0" lang="en-US" sz="1600" b="0" i="0" u="none" strike="noStrike" cap="none" normalizeH="0" baseline="0" dirty="0" err="1" smtClean="0">
                <a:ln>
                  <a:noFill/>
                </a:ln>
                <a:solidFill>
                  <a:schemeClr val="tx2">
                    <a:lumMod val="60000"/>
                    <a:lumOff val="40000"/>
                  </a:schemeClr>
                </a:solidFill>
                <a:effectLst/>
                <a:latin typeface="Calibri" pitchFamily="34" charset="0"/>
                <a:ea typeface="Times New Roman" pitchFamily="18" charset="0"/>
                <a:cs typeface="Arial" pitchFamily="34" charset="0"/>
              </a:rPr>
              <a:t>abood</a:t>
            </a:r>
            <a:r>
              <a:rPr kumimoji="0" lang="en-US" sz="16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000000"/>
                </a:solidFill>
                <a:latin typeface="Calibri" pitchFamily="34" charset="0"/>
                <a:ea typeface="Times New Roman" pitchFamily="18" charset="0"/>
                <a:cs typeface="Arial" pitchFamily="34" charset="0"/>
              </a:rPr>
              <a:t>I</a:t>
            </a:r>
            <a:r>
              <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 consists of cows liver or chicken's with spices, black pepper, onions and every thing </a:t>
            </a:r>
            <a:r>
              <a:rPr lang="en-US" sz="1600" dirty="0" smtClean="0">
                <a:solidFill>
                  <a:srgbClr val="000000"/>
                </a:solidFill>
                <a:latin typeface="Calibri" pitchFamily="34" charset="0"/>
                <a:ea typeface="Times New Roman" pitchFamily="18" charset="0"/>
                <a:cs typeface="Arial" pitchFamily="34" charset="0"/>
              </a:rPr>
              <a:t>puts</a:t>
            </a:r>
            <a:r>
              <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inside a piece of bread.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0" fill="hold"/>
                                        <p:tgtEl>
                                          <p:spTgt spid="7"/>
                                        </p:tgtEl>
                                        <p:attrNameLst>
                                          <p:attrName>ppt_w</p:attrName>
                                        </p:attrNameLst>
                                      </p:cBhvr>
                                      <p:tavLst>
                                        <p:tav tm="0" fmla="#ppt_w*sin(2.5*pi*$)">
                                          <p:val>
                                            <p:fltVal val="0"/>
                                          </p:val>
                                        </p:tav>
                                        <p:tav tm="100000">
                                          <p:val>
                                            <p:fltVal val="1"/>
                                          </p:val>
                                        </p:tav>
                                      </p:tavLst>
                                    </p:anim>
                                    <p:anim calcmode="lin" valueType="num">
                                      <p:cBhvr>
                                        <p:cTn id="25"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3500462" cy="300039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57158" y="3143248"/>
            <a:ext cx="2786082" cy="2286000"/>
          </a:xfrm>
          <a:prstGeom prst="rect">
            <a:avLst/>
          </a:prstGeom>
          <a:noFill/>
          <a:ln w="9525">
            <a:noFill/>
            <a:miter lim="800000"/>
            <a:headEnd/>
            <a:tailEnd/>
          </a:ln>
        </p:spPr>
      </p:pic>
      <p:sp>
        <p:nvSpPr>
          <p:cNvPr id="4097" name="Rectangle 1"/>
          <p:cNvSpPr>
            <a:spLocks noChangeArrowheads="1"/>
          </p:cNvSpPr>
          <p:nvPr/>
        </p:nvSpPr>
        <p:spPr bwMode="auto">
          <a:xfrm>
            <a:off x="4000496" y="-33682"/>
            <a:ext cx="407196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Healthy Food in Palestine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Palestinian cuisine consists of foods from or commonly eaten by the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4" tooltip="Arab"/>
              </a:rPr>
              <a:t>Arabs</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of historical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5" tooltip="Palestine"/>
              </a:rPr>
              <a:t>Palestine</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r>
              <a:rPr kumimoji="0" lang="en-US" sz="1200" b="0" i="0"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which includes those living in the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6" tooltip="Palestinian territories"/>
              </a:rPr>
              <a:t>Palestinian territories</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7" tooltip="Arab citizens of Israel"/>
              </a:rPr>
              <a:t>Israel</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8" tooltip="Palestinian refugee camps"/>
              </a:rPr>
              <a:t>refugee camps</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in nearby countries as well as by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9" tooltip="Palestinian diaspora"/>
              </a:rPr>
              <a:t>Palestinians living abroad</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The cuisine is a diffusion of the cultures of civilizations that settled in Palestine, particularly during and after the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0" tooltip="Caliphate"/>
              </a:rPr>
              <a:t>Islamic era</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beginning with the Arab </a:t>
            </a:r>
            <a:r>
              <a:rPr kumimoji="0" lang="en-US" sz="1200" b="0" i="0" strike="noStrike" cap="none" normalizeH="0" baseline="0" dirty="0" err="1" smtClean="0">
                <a:ln>
                  <a:noFill/>
                </a:ln>
                <a:solidFill>
                  <a:srgbClr val="800517"/>
                </a:solidFill>
                <a:effectLst/>
                <a:latin typeface="Verdana" pitchFamily="34" charset="0"/>
                <a:ea typeface="Times New Roman" pitchFamily="18" charset="0"/>
                <a:cs typeface="Arial" pitchFamily="34" charset="0"/>
                <a:hlinkClick r:id="rId11" tooltip="Ummayad"/>
              </a:rPr>
              <a:t>Ummayad</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conquest, then the eventual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2" tooltip="Iranian people"/>
              </a:rPr>
              <a:t>Persian</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-influenced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3" tooltip="Abbasid"/>
              </a:rPr>
              <a:t>Abbasids</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and ending with the strong influences of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4" tooltip="Turkish cuisine"/>
              </a:rPr>
              <a:t>Turkish cuisine</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resulting from the coming of the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5" tooltip="Ottoman Empire"/>
              </a:rPr>
              <a:t>Ottoman</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6" tooltip="Turkish people"/>
              </a:rPr>
              <a:t>Turks</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It is similar to other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7" tooltip="Levantine cuisine"/>
              </a:rPr>
              <a:t>Levantine cuisines</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including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8" tooltip="Lebanese cuisine"/>
              </a:rPr>
              <a:t>Lebanese</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9" tooltip="Syrian cuisine"/>
              </a:rPr>
              <a:t>Syrian</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 and </a:t>
            </a:r>
            <a:r>
              <a:rPr kumimoji="0" lang="en-US" sz="1200" b="0" i="0"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20" tooltip="Cuisine of Jordan"/>
              </a:rPr>
              <a:t>Jordanian</a:t>
            </a:r>
            <a:r>
              <a:rPr kumimoji="0" lang="en-US" sz="1200" b="0" i="0" strike="noStrike" cap="none" normalizeH="0" baseline="0" dirty="0" smtClean="0">
                <a:ln>
                  <a:noFill/>
                </a:ln>
                <a:solidFill>
                  <a:srgbClr val="000000"/>
                </a:solidFill>
                <a:effectLst/>
                <a:latin typeface="Verdana" pitchFamily="34" charset="0"/>
                <a:ea typeface="Times New Roman" pitchFamily="18" charset="0"/>
                <a:cs typeface="Arial" pitchFamily="34" charset="0"/>
              </a:rPr>
              <a:t>.</a:t>
            </a:r>
            <a:endParaRPr kumimoji="0" lang="en-US" sz="1800" b="0" i="0"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3286116" y="4235713"/>
            <a:ext cx="557216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21" tooltip="Palestinian people"/>
              </a:rPr>
              <a:t>Palestinians</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eat several times during the day, with lunch being the largest meal. Cooking styles vary by region and each type of cooking style and the ingredients used are generally based on the climate and location of the particular region and on traditions. Rice and variations of </a:t>
            </a:r>
            <a:r>
              <a:rPr kumimoji="0" lang="en-US" sz="1200" b="0" i="1" u="none" strike="noStrike" cap="none" normalizeH="0" baseline="0" dirty="0" err="1" smtClean="0">
                <a:ln>
                  <a:noFill/>
                </a:ln>
                <a:solidFill>
                  <a:srgbClr val="800517"/>
                </a:solidFill>
                <a:effectLst/>
                <a:latin typeface="Verdana" pitchFamily="34" charset="0"/>
                <a:ea typeface="Times New Roman" pitchFamily="18" charset="0"/>
                <a:cs typeface="Arial" pitchFamily="34" charset="0"/>
                <a:hlinkClick r:id="rId22" tooltip="Kibbee"/>
              </a:rPr>
              <a:t>kibbee</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are common in the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23" tooltip="Galilee"/>
              </a:rPr>
              <a:t>Galilee</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the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24" tooltip="West Bank"/>
              </a:rPr>
              <a:t>West Bank</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engages primarily in heavier meals involving the use of </a:t>
            </a:r>
            <a:r>
              <a:rPr kumimoji="0" lang="en-US" sz="1200" b="0" i="0" u="none" strike="noStrike" cap="none" normalizeH="0" baseline="0" dirty="0" err="1" smtClean="0">
                <a:ln>
                  <a:noFill/>
                </a:ln>
                <a:solidFill>
                  <a:srgbClr val="800517"/>
                </a:solidFill>
                <a:effectLst/>
                <a:latin typeface="Verdana" pitchFamily="34" charset="0"/>
                <a:ea typeface="Times New Roman" pitchFamily="18" charset="0"/>
                <a:cs typeface="Arial" pitchFamily="34" charset="0"/>
                <a:hlinkClick r:id="rId25" tooltip="Taboon bread"/>
              </a:rPr>
              <a:t>taboon</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25" tooltip="Taboon bread"/>
              </a:rPr>
              <a:t> bread</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rice and meat and coastal plane inhabitants frequent fish, other seafood, and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26" tooltip="Lentil"/>
              </a:rPr>
              <a:t>lentils</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27" tooltip="Gaza Strip"/>
              </a:rPr>
              <a:t>Gaza</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's inhabitants heavily consume chili peppers too. Meals are usually eaten in the household but dining out has become prominent particularly during parties where light meals like salads, bread dips and skewered meats are served.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diamond(in)">
                                      <p:cBhvr>
                                        <p:cTn id="25" dur="2000"/>
                                        <p:tgtEl>
                                          <p:spTgt spid="409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4097"/>
                                        </p:tgtEl>
                                        <p:attrNameLst>
                                          <p:attrName>style.visibility</p:attrName>
                                        </p:attrNameLst>
                                      </p:cBhvr>
                                      <p:to>
                                        <p:strVal val="visible"/>
                                      </p:to>
                                    </p:set>
                                    <p:anim calcmode="lin" valueType="num">
                                      <p:cBhvr>
                                        <p:cTn id="30" dur="500" fill="hold"/>
                                        <p:tgtEl>
                                          <p:spTgt spid="4097"/>
                                        </p:tgtEl>
                                        <p:attrNameLst>
                                          <p:attrName>ppt_w</p:attrName>
                                        </p:attrNameLst>
                                      </p:cBhvr>
                                      <p:tavLst>
                                        <p:tav tm="0">
                                          <p:val>
                                            <p:fltVal val="0"/>
                                          </p:val>
                                        </p:tav>
                                        <p:tav tm="100000">
                                          <p:val>
                                            <p:strVal val="#ppt_w"/>
                                          </p:val>
                                        </p:tav>
                                      </p:tavLst>
                                    </p:anim>
                                    <p:anim calcmode="lin" valueType="num">
                                      <p:cBhvr>
                                        <p:cTn id="31" dur="500" fill="hold"/>
                                        <p:tgtEl>
                                          <p:spTgt spid="4097"/>
                                        </p:tgtEl>
                                        <p:attrNameLst>
                                          <p:attrName>ppt_h</p:attrName>
                                        </p:attrNameLst>
                                      </p:cBhvr>
                                      <p:tavLst>
                                        <p:tav tm="0">
                                          <p:val>
                                            <p:fltVal val="0"/>
                                          </p:val>
                                        </p:tav>
                                        <p:tav tm="100000">
                                          <p:val>
                                            <p:strVal val="#ppt_h"/>
                                          </p:val>
                                        </p:tav>
                                      </p:tavLst>
                                    </p:anim>
                                    <p:animEffect transition="in" filter="fade">
                                      <p:cBhvr>
                                        <p:cTn id="32" dur="500"/>
                                        <p:tgtEl>
                                          <p:spTgt spid="4097"/>
                                        </p:tgtEl>
                                      </p:cBhvr>
                                    </p:animEffect>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770" decel="100000"/>
                                        <p:tgtEl>
                                          <p:spTgt spid="2"/>
                                        </p:tgtEl>
                                      </p:cBhvr>
                                    </p:animEffect>
                                    <p:animScale>
                                      <p:cBhvr>
                                        <p:cTn id="38" dur="770" decel="100000"/>
                                        <p:tgtEl>
                                          <p:spTgt spid="2"/>
                                        </p:tgtEl>
                                      </p:cBhvr>
                                      <p:from x="10000" y="10000"/>
                                      <p:to x="200000" y="450000"/>
                                    </p:animScale>
                                    <p:animScale>
                                      <p:cBhvr>
                                        <p:cTn id="39" dur="1230" accel="100000" fill="hold">
                                          <p:stCondLst>
                                            <p:cond delay="770"/>
                                          </p:stCondLst>
                                        </p:cTn>
                                        <p:tgtEl>
                                          <p:spTgt spid="2"/>
                                        </p:tgtEl>
                                      </p:cBhvr>
                                      <p:from x="200000" y="450000"/>
                                      <p:to x="100000" y="100000"/>
                                    </p:animScale>
                                    <p:set>
                                      <p:cBhvr>
                                        <p:cTn id="40" dur="770" fill="hold"/>
                                        <p:tgtEl>
                                          <p:spTgt spid="2"/>
                                        </p:tgtEl>
                                        <p:attrNameLst>
                                          <p:attrName>ppt_x</p:attrName>
                                        </p:attrNameLst>
                                      </p:cBhvr>
                                      <p:to>
                                        <p:strVal val="(0.5)"/>
                                      </p:to>
                                    </p:set>
                                    <p:anim from="(0.5)" to="(#ppt_x)" calcmode="lin" valueType="num">
                                      <p:cBhvr>
                                        <p:cTn id="41" dur="1230" accel="100000" fill="hold">
                                          <p:stCondLst>
                                            <p:cond delay="770"/>
                                          </p:stCondLst>
                                        </p:cTn>
                                        <p:tgtEl>
                                          <p:spTgt spid="2"/>
                                        </p:tgtEl>
                                        <p:attrNameLst>
                                          <p:attrName>ppt_x</p:attrName>
                                        </p:attrNameLst>
                                      </p:cBhvr>
                                    </p:anim>
                                    <p:set>
                                      <p:cBhvr>
                                        <p:cTn id="42" dur="770" fill="hold"/>
                                        <p:tgtEl>
                                          <p:spTgt spid="2"/>
                                        </p:tgtEl>
                                        <p:attrNameLst>
                                          <p:attrName>ppt_y</p:attrName>
                                        </p:attrNameLst>
                                      </p:cBhvr>
                                      <p:to>
                                        <p:strVal val="(#ppt_y+0.4)"/>
                                      </p:to>
                                    </p:set>
                                    <p:anim from="(#ppt_y+0.4)" to="(#ppt_y)" calcmode="lin" valueType="num">
                                      <p:cBhvr>
                                        <p:cTn id="4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282" y="142852"/>
            <a:ext cx="3714776" cy="650085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215074" y="0"/>
            <a:ext cx="2928926" cy="6858000"/>
          </a:xfrm>
          <a:prstGeom prst="rect">
            <a:avLst/>
          </a:prstGeom>
          <a:noFill/>
          <a:ln w="9525">
            <a:noFill/>
            <a:miter lim="800000"/>
            <a:headEnd/>
            <a:tailEnd/>
          </a:ln>
        </p:spPr>
      </p:pic>
      <p:sp>
        <p:nvSpPr>
          <p:cNvPr id="3073" name="Rectangle 1"/>
          <p:cNvSpPr>
            <a:spLocks noChangeArrowheads="1"/>
          </p:cNvSpPr>
          <p:nvPr/>
        </p:nvSpPr>
        <p:spPr bwMode="auto">
          <a:xfrm>
            <a:off x="3786182" y="1274000"/>
            <a:ext cx="242889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The area is also home to many desserts, ranging from those made regularly and those that are commonly reserved for the holidays. Most Palestinian sweets are pastries filled with either sweetened cheeses, dates or various nuts such as almonds, walnuts or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4" tooltip="Pistachios"/>
              </a:rPr>
              <a:t>pistachios</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Beverages could also depend on holidays such as during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5" tooltip="Ramadan"/>
              </a:rPr>
              <a:t>Ramadan</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where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6" tooltip="Carob"/>
              </a:rPr>
              <a:t>carob</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7" tooltip="Tamarind"/>
              </a:rPr>
              <a:t>tamarind</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and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8" tooltip="Apricot"/>
              </a:rPr>
              <a:t>apricot</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juices are consumed at sunset. Coffee is consumed throughout the day and liquor is not very prevalent amongst the population, however, some alcoholic beverages such as </a:t>
            </a:r>
            <a:r>
              <a:rPr kumimoji="0" lang="en-US" sz="1200" b="0" i="1" u="none" strike="noStrike" cap="none" normalizeH="0" baseline="0" dirty="0" err="1" smtClean="0">
                <a:ln>
                  <a:noFill/>
                </a:ln>
                <a:solidFill>
                  <a:srgbClr val="800517"/>
                </a:solidFill>
                <a:effectLst/>
                <a:latin typeface="Verdana" pitchFamily="34" charset="0"/>
                <a:ea typeface="Times New Roman" pitchFamily="18" charset="0"/>
                <a:cs typeface="Arial" pitchFamily="34" charset="0"/>
                <a:hlinkClick r:id="rId9" tooltip="Arak (distilled beverage)"/>
              </a:rPr>
              <a:t>arak</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or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0" tooltip="Beer"/>
              </a:rPr>
              <a:t>beer</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are frequented by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1" tooltip="Palestinian Christian"/>
              </a:rPr>
              <a:t>Christians</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and less conservative </a:t>
            </a:r>
            <a:r>
              <a:rPr kumimoji="0" lang="en-US" sz="1200" b="0" i="0" u="none" strike="noStrike" cap="none" normalizeH="0" baseline="0" dirty="0" smtClean="0">
                <a:ln>
                  <a:noFill/>
                </a:ln>
                <a:solidFill>
                  <a:srgbClr val="800517"/>
                </a:solidFill>
                <a:effectLst/>
                <a:latin typeface="Verdana" pitchFamily="34" charset="0"/>
                <a:ea typeface="Times New Roman" pitchFamily="18" charset="0"/>
                <a:cs typeface="Arial" pitchFamily="34" charset="0"/>
                <a:hlinkClick r:id="rId12" tooltip="Muslim"/>
              </a:rPr>
              <a:t>Muslims</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3214678" y="500042"/>
            <a:ext cx="335758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Healthy Food in Palestine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10" dur="1000" fill="hold"/>
                                        <p:tgtEl>
                                          <p:spTgt spid="102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diamond(in)">
                                      <p:cBhvr>
                                        <p:cTn id="19" dur="20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3073"/>
                                        </p:tgtEl>
                                        <p:attrNameLst>
                                          <p:attrName>style.visibility</p:attrName>
                                        </p:attrNameLst>
                                      </p:cBhvr>
                                      <p:to>
                                        <p:strVal val="visible"/>
                                      </p:to>
                                    </p:set>
                                    <p:animEffect transition="in" filter="fade">
                                      <p:cBhvr>
                                        <p:cTn id="24" dur="1000"/>
                                        <p:tgtEl>
                                          <p:spTgt spid="3073"/>
                                        </p:tgtEl>
                                      </p:cBhvr>
                                    </p:animEffect>
                                    <p:anim calcmode="lin" valueType="num">
                                      <p:cBhvr>
                                        <p:cTn id="25" dur="1000" fill="hold"/>
                                        <p:tgtEl>
                                          <p:spTgt spid="3073"/>
                                        </p:tgtEl>
                                        <p:attrNameLst>
                                          <p:attrName>ppt_x</p:attrName>
                                        </p:attrNameLst>
                                      </p:cBhvr>
                                      <p:tavLst>
                                        <p:tav tm="0">
                                          <p:val>
                                            <p:strVal val="#ppt_x"/>
                                          </p:val>
                                        </p:tav>
                                        <p:tav tm="100000">
                                          <p:val>
                                            <p:strVal val="#ppt_x"/>
                                          </p:val>
                                        </p:tav>
                                      </p:tavLst>
                                    </p:anim>
                                    <p:anim calcmode="lin" valueType="num">
                                      <p:cBhvr>
                                        <p:cTn id="26" dur="900" decel="100000" fill="hold"/>
                                        <p:tgtEl>
                                          <p:spTgt spid="307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073"/>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051" y="3786190"/>
            <a:ext cx="9124949" cy="3071810"/>
          </a:xfrm>
          <a:prstGeom prst="rect">
            <a:avLst/>
          </a:prstGeom>
          <a:noFill/>
          <a:ln w="9525">
            <a:noFill/>
            <a:miter lim="800000"/>
            <a:headEnd/>
            <a:tailEnd/>
          </a:ln>
        </p:spPr>
      </p:pic>
      <p:sp>
        <p:nvSpPr>
          <p:cNvPr id="4" name="مربع نص 3"/>
          <p:cNvSpPr txBox="1"/>
          <p:nvPr/>
        </p:nvSpPr>
        <p:spPr>
          <a:xfrm>
            <a:off x="500034" y="1071546"/>
            <a:ext cx="7929618" cy="2646878"/>
          </a:xfrm>
          <a:prstGeom prst="rect">
            <a:avLst/>
          </a:prstGeom>
          <a:noFill/>
        </p:spPr>
        <p:txBody>
          <a:bodyPr wrap="square" rtlCol="1">
            <a:spAutoFit/>
          </a:bodyPr>
          <a:lstStyle/>
          <a:p>
            <a:pPr algn="l" rtl="0"/>
            <a:r>
              <a:rPr lang="en-US" sz="11500" dirty="0" smtClean="0"/>
              <a:t> </a:t>
            </a:r>
            <a:r>
              <a:rPr lang="en-US" sz="16600" u="sng" dirty="0" smtClean="0">
                <a:solidFill>
                  <a:srgbClr val="FFC000"/>
                </a:solidFill>
              </a:rPr>
              <a:t>The End</a:t>
            </a:r>
            <a:endParaRPr lang="ar-OM" sz="16600" u="sng" dirty="0">
              <a:solidFill>
                <a:srgbClr val="FFC000"/>
              </a:solidFill>
            </a:endParaRPr>
          </a:p>
        </p:txBody>
      </p:sp>
      <p:sp>
        <p:nvSpPr>
          <p:cNvPr id="5" name="مربع نص 4"/>
          <p:cNvSpPr txBox="1"/>
          <p:nvPr/>
        </p:nvSpPr>
        <p:spPr>
          <a:xfrm>
            <a:off x="357158" y="4357694"/>
            <a:ext cx="2143140" cy="1754326"/>
          </a:xfrm>
          <a:prstGeom prst="rect">
            <a:avLst/>
          </a:prstGeom>
          <a:noFill/>
        </p:spPr>
        <p:txBody>
          <a:bodyPr wrap="square" rtlCol="1">
            <a:spAutoFit/>
          </a:bodyPr>
          <a:lstStyle/>
          <a:p>
            <a:pPr algn="l" rtl="0"/>
            <a:r>
              <a:rPr lang="en-US" dirty="0" smtClean="0">
                <a:solidFill>
                  <a:srgbClr val="C00000"/>
                </a:solidFill>
              </a:rPr>
              <a:t>Done by:</a:t>
            </a:r>
          </a:p>
          <a:p>
            <a:pPr algn="l" rtl="0"/>
            <a:r>
              <a:rPr lang="en-US" dirty="0" smtClean="0">
                <a:solidFill>
                  <a:srgbClr val="C00000"/>
                </a:solidFill>
              </a:rPr>
              <a:t> </a:t>
            </a:r>
            <a:r>
              <a:rPr lang="en-US" dirty="0" err="1" smtClean="0">
                <a:solidFill>
                  <a:srgbClr val="C00000"/>
                </a:solidFill>
              </a:rPr>
              <a:t>Issa</a:t>
            </a:r>
            <a:r>
              <a:rPr lang="en-US" dirty="0" smtClean="0">
                <a:solidFill>
                  <a:srgbClr val="C00000"/>
                </a:solidFill>
              </a:rPr>
              <a:t> </a:t>
            </a:r>
            <a:r>
              <a:rPr lang="en-US" dirty="0" err="1" smtClean="0">
                <a:solidFill>
                  <a:srgbClr val="C00000"/>
                </a:solidFill>
              </a:rPr>
              <a:t>Hamad</a:t>
            </a:r>
            <a:endParaRPr lang="en-US" dirty="0" smtClean="0">
              <a:solidFill>
                <a:srgbClr val="C00000"/>
              </a:solidFill>
            </a:endParaRPr>
          </a:p>
          <a:p>
            <a:pPr algn="l" rtl="0"/>
            <a:r>
              <a:rPr lang="en-US" dirty="0" err="1" smtClean="0">
                <a:solidFill>
                  <a:srgbClr val="C00000"/>
                </a:solidFill>
              </a:rPr>
              <a:t>Dawood</a:t>
            </a:r>
            <a:r>
              <a:rPr lang="en-US" dirty="0" smtClean="0">
                <a:solidFill>
                  <a:srgbClr val="C00000"/>
                </a:solidFill>
              </a:rPr>
              <a:t> </a:t>
            </a:r>
            <a:r>
              <a:rPr lang="en-US" dirty="0" err="1" smtClean="0">
                <a:solidFill>
                  <a:srgbClr val="C00000"/>
                </a:solidFill>
              </a:rPr>
              <a:t>Sulaiman</a:t>
            </a:r>
            <a:endParaRPr lang="en-US" dirty="0" smtClean="0">
              <a:solidFill>
                <a:srgbClr val="C00000"/>
              </a:solidFill>
            </a:endParaRPr>
          </a:p>
          <a:p>
            <a:pPr algn="l" rtl="0"/>
            <a:r>
              <a:rPr lang="en-US" dirty="0" err="1" smtClean="0">
                <a:solidFill>
                  <a:srgbClr val="C00000"/>
                </a:solidFill>
              </a:rPr>
              <a:t>Talal</a:t>
            </a:r>
            <a:r>
              <a:rPr lang="en-US" dirty="0" smtClean="0">
                <a:solidFill>
                  <a:srgbClr val="C00000"/>
                </a:solidFill>
              </a:rPr>
              <a:t> </a:t>
            </a:r>
            <a:r>
              <a:rPr lang="en-US" dirty="0" err="1" smtClean="0">
                <a:solidFill>
                  <a:srgbClr val="C00000"/>
                </a:solidFill>
              </a:rPr>
              <a:t>Saleem</a:t>
            </a:r>
            <a:endParaRPr lang="en-US" dirty="0" smtClean="0">
              <a:solidFill>
                <a:srgbClr val="C00000"/>
              </a:solidFill>
            </a:endParaRPr>
          </a:p>
          <a:p>
            <a:pPr algn="l" rtl="0"/>
            <a:endParaRPr lang="en-US" dirty="0" smtClean="0">
              <a:solidFill>
                <a:srgbClr val="C00000"/>
              </a:solidFill>
            </a:endParaRPr>
          </a:p>
          <a:p>
            <a:pPr algn="l" rtl="0"/>
            <a:r>
              <a:rPr lang="en-US" dirty="0" smtClean="0">
                <a:solidFill>
                  <a:srgbClr val="C00000"/>
                </a:solidFill>
              </a:rPr>
              <a:t>Grade : 8</a:t>
            </a:r>
            <a:endParaRPr lang="ar-OM" dirty="0">
              <a:solidFill>
                <a:srgbClr val="C00000"/>
              </a:solidFill>
            </a:endParaRPr>
          </a:p>
        </p:txBody>
      </p:sp>
      <p:sp>
        <p:nvSpPr>
          <p:cNvPr id="6" name="مربع نص 5"/>
          <p:cNvSpPr txBox="1"/>
          <p:nvPr/>
        </p:nvSpPr>
        <p:spPr>
          <a:xfrm>
            <a:off x="1428728" y="6357958"/>
            <a:ext cx="3571900" cy="307777"/>
          </a:xfrm>
          <a:prstGeom prst="rect">
            <a:avLst/>
          </a:prstGeom>
          <a:noFill/>
        </p:spPr>
        <p:txBody>
          <a:bodyPr wrap="square" rtlCol="1">
            <a:spAutoFit/>
          </a:bodyPr>
          <a:lstStyle/>
          <a:p>
            <a:pPr algn="l" rtl="0"/>
            <a:r>
              <a:rPr lang="en-US" sz="1400" i="1" u="sng" dirty="0" smtClean="0">
                <a:solidFill>
                  <a:srgbClr val="C00000"/>
                </a:solidFill>
              </a:rPr>
              <a:t>Teacher: </a:t>
            </a:r>
            <a:r>
              <a:rPr lang="en-US" sz="1400" i="1" u="sng" dirty="0" err="1" smtClean="0">
                <a:solidFill>
                  <a:srgbClr val="C00000"/>
                </a:solidFill>
              </a:rPr>
              <a:t>Majid</a:t>
            </a:r>
            <a:r>
              <a:rPr lang="en-US" sz="1400" i="1" u="sng" dirty="0" smtClean="0">
                <a:solidFill>
                  <a:srgbClr val="C00000"/>
                </a:solidFill>
              </a:rPr>
              <a:t> </a:t>
            </a:r>
            <a:r>
              <a:rPr lang="en-US" sz="1400" i="1" u="sng" dirty="0" err="1" smtClean="0">
                <a:solidFill>
                  <a:srgbClr val="C00000"/>
                </a:solidFill>
              </a:rPr>
              <a:t>Ambusaidi</a:t>
            </a:r>
            <a:r>
              <a:rPr lang="en-US" sz="1400" i="1" u="sng" dirty="0" smtClean="0">
                <a:solidFill>
                  <a:srgbClr val="C00000"/>
                </a:solidFill>
              </a:rPr>
              <a:t>  -    Oman</a:t>
            </a:r>
            <a:endParaRPr lang="ar-OM" sz="1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healthy%20food%20for%20pregnancy%20page.jpg"/>
          <p:cNvPicPr>
            <a:picLocks noChangeAspect="1"/>
          </p:cNvPicPr>
          <p:nvPr/>
        </p:nvPicPr>
        <p:blipFill>
          <a:blip r:embed="rId2" cstate="print"/>
          <a:stretch>
            <a:fillRect/>
          </a:stretch>
        </p:blipFill>
        <p:spPr>
          <a:xfrm>
            <a:off x="5500694" y="0"/>
            <a:ext cx="3643306" cy="6715148"/>
          </a:xfrm>
          <a:prstGeom prst="rect">
            <a:avLst/>
          </a:prstGeom>
        </p:spPr>
      </p:pic>
      <p:sp>
        <p:nvSpPr>
          <p:cNvPr id="9220" name="Rectangle 4"/>
          <p:cNvSpPr>
            <a:spLocks noChangeArrowheads="1"/>
          </p:cNvSpPr>
          <p:nvPr/>
        </p:nvSpPr>
        <p:spPr bwMode="auto">
          <a:xfrm>
            <a:off x="142844" y="-2928982"/>
            <a:ext cx="5072098" cy="99719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tx2">
                  <a:lumMod val="75000"/>
                </a:schemeClr>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tx2">
                  <a:lumMod val="75000"/>
                </a:schemeClr>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tx2">
                  <a:lumMod val="75000"/>
                </a:schemeClr>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tx2">
                  <a:lumMod val="75000"/>
                </a:schemeClr>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tx2">
                  <a:lumMod val="75000"/>
                </a:schemeClr>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chemeClr val="tx2">
                  <a:lumMod val="75000"/>
                </a:schemeClr>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dirty="0" smtClean="0">
              <a:ln>
                <a:noFill/>
              </a:ln>
              <a:solidFill>
                <a:srgbClr val="FF0000"/>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u="sng" dirty="0" smtClean="0">
              <a:solidFill>
                <a:srgbClr val="FF0000"/>
              </a:solidFill>
              <a:latin typeface="Arial" pitchFamily="34" charset="0"/>
              <a:ea typeface="Calibri" pitchFamily="34" charset="0"/>
              <a:cs typeface="Arial" pitchFamily="34" charset="0"/>
            </a:endParaRPr>
          </a:p>
          <a:p>
            <a:pPr algn="l" rtl="0" fontAlgn="base">
              <a:spcBef>
                <a:spcPct val="0"/>
              </a:spcBef>
              <a:spcAft>
                <a:spcPct val="0"/>
              </a:spcAft>
            </a:pPr>
            <a:r>
              <a:rPr kumimoji="0" lang="en-US" sz="2400" b="0" i="0" strike="noStrike" cap="none" normalizeH="0" baseline="0" dirty="0" smtClean="0">
                <a:ln>
                  <a:noFill/>
                </a:ln>
                <a:solidFill>
                  <a:srgbClr val="FF0000"/>
                </a:solidFill>
                <a:effectLst/>
                <a:latin typeface="Arial" pitchFamily="34" charset="0"/>
                <a:ea typeface="Calibri" pitchFamily="34" charset="0"/>
                <a:cs typeface="Arial" pitchFamily="34" charset="0"/>
              </a:rPr>
              <a:t>Eating the healthy food is the main </a:t>
            </a:r>
            <a:r>
              <a:rPr lang="en-US" sz="2400" dirty="0" smtClean="0">
                <a:solidFill>
                  <a:srgbClr val="FF0000"/>
                </a:solidFill>
                <a:latin typeface="Arial" pitchFamily="34" charset="0"/>
                <a:ea typeface="Calibri" pitchFamily="34" charset="0"/>
                <a:cs typeface="Arial" pitchFamily="34" charset="0"/>
              </a:rPr>
              <a:t>factor</a:t>
            </a:r>
            <a:r>
              <a:rPr kumimoji="0" lang="en-US" sz="2400" b="0" i="0" strike="noStrike" cap="none" normalizeH="0" baseline="0" dirty="0" smtClean="0">
                <a:ln>
                  <a:noFill/>
                </a:ln>
                <a:solidFill>
                  <a:srgbClr val="FF0000"/>
                </a:solidFill>
                <a:effectLst/>
                <a:latin typeface="Arial" pitchFamily="34" charset="0"/>
                <a:ea typeface="Calibri" pitchFamily="34" charset="0"/>
                <a:cs typeface="Arial" pitchFamily="34" charset="0"/>
              </a:rPr>
              <a:t> for living without diseases. </a:t>
            </a:r>
            <a:r>
              <a:rPr lang="en-US" sz="2400" dirty="0" smtClean="0">
                <a:solidFill>
                  <a:srgbClr val="FF0000"/>
                </a:solidFill>
                <a:latin typeface="Arial" pitchFamily="34" charset="0"/>
                <a:ea typeface="Calibri" pitchFamily="34" charset="0"/>
                <a:cs typeface="Arial" pitchFamily="34" charset="0"/>
              </a:rPr>
              <a:t>Most</a:t>
            </a:r>
            <a:r>
              <a:rPr kumimoji="0" lang="en-US" sz="2400" b="0" i="0" strike="noStrike" cap="none" normalizeH="0" baseline="0" dirty="0" smtClean="0">
                <a:ln>
                  <a:noFill/>
                </a:ln>
                <a:solidFill>
                  <a:srgbClr val="FF0000"/>
                </a:solidFill>
                <a:effectLst/>
                <a:latin typeface="Arial" pitchFamily="34" charset="0"/>
                <a:ea typeface="Calibri" pitchFamily="34" charset="0"/>
                <a:cs typeface="Arial" pitchFamily="34" charset="0"/>
              </a:rPr>
              <a:t> schools</a:t>
            </a:r>
            <a:r>
              <a:rPr kumimoji="0" lang="en-US" sz="2400" b="0" i="0" strike="noStrike" cap="none" normalizeH="0" dirty="0" smtClean="0">
                <a:ln>
                  <a:noFill/>
                </a:ln>
                <a:solidFill>
                  <a:srgbClr val="FF0000"/>
                </a:solidFill>
                <a:effectLst/>
                <a:latin typeface="Arial" pitchFamily="34" charset="0"/>
                <a:ea typeface="Calibri" pitchFamily="34" charset="0"/>
                <a:cs typeface="Arial" pitchFamily="34" charset="0"/>
              </a:rPr>
              <a:t> </a:t>
            </a:r>
            <a:r>
              <a:rPr kumimoji="0" lang="en-US" sz="2400" b="0" i="0" strike="noStrike" cap="none" normalizeH="0" baseline="0" dirty="0" smtClean="0">
                <a:ln>
                  <a:noFill/>
                </a:ln>
                <a:solidFill>
                  <a:srgbClr val="FF0000"/>
                </a:solidFill>
                <a:effectLst/>
                <a:latin typeface="Arial" pitchFamily="34" charset="0"/>
                <a:ea typeface="Calibri" pitchFamily="34" charset="0"/>
                <a:cs typeface="Arial" pitchFamily="34" charset="0"/>
              </a:rPr>
              <a:t>always advises</a:t>
            </a:r>
            <a:r>
              <a:rPr kumimoji="0" lang="en-US" sz="2400" b="0" i="0" strike="noStrike" cap="none" normalizeH="0" dirty="0" smtClean="0">
                <a:ln>
                  <a:noFill/>
                </a:ln>
                <a:solidFill>
                  <a:srgbClr val="FF0000"/>
                </a:solidFill>
                <a:effectLst/>
                <a:latin typeface="Arial" pitchFamily="34" charset="0"/>
                <a:ea typeface="Calibri" pitchFamily="34" charset="0"/>
                <a:cs typeface="Arial" pitchFamily="34" charset="0"/>
              </a:rPr>
              <a:t> students</a:t>
            </a:r>
            <a:r>
              <a:rPr kumimoji="0" lang="en-US" sz="2400" b="0" i="0" strike="noStrike" cap="none" normalizeH="0" baseline="0" dirty="0" smtClean="0">
                <a:ln>
                  <a:noFill/>
                </a:ln>
                <a:solidFill>
                  <a:srgbClr val="FF0000"/>
                </a:solidFill>
                <a:effectLst/>
                <a:latin typeface="Arial" pitchFamily="34" charset="0"/>
                <a:ea typeface="Calibri" pitchFamily="34" charset="0"/>
                <a:cs typeface="Arial" pitchFamily="34" charset="0"/>
              </a:rPr>
              <a:t> to choose the best and healthy food and I really like that. Also I really appreciate that when </a:t>
            </a:r>
            <a:r>
              <a:rPr lang="en-US" sz="2400" dirty="0" smtClean="0">
                <a:solidFill>
                  <a:srgbClr val="FF0000"/>
                </a:solidFill>
                <a:latin typeface="Arial" pitchFamily="34" charset="0"/>
                <a:ea typeface="Calibri" pitchFamily="34" charset="0"/>
                <a:cs typeface="Arial" pitchFamily="34" charset="0"/>
              </a:rPr>
              <a:t>students are not</a:t>
            </a:r>
            <a:r>
              <a:rPr kumimoji="0" lang="en-US" sz="2400" b="0" i="0" strike="noStrike" cap="none" normalizeH="0" baseline="0" dirty="0" smtClean="0">
                <a:ln>
                  <a:noFill/>
                </a:ln>
                <a:solidFill>
                  <a:srgbClr val="FF0000"/>
                </a:solidFill>
                <a:effectLst/>
                <a:latin typeface="Arial" pitchFamily="34" charset="0"/>
                <a:ea typeface="Calibri" pitchFamily="34" charset="0"/>
                <a:cs typeface="Arial" pitchFamily="34" charset="0"/>
              </a:rPr>
              <a:t> allowed to </a:t>
            </a:r>
            <a:r>
              <a:rPr lang="en-US" sz="2400" dirty="0" smtClean="0">
                <a:solidFill>
                  <a:srgbClr val="FF0000"/>
                </a:solidFill>
                <a:latin typeface="Arial" pitchFamily="34" charset="0"/>
                <a:ea typeface="Calibri" pitchFamily="34" charset="0"/>
                <a:cs typeface="Arial" pitchFamily="34" charset="0"/>
              </a:rPr>
              <a:t>eat fast food in schools and do not sell any junk food. Some schools have different corners especially for posters and leaflets about the benefits of the healthy food.</a:t>
            </a:r>
            <a:endParaRPr lang="en-US" sz="2400"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rgbClr val="FF0000"/>
              </a:solidFill>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endParaRPr kumimoji="0" lang="en-US" sz="20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4" name="مربع نص 3"/>
          <p:cNvSpPr txBox="1"/>
          <p:nvPr/>
        </p:nvSpPr>
        <p:spPr>
          <a:xfrm>
            <a:off x="714348" y="285728"/>
            <a:ext cx="3571900" cy="954107"/>
          </a:xfrm>
          <a:prstGeom prst="rect">
            <a:avLst/>
          </a:prstGeom>
          <a:noFill/>
        </p:spPr>
        <p:txBody>
          <a:bodyPr wrap="square" rtlCol="1">
            <a:spAutoFit/>
          </a:bodyPr>
          <a:lstStyle/>
          <a:p>
            <a:pPr algn="l" rtl="0"/>
            <a:r>
              <a:rPr lang="en-US" sz="2800" b="1" u="sng" dirty="0" smtClean="0">
                <a:solidFill>
                  <a:schemeClr val="accent3">
                    <a:lumMod val="50000"/>
                  </a:schemeClr>
                </a:solidFill>
              </a:rPr>
              <a:t>The Healthy Food and</a:t>
            </a:r>
          </a:p>
          <a:p>
            <a:pPr algn="just" rtl="0"/>
            <a:r>
              <a:rPr lang="en-US" sz="2800" b="1" u="sng" dirty="0" smtClean="0">
                <a:solidFill>
                  <a:schemeClr val="accent3">
                    <a:lumMod val="50000"/>
                  </a:schemeClr>
                </a:solidFill>
              </a:rPr>
              <a:t> the School Life</a:t>
            </a:r>
            <a:endParaRPr lang="ar-OM" sz="2800" b="1" u="sng" dirty="0">
              <a:solidFill>
                <a:schemeClr val="accent3">
                  <a:lumMod val="50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p:cTn id="17" dur="500" decel="50000" fill="hold">
                                          <p:stCondLst>
                                            <p:cond delay="0"/>
                                          </p:stCondLst>
                                        </p:cTn>
                                        <p:tgtEl>
                                          <p:spTgt spid="922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22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220"/>
                                        </p:tgtEl>
                                        <p:attrNameLst>
                                          <p:attrName>ppt_w</p:attrName>
                                        </p:attrNameLst>
                                      </p:cBhvr>
                                      <p:tavLst>
                                        <p:tav tm="0">
                                          <p:val>
                                            <p:strVal val="#ppt_w*.05"/>
                                          </p:val>
                                        </p:tav>
                                        <p:tav tm="100000">
                                          <p:val>
                                            <p:strVal val="#ppt_w"/>
                                          </p:val>
                                        </p:tav>
                                      </p:tavLst>
                                    </p:anim>
                                    <p:anim calcmode="lin" valueType="num">
                                      <p:cBhvr>
                                        <p:cTn id="20" dur="1000" fill="hold"/>
                                        <p:tgtEl>
                                          <p:spTgt spid="922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22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22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22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1197013610D55Fl5"/>
          <p:cNvPicPr/>
          <p:nvPr/>
        </p:nvPicPr>
        <p:blipFill>
          <a:blip r:embed="rId2" cstate="print"/>
          <a:srcRect/>
          <a:stretch>
            <a:fillRect/>
          </a:stretch>
        </p:blipFill>
        <p:spPr bwMode="auto">
          <a:xfrm>
            <a:off x="0" y="0"/>
            <a:ext cx="4357686" cy="3143248"/>
          </a:xfrm>
          <a:prstGeom prst="rect">
            <a:avLst/>
          </a:prstGeom>
          <a:noFill/>
          <a:ln w="9525">
            <a:noFill/>
            <a:miter lim="800000"/>
            <a:headEnd/>
            <a:tailEnd/>
          </a:ln>
        </p:spPr>
      </p:pic>
      <p:sp>
        <p:nvSpPr>
          <p:cNvPr id="8194" name="Rectangle 2"/>
          <p:cNvSpPr>
            <a:spLocks noChangeArrowheads="1"/>
          </p:cNvSpPr>
          <p:nvPr/>
        </p:nvSpPr>
        <p:spPr bwMode="auto">
          <a:xfrm>
            <a:off x="4714876" y="-22048"/>
            <a:ext cx="414340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6">
                  <a:lumMod val="50000"/>
                </a:schemeClr>
              </a:solidFill>
              <a:effectLst/>
              <a:latin typeface="Verdana"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6">
                    <a:lumMod val="50000"/>
                  </a:schemeClr>
                </a:solidFill>
                <a:effectLst/>
                <a:latin typeface="Verdana" pitchFamily="34" charset="0"/>
                <a:ea typeface="Times New Roman" pitchFamily="18" charset="0"/>
                <a:cs typeface="Arial" pitchFamily="34" charset="0"/>
              </a:rPr>
              <a:t>Most of the school subjects have particular sections about the healthy food especially science and sport. Each subject has a certain part in the textbook for the benefits</a:t>
            </a:r>
            <a:r>
              <a:rPr kumimoji="0" lang="en-US" sz="2000" b="0" i="0" u="none" strike="noStrike" cap="none" normalizeH="0" dirty="0" smtClean="0">
                <a:ln>
                  <a:noFill/>
                </a:ln>
                <a:solidFill>
                  <a:schemeClr val="accent6">
                    <a:lumMod val="50000"/>
                  </a:schemeClr>
                </a:solidFill>
                <a:effectLst/>
                <a:latin typeface="Verdana" pitchFamily="34" charset="0"/>
                <a:ea typeface="Times New Roman" pitchFamily="18" charset="0"/>
                <a:cs typeface="Arial" pitchFamily="34" charset="0"/>
              </a:rPr>
              <a:t> of the</a:t>
            </a:r>
            <a:r>
              <a:rPr kumimoji="0" lang="en-US" sz="2000" b="0" i="0" u="none" strike="noStrike" cap="none" normalizeH="0" baseline="0" dirty="0" smtClean="0">
                <a:ln>
                  <a:noFill/>
                </a:ln>
                <a:solidFill>
                  <a:schemeClr val="accent6">
                    <a:lumMod val="50000"/>
                  </a:schemeClr>
                </a:solidFill>
                <a:effectLst/>
                <a:latin typeface="Verdana" pitchFamily="34" charset="0"/>
                <a:ea typeface="Times New Roman" pitchFamily="18" charset="0"/>
                <a:cs typeface="Arial" pitchFamily="34" charset="0"/>
              </a:rPr>
              <a:t> healthy food. Even in English</a:t>
            </a:r>
            <a:r>
              <a:rPr kumimoji="0" lang="en-US" sz="2000" b="0" i="0" u="none" strike="noStrike" cap="none" normalizeH="0" dirty="0" smtClean="0">
                <a:ln>
                  <a:noFill/>
                </a:ln>
                <a:solidFill>
                  <a:schemeClr val="accent6">
                    <a:lumMod val="50000"/>
                  </a:schemeClr>
                </a:solidFill>
                <a:effectLst/>
                <a:latin typeface="Verdana" pitchFamily="34" charset="0"/>
                <a:ea typeface="Times New Roman" pitchFamily="18" charset="0"/>
                <a:cs typeface="Arial" pitchFamily="34" charset="0"/>
              </a:rPr>
              <a:t> there is at least</a:t>
            </a:r>
            <a:r>
              <a:rPr kumimoji="0" lang="en-US" sz="2000" b="0" i="0" u="none" strike="noStrike" cap="none" normalizeH="0" baseline="0" dirty="0" smtClean="0">
                <a:ln>
                  <a:noFill/>
                </a:ln>
                <a:solidFill>
                  <a:schemeClr val="accent6">
                    <a:lumMod val="50000"/>
                  </a:schemeClr>
                </a:solidFill>
                <a:effectLst/>
                <a:latin typeface="Verdana" pitchFamily="34" charset="0"/>
                <a:ea typeface="Times New Roman" pitchFamily="18" charset="0"/>
                <a:cs typeface="Arial" pitchFamily="34" charset="0"/>
              </a:rPr>
              <a:t> one unit about food.  </a:t>
            </a:r>
            <a:endParaRPr kumimoji="0" lang="en-US" sz="36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
        <p:nvSpPr>
          <p:cNvPr id="8195" name="Rectangle 3"/>
          <p:cNvSpPr>
            <a:spLocks noChangeArrowheads="1"/>
          </p:cNvSpPr>
          <p:nvPr/>
        </p:nvSpPr>
        <p:spPr bwMode="auto">
          <a:xfrm>
            <a:off x="214282" y="3834475"/>
            <a:ext cx="400052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6">
                    <a:lumMod val="50000"/>
                  </a:schemeClr>
                </a:solidFill>
                <a:effectLst/>
                <a:latin typeface="Verdana" pitchFamily="34" charset="0"/>
                <a:ea typeface="Times New Roman" pitchFamily="18" charset="0"/>
                <a:cs typeface="Arial" pitchFamily="34" charset="0"/>
              </a:rPr>
              <a:t>Some school only provides the best food for their students. There is one day a week which is special for selling different fruit and milk. When students bring junk food to the school they will be warned not to do it again.</a:t>
            </a:r>
            <a:endParaRPr kumimoji="0" lang="en-US" sz="32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pic>
        <p:nvPicPr>
          <p:cNvPr id="5" name="صورة 4" descr="1197013610D55Fl5"/>
          <p:cNvPicPr/>
          <p:nvPr/>
        </p:nvPicPr>
        <p:blipFill>
          <a:blip r:embed="rId2" cstate="print"/>
          <a:srcRect/>
          <a:stretch>
            <a:fillRect/>
          </a:stretch>
        </p:blipFill>
        <p:spPr bwMode="auto">
          <a:xfrm>
            <a:off x="4357686" y="3071810"/>
            <a:ext cx="4786314" cy="3786190"/>
          </a:xfrm>
          <a:prstGeom prst="rect">
            <a:avLst/>
          </a:prstGeom>
          <a:noFill/>
          <a:ln w="9525">
            <a:noFill/>
            <a:miter lim="800000"/>
            <a:headEnd/>
            <a:tailEnd/>
          </a:ln>
        </p:spPr>
      </p:pic>
      <p:sp>
        <p:nvSpPr>
          <p:cNvPr id="6" name="مربع نص 5"/>
          <p:cNvSpPr txBox="1"/>
          <p:nvPr/>
        </p:nvSpPr>
        <p:spPr>
          <a:xfrm>
            <a:off x="5357818" y="0"/>
            <a:ext cx="2643206" cy="369332"/>
          </a:xfrm>
          <a:prstGeom prst="rect">
            <a:avLst/>
          </a:prstGeom>
          <a:noFill/>
        </p:spPr>
        <p:txBody>
          <a:bodyPr wrap="square" rtlCol="1">
            <a:spAutoFit/>
          </a:bodyPr>
          <a:lstStyle/>
          <a:p>
            <a:r>
              <a:rPr lang="en-US" b="1" u="sng" dirty="0" smtClean="0">
                <a:solidFill>
                  <a:schemeClr val="accent1">
                    <a:lumMod val="75000"/>
                  </a:schemeClr>
                </a:solidFill>
                <a:latin typeface="Verdana" pitchFamily="34" charset="0"/>
                <a:ea typeface="Times New Roman" pitchFamily="18" charset="0"/>
                <a:cs typeface="Arial" pitchFamily="34" charset="0"/>
              </a:rPr>
              <a:t>School Subjects</a:t>
            </a:r>
            <a:r>
              <a:rPr lang="en-US" b="1" u="sng" dirty="0" smtClean="0">
                <a:solidFill>
                  <a:schemeClr val="accent6">
                    <a:lumMod val="50000"/>
                  </a:schemeClr>
                </a:solidFill>
                <a:latin typeface="Verdana" pitchFamily="34" charset="0"/>
                <a:ea typeface="Times New Roman" pitchFamily="18" charset="0"/>
                <a:cs typeface="Arial" pitchFamily="34" charset="0"/>
              </a:rPr>
              <a:t> </a:t>
            </a:r>
            <a:endParaRPr lang="ar-OM" b="1" u="sng"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grpId="0" nodeType="clickEffect">
                                  <p:stCondLst>
                                    <p:cond delay="0"/>
                                  </p:stCondLst>
                                  <p:childTnLst>
                                    <p:set>
                                      <p:cBhvr>
                                        <p:cTn id="51" dur="1" fill="hold">
                                          <p:stCondLst>
                                            <p:cond delay="0"/>
                                          </p:stCondLst>
                                        </p:cTn>
                                        <p:tgtEl>
                                          <p:spTgt spid="8194"/>
                                        </p:tgtEl>
                                        <p:attrNameLst>
                                          <p:attrName>style.visibility</p:attrName>
                                        </p:attrNameLst>
                                      </p:cBhvr>
                                      <p:to>
                                        <p:strVal val="visible"/>
                                      </p:to>
                                    </p:set>
                                    <p:animEffect transition="in" filter="fade">
                                      <p:cBhvr>
                                        <p:cTn id="52" dur="770" decel="100000"/>
                                        <p:tgtEl>
                                          <p:spTgt spid="8194"/>
                                        </p:tgtEl>
                                      </p:cBhvr>
                                    </p:animEffect>
                                    <p:animScale>
                                      <p:cBhvr>
                                        <p:cTn id="53" dur="770" decel="100000"/>
                                        <p:tgtEl>
                                          <p:spTgt spid="8194"/>
                                        </p:tgtEl>
                                      </p:cBhvr>
                                      <p:from x="10000" y="10000"/>
                                      <p:to x="200000" y="450000"/>
                                    </p:animScale>
                                    <p:animScale>
                                      <p:cBhvr>
                                        <p:cTn id="54" dur="1230" accel="100000" fill="hold">
                                          <p:stCondLst>
                                            <p:cond delay="770"/>
                                          </p:stCondLst>
                                        </p:cTn>
                                        <p:tgtEl>
                                          <p:spTgt spid="8194"/>
                                        </p:tgtEl>
                                      </p:cBhvr>
                                      <p:from x="200000" y="450000"/>
                                      <p:to x="100000" y="100000"/>
                                    </p:animScale>
                                    <p:set>
                                      <p:cBhvr>
                                        <p:cTn id="55" dur="770" fill="hold"/>
                                        <p:tgtEl>
                                          <p:spTgt spid="8194"/>
                                        </p:tgtEl>
                                        <p:attrNameLst>
                                          <p:attrName>ppt_x</p:attrName>
                                        </p:attrNameLst>
                                      </p:cBhvr>
                                      <p:to>
                                        <p:strVal val="(0.5)"/>
                                      </p:to>
                                    </p:set>
                                    <p:anim from="(0.5)" to="(#ppt_x)" calcmode="lin" valueType="num">
                                      <p:cBhvr>
                                        <p:cTn id="56" dur="1230" accel="100000" fill="hold">
                                          <p:stCondLst>
                                            <p:cond delay="770"/>
                                          </p:stCondLst>
                                        </p:cTn>
                                        <p:tgtEl>
                                          <p:spTgt spid="8194"/>
                                        </p:tgtEl>
                                        <p:attrNameLst>
                                          <p:attrName>ppt_x</p:attrName>
                                        </p:attrNameLst>
                                      </p:cBhvr>
                                    </p:anim>
                                    <p:set>
                                      <p:cBhvr>
                                        <p:cTn id="57" dur="770" fill="hold"/>
                                        <p:tgtEl>
                                          <p:spTgt spid="8194"/>
                                        </p:tgtEl>
                                        <p:attrNameLst>
                                          <p:attrName>ppt_y</p:attrName>
                                        </p:attrNameLst>
                                      </p:cBhvr>
                                      <p:to>
                                        <p:strVal val="(#ppt_y+0.4)"/>
                                      </p:to>
                                    </p:set>
                                    <p:anim from="(#ppt_y+0.4)" to="(#ppt_y)" calcmode="lin" valueType="num">
                                      <p:cBhvr>
                                        <p:cTn id="58" dur="1230" accel="100000" fill="hold">
                                          <p:stCondLst>
                                            <p:cond delay="770"/>
                                          </p:stCondLst>
                                        </p:cTn>
                                        <p:tgtEl>
                                          <p:spTgt spid="8194"/>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51" presetClass="entr" presetSubtype="0" fill="hold" grpId="0" nodeType="clickEffect">
                                  <p:stCondLst>
                                    <p:cond delay="0"/>
                                  </p:stCondLst>
                                  <p:childTnLst>
                                    <p:set>
                                      <p:cBhvr>
                                        <p:cTn id="62" dur="1" fill="hold">
                                          <p:stCondLst>
                                            <p:cond delay="0"/>
                                          </p:stCondLst>
                                        </p:cTn>
                                        <p:tgtEl>
                                          <p:spTgt spid="8195"/>
                                        </p:tgtEl>
                                        <p:attrNameLst>
                                          <p:attrName>style.visibility</p:attrName>
                                        </p:attrNameLst>
                                      </p:cBhvr>
                                      <p:to>
                                        <p:strVal val="visible"/>
                                      </p:to>
                                    </p:set>
                                    <p:animEffect transition="in" filter="fade">
                                      <p:cBhvr>
                                        <p:cTn id="63" dur="770" decel="100000"/>
                                        <p:tgtEl>
                                          <p:spTgt spid="8195"/>
                                        </p:tgtEl>
                                      </p:cBhvr>
                                    </p:animEffect>
                                    <p:animScale>
                                      <p:cBhvr>
                                        <p:cTn id="64" dur="770" decel="100000"/>
                                        <p:tgtEl>
                                          <p:spTgt spid="8195"/>
                                        </p:tgtEl>
                                      </p:cBhvr>
                                      <p:from x="10000" y="10000"/>
                                      <p:to x="200000" y="450000"/>
                                    </p:animScale>
                                    <p:animScale>
                                      <p:cBhvr>
                                        <p:cTn id="65" dur="1230" accel="100000" fill="hold">
                                          <p:stCondLst>
                                            <p:cond delay="770"/>
                                          </p:stCondLst>
                                        </p:cTn>
                                        <p:tgtEl>
                                          <p:spTgt spid="8195"/>
                                        </p:tgtEl>
                                      </p:cBhvr>
                                      <p:from x="200000" y="450000"/>
                                      <p:to x="100000" y="100000"/>
                                    </p:animScale>
                                    <p:set>
                                      <p:cBhvr>
                                        <p:cTn id="66" dur="770" fill="hold"/>
                                        <p:tgtEl>
                                          <p:spTgt spid="8195"/>
                                        </p:tgtEl>
                                        <p:attrNameLst>
                                          <p:attrName>ppt_x</p:attrName>
                                        </p:attrNameLst>
                                      </p:cBhvr>
                                      <p:to>
                                        <p:strVal val="(0.5)"/>
                                      </p:to>
                                    </p:set>
                                    <p:anim from="(0.5)" to="(#ppt_x)" calcmode="lin" valueType="num">
                                      <p:cBhvr>
                                        <p:cTn id="67" dur="1230" accel="100000" fill="hold">
                                          <p:stCondLst>
                                            <p:cond delay="770"/>
                                          </p:stCondLst>
                                        </p:cTn>
                                        <p:tgtEl>
                                          <p:spTgt spid="8195"/>
                                        </p:tgtEl>
                                        <p:attrNameLst>
                                          <p:attrName>ppt_x</p:attrName>
                                        </p:attrNameLst>
                                      </p:cBhvr>
                                    </p:anim>
                                    <p:set>
                                      <p:cBhvr>
                                        <p:cTn id="68" dur="770" fill="hold"/>
                                        <p:tgtEl>
                                          <p:spTgt spid="8195"/>
                                        </p:tgtEl>
                                        <p:attrNameLst>
                                          <p:attrName>ppt_y</p:attrName>
                                        </p:attrNameLst>
                                      </p:cBhvr>
                                      <p:to>
                                        <p:strVal val="(#ppt_y+0.4)"/>
                                      </p:to>
                                    </p:set>
                                    <p:anim from="(#ppt_y+0.4)" to="(#ppt_y)" calcmode="lin" valueType="num">
                                      <p:cBhvr>
                                        <p:cTn id="69" dur="1230" accel="100000" fill="hold">
                                          <p:stCondLst>
                                            <p:cond delay="770"/>
                                          </p:stCondLst>
                                        </p:cTn>
                                        <p:tgtEl>
                                          <p:spTgt spid="819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vvva17.jpg"/>
          <p:cNvPicPr>
            <a:picLocks noChangeAspect="1"/>
          </p:cNvPicPr>
          <p:nvPr/>
        </p:nvPicPr>
        <p:blipFill>
          <a:blip r:embed="rId2" cstate="print"/>
          <a:stretch>
            <a:fillRect/>
          </a:stretch>
        </p:blipFill>
        <p:spPr>
          <a:xfrm>
            <a:off x="0" y="0"/>
            <a:ext cx="9144000" cy="3857629"/>
          </a:xfrm>
          <a:prstGeom prst="rect">
            <a:avLst/>
          </a:prstGeom>
        </p:spPr>
      </p:pic>
      <p:sp>
        <p:nvSpPr>
          <p:cNvPr id="4" name="مربع نص 3"/>
          <p:cNvSpPr txBox="1"/>
          <p:nvPr/>
        </p:nvSpPr>
        <p:spPr>
          <a:xfrm>
            <a:off x="357158" y="4071942"/>
            <a:ext cx="8358246" cy="369332"/>
          </a:xfrm>
          <a:prstGeom prst="rect">
            <a:avLst/>
          </a:prstGeom>
          <a:noFill/>
        </p:spPr>
        <p:txBody>
          <a:bodyPr wrap="square" rtlCol="1">
            <a:spAutoFit/>
          </a:bodyPr>
          <a:lstStyle/>
          <a:p>
            <a:pPr algn="l" rtl="0"/>
            <a:r>
              <a:rPr lang="en-US" dirty="0" smtClean="0"/>
              <a:t> </a:t>
            </a:r>
            <a:endParaRPr lang="ar-OM" dirty="0"/>
          </a:p>
        </p:txBody>
      </p:sp>
      <p:sp>
        <p:nvSpPr>
          <p:cNvPr id="7169" name="Rectangle 1"/>
          <p:cNvSpPr>
            <a:spLocks noChangeArrowheads="1"/>
          </p:cNvSpPr>
          <p:nvPr/>
        </p:nvSpPr>
        <p:spPr bwMode="auto">
          <a:xfrm>
            <a:off x="428596" y="3944878"/>
            <a:ext cx="807249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B050"/>
                </a:solidFill>
                <a:effectLst/>
                <a:latin typeface="Arial" pitchFamily="34" charset="0"/>
                <a:ea typeface="Times New Roman" pitchFamily="18" charset="0"/>
                <a:cs typeface="Calibri" pitchFamily="34" charset="0"/>
              </a:rPr>
              <a:t>In our school we have a teacher who is responsible to conduct workshops for teachers and students about the eating the healthy food and how to prevent ourselves from diseases. At the end of each year our school enter a competition for these workshops and fortunately last year we got the second medal.  In fact doing such workshops will definitely inform student more and more about living in a comfortable way. </a:t>
            </a:r>
            <a:endParaRPr kumimoji="0" lang="en-US" sz="2800" b="0"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7169"/>
                                        </p:tgtEl>
                                        <p:attrNameLst>
                                          <p:attrName>style.visibility</p:attrName>
                                        </p:attrNameLst>
                                      </p:cBhvr>
                                      <p:to>
                                        <p:strVal val="visible"/>
                                      </p:to>
                                    </p:set>
                                    <p:anim from="(-#ppt_w/2)" to="(#ppt_x)" calcmode="lin" valueType="num">
                                      <p:cBhvr>
                                        <p:cTn id="13" dur="600" fill="hold">
                                          <p:stCondLst>
                                            <p:cond delay="0"/>
                                          </p:stCondLst>
                                        </p:cTn>
                                        <p:tgtEl>
                                          <p:spTgt spid="7169"/>
                                        </p:tgtEl>
                                        <p:attrNameLst>
                                          <p:attrName>ppt_x</p:attrName>
                                        </p:attrNameLst>
                                      </p:cBhvr>
                                    </p:anim>
                                    <p:anim from="0" to="-1.0" calcmode="lin" valueType="num">
                                      <p:cBhvr>
                                        <p:cTn id="14" dur="200" decel="50000" autoRev="1" fill="hold">
                                          <p:stCondLst>
                                            <p:cond delay="600"/>
                                          </p:stCondLst>
                                        </p:cTn>
                                        <p:tgtEl>
                                          <p:spTgt spid="7169"/>
                                        </p:tgtEl>
                                        <p:attrNameLst>
                                          <p:attrName>xshear</p:attrName>
                                        </p:attrNameLst>
                                      </p:cBhvr>
                                    </p:anim>
                                    <p:animScale>
                                      <p:cBhvr>
                                        <p:cTn id="15" dur="200" decel="100000" autoRev="1" fill="hold">
                                          <p:stCondLst>
                                            <p:cond delay="600"/>
                                          </p:stCondLst>
                                        </p:cTn>
                                        <p:tgtEl>
                                          <p:spTgt spid="7169"/>
                                        </p:tgtEl>
                                      </p:cBhvr>
                                      <p:from x="100000" y="100000"/>
                                      <p:to x="80000" y="100000"/>
                                    </p:animScale>
                                    <p:anim by="(#ppt_h/3+#ppt_w*0.1)" calcmode="lin" valueType="num">
                                      <p:cBhvr additive="sum">
                                        <p:cTn id="16" dur="200" decel="100000" autoRev="1" fill="hold">
                                          <p:stCondLst>
                                            <p:cond delay="600"/>
                                          </p:stCondLst>
                                        </p:cTn>
                                        <p:tgtEl>
                                          <p:spTgt spid="716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imsim.jpg"/>
          <p:cNvPicPr>
            <a:picLocks noChangeAspect="1"/>
          </p:cNvPicPr>
          <p:nvPr/>
        </p:nvPicPr>
        <p:blipFill>
          <a:blip r:embed="rId2" cstate="print"/>
          <a:stretch>
            <a:fillRect/>
          </a:stretch>
        </p:blipFill>
        <p:spPr>
          <a:xfrm>
            <a:off x="0" y="0"/>
            <a:ext cx="5429256" cy="6858000"/>
          </a:xfrm>
          <a:prstGeom prst="rect">
            <a:avLst/>
          </a:prstGeom>
        </p:spPr>
      </p:pic>
      <p:sp>
        <p:nvSpPr>
          <p:cNvPr id="6145" name="Rectangle 1"/>
          <p:cNvSpPr>
            <a:spLocks noChangeArrowheads="1"/>
          </p:cNvSpPr>
          <p:nvPr/>
        </p:nvSpPr>
        <p:spPr bwMode="auto">
          <a:xfrm>
            <a:off x="5643570" y="1071546"/>
            <a:ext cx="3286148" cy="5632311"/>
          </a:xfrm>
          <a:prstGeom prst="rect">
            <a:avLst/>
          </a:prstGeom>
          <a:noFill/>
          <a:ln w="9525">
            <a:noFill/>
            <a:miter lim="800000"/>
            <a:headEnd/>
            <a:tailEnd/>
          </a:ln>
          <a:effectLst/>
        </p:spPr>
        <p:txBody>
          <a:bodyPr vert="horz" wrap="square" lIns="228528"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6">
                    <a:lumMod val="75000"/>
                  </a:schemeClr>
                </a:solidFill>
                <a:effectLst/>
                <a:latin typeface="Verdana" pitchFamily="34" charset="0"/>
                <a:ea typeface="Times New Roman" pitchFamily="18" charset="0"/>
                <a:cs typeface="Arial" pitchFamily="34" charset="0"/>
              </a:rPr>
              <a:t>I think that students get good information about healthy food. All of our teachers always talk about the best food for us. They don't let us eat any junk food inside school ( no chocolate, no fizzy, no chips  ..)  and this helps us to react in a positive way in our real life. Also some subjects have specific sections for that. The school sometimes invites some doctors from the M.O.H. to present lectures about how to deal with food and they advises us to do exercises as well.    </a:t>
            </a:r>
            <a:endParaRPr kumimoji="0" lang="en-US"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
        <p:nvSpPr>
          <p:cNvPr id="4" name="مربع نص 3"/>
          <p:cNvSpPr txBox="1"/>
          <p:nvPr/>
        </p:nvSpPr>
        <p:spPr>
          <a:xfrm>
            <a:off x="5786446" y="214290"/>
            <a:ext cx="3357554" cy="923330"/>
          </a:xfrm>
          <a:prstGeom prst="rect">
            <a:avLst/>
          </a:prstGeom>
          <a:noFill/>
        </p:spPr>
        <p:txBody>
          <a:bodyPr wrap="square" rtlCol="1">
            <a:spAutoFit/>
          </a:bodyPr>
          <a:lstStyle/>
          <a:p>
            <a:pPr algn="l" rtl="0"/>
            <a:r>
              <a:rPr lang="en-US" b="1" u="sng" dirty="0" smtClean="0">
                <a:solidFill>
                  <a:srgbClr val="FF0000"/>
                </a:solidFill>
              </a:rPr>
              <a:t>Do students get enough information about the healthy food?</a:t>
            </a:r>
            <a:endParaRPr lang="ar-OM" b="1" u="sng" dirty="0">
              <a:solidFill>
                <a:srgbClr val="FF0000"/>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6145"/>
                                        </p:tgtEl>
                                        <p:attrNameLst>
                                          <p:attrName>style.visibility</p:attrName>
                                        </p:attrNameLst>
                                      </p:cBhvr>
                                      <p:to>
                                        <p:strVal val="visible"/>
                                      </p:to>
                                    </p:set>
                                    <p:anim calcmode="lin" valueType="num">
                                      <p:cBhvr>
                                        <p:cTn id="23" dur="1000" fill="hold"/>
                                        <p:tgtEl>
                                          <p:spTgt spid="6145"/>
                                        </p:tgtEl>
                                        <p:attrNameLst>
                                          <p:attrName>ppt_w</p:attrName>
                                        </p:attrNameLst>
                                      </p:cBhvr>
                                      <p:tavLst>
                                        <p:tav tm="0">
                                          <p:val>
                                            <p:strVal val="#ppt_w+.3"/>
                                          </p:val>
                                        </p:tav>
                                        <p:tav tm="100000">
                                          <p:val>
                                            <p:strVal val="#ppt_w"/>
                                          </p:val>
                                        </p:tav>
                                      </p:tavLst>
                                    </p:anim>
                                    <p:anim calcmode="lin" valueType="num">
                                      <p:cBhvr>
                                        <p:cTn id="24" dur="1000" fill="hold"/>
                                        <p:tgtEl>
                                          <p:spTgt spid="6145"/>
                                        </p:tgtEl>
                                        <p:attrNameLst>
                                          <p:attrName>ppt_h</p:attrName>
                                        </p:attrNameLst>
                                      </p:cBhvr>
                                      <p:tavLst>
                                        <p:tav tm="0">
                                          <p:val>
                                            <p:strVal val="#ppt_h"/>
                                          </p:val>
                                        </p:tav>
                                        <p:tav tm="100000">
                                          <p:val>
                                            <p:strVal val="#ppt_h"/>
                                          </p:val>
                                        </p:tav>
                                      </p:tavLst>
                                    </p:anim>
                                    <p:animEffect transition="in" filter="fade">
                                      <p:cBhvr>
                                        <p:cTn id="25" dur="1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je204bj7.jpg"/>
          <p:cNvPicPr>
            <a:picLocks noChangeAspect="1"/>
          </p:cNvPicPr>
          <p:nvPr/>
        </p:nvPicPr>
        <p:blipFill>
          <a:blip r:embed="rId2" cstate="print"/>
          <a:stretch>
            <a:fillRect/>
          </a:stretch>
        </p:blipFill>
        <p:spPr>
          <a:xfrm>
            <a:off x="0" y="0"/>
            <a:ext cx="9144000" cy="1714488"/>
          </a:xfrm>
          <a:prstGeom prst="rect">
            <a:avLst/>
          </a:prstGeom>
        </p:spPr>
      </p:pic>
      <p:pic>
        <p:nvPicPr>
          <p:cNvPr id="3" name="صورة 2" descr="imaje204bj7.jpg"/>
          <p:cNvPicPr>
            <a:picLocks noChangeAspect="1"/>
          </p:cNvPicPr>
          <p:nvPr/>
        </p:nvPicPr>
        <p:blipFill>
          <a:blip r:embed="rId2" cstate="print"/>
          <a:stretch>
            <a:fillRect/>
          </a:stretch>
        </p:blipFill>
        <p:spPr>
          <a:xfrm>
            <a:off x="0" y="5143512"/>
            <a:ext cx="9144000" cy="1714488"/>
          </a:xfrm>
          <a:prstGeom prst="rect">
            <a:avLst/>
          </a:prstGeom>
        </p:spPr>
      </p:pic>
      <p:sp>
        <p:nvSpPr>
          <p:cNvPr id="5121" name="Rectangle 1"/>
          <p:cNvSpPr>
            <a:spLocks noChangeArrowheads="1"/>
          </p:cNvSpPr>
          <p:nvPr/>
        </p:nvSpPr>
        <p:spPr bwMode="auto">
          <a:xfrm>
            <a:off x="214282" y="1699169"/>
            <a:ext cx="857256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sz="1600" b="1" dirty="0" smtClean="0">
              <a:solidFill>
                <a:srgbClr val="000000"/>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2">
                    <a:lumMod val="25000"/>
                  </a:schemeClr>
                </a:solidFill>
                <a:effectLst/>
                <a:latin typeface="Calibri" pitchFamily="34" charset="0"/>
                <a:ea typeface="Times New Roman" pitchFamily="18" charset="0"/>
                <a:cs typeface="Arial" pitchFamily="34" charset="0"/>
              </a:rPr>
              <a:t>  Once a child starts kindergarten or school, life takes on a new routine. A regular intake of food is needed throughout the day to keep the child active and help his/her concentration while learning. Giving the child a breakfast that contains fibre (such as oatmeal, shredded wheat, berries, bananas, or whole-grain pancakes) should keep adrenaline levels more constant and make the school day a more wondrous experience. Moreover, healthy eating patterns in childhood and adolescence promote optimal childhood health, growth, and intellectual development.</a:t>
            </a:r>
            <a:endParaRPr kumimoji="0" lang="en-US" sz="1050" b="0" i="0" u="none" strike="noStrike" cap="none" normalizeH="0" baseline="0" dirty="0" smtClean="0">
              <a:ln>
                <a:noFill/>
              </a:ln>
              <a:solidFill>
                <a:schemeClr val="bg2">
                  <a:lumMod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2">
                    <a:lumMod val="25000"/>
                  </a:schemeClr>
                </a:solidFill>
                <a:effectLst/>
                <a:latin typeface="Calibri" pitchFamily="34" charset="0"/>
                <a:ea typeface="Times New Roman" pitchFamily="18" charset="0"/>
                <a:cs typeface="Arial" pitchFamily="34" charset="0"/>
              </a:rPr>
              <a:t>However, when a school child fails to meet the nutrition requirement needed by the body, he/she is prone to health problems like iron deficiency anaemia, obesity, including long term health problems such as coronary heart diseases, cancer or even stroke. This results when there is an imbalanced diet consumed by the child for a consecutively long period of time.</a:t>
            </a:r>
            <a:endParaRPr kumimoji="0" lang="en-GB" sz="2400" b="0"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
        <p:nvSpPr>
          <p:cNvPr id="5" name="مربع نص 4"/>
          <p:cNvSpPr txBox="1"/>
          <p:nvPr/>
        </p:nvSpPr>
        <p:spPr>
          <a:xfrm>
            <a:off x="428596" y="1785926"/>
            <a:ext cx="4714908" cy="646331"/>
          </a:xfrm>
          <a:prstGeom prst="rect">
            <a:avLst/>
          </a:prstGeom>
          <a:noFill/>
        </p:spPr>
        <p:txBody>
          <a:bodyPr wrap="square" rtlCol="1">
            <a:spAutoFit/>
          </a:bodyPr>
          <a:lstStyle/>
          <a:p>
            <a:pPr algn="l" rtl="0"/>
            <a:r>
              <a:rPr lang="en-US" dirty="0" smtClean="0">
                <a:solidFill>
                  <a:srgbClr val="FF0000"/>
                </a:solidFill>
              </a:rPr>
              <a:t>Let`s take a look about Bangladesh Schools and the healthy food. </a:t>
            </a:r>
            <a:endParaRPr lang="ar-OM" dirty="0">
              <a:solidFill>
                <a:srgbClr val="FF0000"/>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5121"/>
                                        </p:tgtEl>
                                        <p:attrNameLst>
                                          <p:attrName>style.visibility</p:attrName>
                                        </p:attrNameLst>
                                      </p:cBhvr>
                                      <p:to>
                                        <p:strVal val="visible"/>
                                      </p:to>
                                    </p:set>
                                    <p:animEffect transition="in" filter="checkerboard(across)">
                                      <p:cBhvr>
                                        <p:cTn id="29"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28ll8.jpg"/>
          <p:cNvPicPr>
            <a:picLocks noChangeAspect="1"/>
          </p:cNvPicPr>
          <p:nvPr/>
        </p:nvPicPr>
        <p:blipFill>
          <a:blip r:embed="rId2" cstate="print"/>
          <a:stretch>
            <a:fillRect/>
          </a:stretch>
        </p:blipFill>
        <p:spPr>
          <a:xfrm>
            <a:off x="0" y="4572008"/>
            <a:ext cx="9144000" cy="2285992"/>
          </a:xfrm>
          <a:prstGeom prst="rect">
            <a:avLst/>
          </a:prstGeom>
        </p:spPr>
      </p:pic>
      <p:pic>
        <p:nvPicPr>
          <p:cNvPr id="3" name="صورة 2" descr="imag28ll8.jpg"/>
          <p:cNvPicPr>
            <a:picLocks noChangeAspect="1"/>
          </p:cNvPicPr>
          <p:nvPr/>
        </p:nvPicPr>
        <p:blipFill>
          <a:blip r:embed="rId2" cstate="print"/>
          <a:stretch>
            <a:fillRect/>
          </a:stretch>
        </p:blipFill>
        <p:spPr>
          <a:xfrm>
            <a:off x="0" y="0"/>
            <a:ext cx="9144000" cy="1857364"/>
          </a:xfrm>
          <a:prstGeom prst="rect">
            <a:avLst/>
          </a:prstGeom>
        </p:spPr>
      </p:pic>
      <p:sp>
        <p:nvSpPr>
          <p:cNvPr id="4097" name="Rectangle 1"/>
          <p:cNvSpPr>
            <a:spLocks noChangeArrowheads="1"/>
          </p:cNvSpPr>
          <p:nvPr/>
        </p:nvSpPr>
        <p:spPr bwMode="auto">
          <a:xfrm>
            <a:off x="214282" y="2039030"/>
            <a:ext cx="864399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School life is the time-period where a child develops his knowledge, nurtures his mind and matures his soul into believing what is right for him and vice versa. During this learning age, he should agree to the most unwanted saying of today’s generation, “Say no to Junk food!” It’s no wonder, trips to fast-food restaurants have become the pinnacle of gastronomic delight for most preschool children today. But here, in these fast-food restaurants, children miss out on important nutrients and fill their tummies (and arteries) with things they don't need. We need to be very clear about what they need and what they don't in order to avoid being knocked over by the junk food current. </a:t>
            </a:r>
            <a:endParaRPr kumimoji="0" lang="en-GB"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097"/>
                                        </p:tgtEl>
                                        <p:attrNameLst>
                                          <p:attrName>style.visibility</p:attrName>
                                        </p:attrNameLst>
                                      </p:cBhvr>
                                      <p:to>
                                        <p:strVal val="visible"/>
                                      </p:to>
                                    </p:set>
                                    <p:animEffect transition="in" filter="strips(downLeft)">
                                      <p:cBhvr>
                                        <p:cTn id="17"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b0681112532.jpg"/>
          <p:cNvPicPr>
            <a:picLocks noChangeAspect="1"/>
          </p:cNvPicPr>
          <p:nvPr/>
        </p:nvPicPr>
        <p:blipFill>
          <a:blip r:embed="rId2" cstate="print"/>
          <a:stretch>
            <a:fillRect/>
          </a:stretch>
        </p:blipFill>
        <p:spPr>
          <a:xfrm>
            <a:off x="0" y="0"/>
            <a:ext cx="3428992" cy="3286123"/>
          </a:xfrm>
          <a:prstGeom prst="rect">
            <a:avLst/>
          </a:prstGeom>
        </p:spPr>
      </p:pic>
      <p:sp>
        <p:nvSpPr>
          <p:cNvPr id="3" name="مربع نص 2"/>
          <p:cNvSpPr txBox="1"/>
          <p:nvPr/>
        </p:nvSpPr>
        <p:spPr>
          <a:xfrm>
            <a:off x="5500694" y="357166"/>
            <a:ext cx="3000396" cy="369332"/>
          </a:xfrm>
          <a:prstGeom prst="rect">
            <a:avLst/>
          </a:prstGeom>
          <a:noFill/>
        </p:spPr>
        <p:txBody>
          <a:bodyPr wrap="square" rtlCol="1">
            <a:spAutoFit/>
          </a:bodyPr>
          <a:lstStyle/>
          <a:p>
            <a:pPr algn="l" rtl="0"/>
            <a:endParaRPr lang="ar-OM" dirty="0"/>
          </a:p>
        </p:txBody>
      </p:sp>
      <p:sp>
        <p:nvSpPr>
          <p:cNvPr id="3073" name="Rectangle 1"/>
          <p:cNvSpPr>
            <a:spLocks noChangeArrowheads="1"/>
          </p:cNvSpPr>
          <p:nvPr/>
        </p:nvSpPr>
        <p:spPr bwMode="auto">
          <a:xfrm>
            <a:off x="3714744" y="358295"/>
            <a:ext cx="528641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On the other hand</a:t>
            </a:r>
            <a:r>
              <a:rPr kumimoji="0" lang="en-GB" sz="14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t>
            </a:r>
            <a:r>
              <a:rPr kumimoji="0" lang="en-GB" sz="1400" b="1" i="1" u="sng" strike="noStrike" cap="none" normalizeH="0" baseline="0" dirty="0" smtClean="0">
                <a:ln>
                  <a:noFill/>
                </a:ln>
                <a:solidFill>
                  <a:srgbClr val="FF0000"/>
                </a:solidFill>
                <a:effectLst/>
                <a:latin typeface="Calibri" pitchFamily="34" charset="0"/>
                <a:ea typeface="Times New Roman" pitchFamily="18" charset="0"/>
                <a:cs typeface="Arial" pitchFamily="34" charset="0"/>
              </a:rPr>
              <a:t>Bangladesh</a:t>
            </a:r>
            <a:r>
              <a:rPr kumimoji="0" lang="en-GB" sz="14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t>
            </a:r>
            <a:r>
              <a:rPr kumimoji="0" lang="en-GB" sz="14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being a less economically developed country, fails to meet the education required to promote the consumption of healthy food by students in schools. Here, addressing the health and climate impacts of our diet will be a huge educational and cultural challenge. No arena of food policy could be more critical to success than food in schools. To add more, hardly any of the thousands of educational institutes meet the classroom based lessons on the importance of healthy food for a healthy living. Thus, youngsters have miscarried themselves in acknowledging the essential needs of a healthy diet. Now, this has increased the rate at which youngsters are falling victim to health disorders like, diabetes, obesity, heart failures and high blood pressure in the country today.</a:t>
            </a:r>
            <a:endParaRPr kumimoji="0" lang="en-GB" sz="2000" b="0" i="0" u="none" strike="noStrike" cap="none" normalizeH="0" baseline="0" dirty="0" smtClean="0">
              <a:ln>
                <a:noFill/>
              </a:ln>
              <a:solidFill>
                <a:srgbClr val="00B050"/>
              </a:solidFill>
              <a:effectLst/>
              <a:latin typeface="Arial" pitchFamily="34" charset="0"/>
              <a:cs typeface="Arial" pitchFamily="34" charset="0"/>
            </a:endParaRPr>
          </a:p>
        </p:txBody>
      </p:sp>
      <p:pic>
        <p:nvPicPr>
          <p:cNvPr id="3074" name="Picture 2" descr="C:\Users\MainUser\Pictures\صور فواكه\imag28ll8.jpg"/>
          <p:cNvPicPr>
            <a:picLocks noChangeAspect="1" noChangeArrowheads="1"/>
          </p:cNvPicPr>
          <p:nvPr/>
        </p:nvPicPr>
        <p:blipFill>
          <a:blip r:embed="rId3" cstate="print"/>
          <a:srcRect/>
          <a:stretch>
            <a:fillRect/>
          </a:stretch>
        </p:blipFill>
        <p:spPr bwMode="auto">
          <a:xfrm>
            <a:off x="5854908" y="3286124"/>
            <a:ext cx="3289092" cy="3571876"/>
          </a:xfrm>
          <a:prstGeom prst="rect">
            <a:avLst/>
          </a:prstGeom>
          <a:noFill/>
        </p:spPr>
      </p:pic>
      <p:sp>
        <p:nvSpPr>
          <p:cNvPr id="3075" name="Rectangle 3"/>
          <p:cNvSpPr>
            <a:spLocks noChangeArrowheads="1"/>
          </p:cNvSpPr>
          <p:nvPr/>
        </p:nvSpPr>
        <p:spPr bwMode="auto">
          <a:xfrm>
            <a:off x="0" y="3398452"/>
            <a:ext cx="578644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1" u="sng" strike="noStrike" cap="none" normalizeH="0" baseline="0" dirty="0" smtClean="0">
                <a:ln>
                  <a:noFill/>
                </a:ln>
                <a:solidFill>
                  <a:srgbClr val="FF0000"/>
                </a:solidFill>
                <a:effectLst/>
                <a:latin typeface="Calibri" pitchFamily="34" charset="0"/>
                <a:ea typeface="Times New Roman" pitchFamily="18" charset="0"/>
                <a:cs typeface="Arial" pitchFamily="34" charset="0"/>
              </a:rPr>
              <a:t>Schools in Bangladesh</a:t>
            </a:r>
            <a:r>
              <a:rPr kumimoji="0" lang="en-GB" sz="14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 which includes my school, usually provide the students with their most beloved junk food items like fried chicken, chicken sandwich, fried rolls and hot dogs covered with dripping cheese served widely in cafeterias and food corners nearby the school premises. This has furthermore declined the sense of healthy living amongst the students studying here and thus they are unaware of the hardships that they may have to encounter in their futures due to their carelessness of not maintaining a healthy balanced diet now, which strictly prohibits the intake of junk food! Today, the neglect of practical food education and skills in schools means that young people still emerge with little interest in food and no notion of where food on the supermarket shelves has come from. It would appear that climate change resonates more with young people than healthy eating messages, and yet no effort is being made to capitalise on this to move their eating habits in a direction that is both healthier and more climate-friendly.</a:t>
            </a:r>
            <a:endParaRPr kumimoji="0" lang="en-GB" sz="2000" b="0"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3"/>
                                        </p:tgtEl>
                                        <p:attrNameLst>
                                          <p:attrName>style.visibility</p:attrName>
                                        </p:attrNameLst>
                                      </p:cBhvr>
                                      <p:to>
                                        <p:strVal val="visible"/>
                                      </p:to>
                                    </p:set>
                                    <p:animEffect transition="in" filter="box(in)">
                                      <p:cBhvr>
                                        <p:cTn id="17" dur="500"/>
                                        <p:tgtEl>
                                          <p:spTgt spid="3073"/>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0" fill="hold"/>
                                        <p:tgtEl>
                                          <p:spTgt spid="3075"/>
                                        </p:tgtEl>
                                        <p:attrNameLst>
                                          <p:attrName>ppt_x</p:attrName>
                                        </p:attrNameLst>
                                      </p:cBhvr>
                                      <p:tavLst>
                                        <p:tav tm="0">
                                          <p:val>
                                            <p:strVal val="#ppt_x"/>
                                          </p:val>
                                        </p:tav>
                                        <p:tav tm="100000">
                                          <p:val>
                                            <p:strVal val="#ppt_x"/>
                                          </p:val>
                                        </p:tav>
                                      </p:tavLst>
                                    </p:anim>
                                    <p:anim calcmode="lin" valueType="num">
                                      <p:cBhvr additive="base">
                                        <p:cTn id="23" dur="50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P spid="30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glass-fruits_361.jpg"/>
          <p:cNvPicPr>
            <a:picLocks noChangeAspect="1"/>
          </p:cNvPicPr>
          <p:nvPr/>
        </p:nvPicPr>
        <p:blipFill>
          <a:blip r:embed="rId3" cstate="print"/>
          <a:stretch>
            <a:fillRect/>
          </a:stretch>
        </p:blipFill>
        <p:spPr>
          <a:xfrm>
            <a:off x="0" y="0"/>
            <a:ext cx="9144000" cy="6858000"/>
          </a:xfrm>
          <a:prstGeom prst="rect">
            <a:avLst/>
          </a:prstGeom>
        </p:spPr>
      </p:pic>
      <p:sp>
        <p:nvSpPr>
          <p:cNvPr id="2049" name="Rectangle 1"/>
          <p:cNvSpPr>
            <a:spLocks noChangeArrowheads="1"/>
          </p:cNvSpPr>
          <p:nvPr/>
        </p:nvSpPr>
        <p:spPr bwMode="auto">
          <a:xfrm>
            <a:off x="142844" y="125898"/>
            <a:ext cx="314327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Moreover, in order to introduce a healthy living amongst youngsters today in this less economically developed countries, the government should give clear and urgent priority to the role that school meals and practical food education can play in delivery of public health and climate change goals. The five steps below will deliver this joined-up vision, and put the school meal service back onto a sustainable footing.</a:t>
            </a:r>
            <a:endParaRPr kumimoji="0" lang="en-GB" sz="20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51" name="Rectangle 3"/>
          <p:cNvSpPr>
            <a:spLocks noChangeArrowheads="1"/>
          </p:cNvSpPr>
          <p:nvPr/>
        </p:nvSpPr>
        <p:spPr bwMode="auto">
          <a:xfrm>
            <a:off x="4071934" y="4472732"/>
            <a:ext cx="4643470" cy="2385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1" i="1" u="sng" strike="noStrike" cap="none" normalizeH="0" baseline="0" dirty="0" smtClean="0">
                <a:ln>
                  <a:noFill/>
                </a:ln>
                <a:solidFill>
                  <a:srgbClr val="C00000"/>
                </a:solidFill>
                <a:effectLst/>
                <a:latin typeface="Symbol" pitchFamily="18" charset="2"/>
                <a:ea typeface="Times New Roman" pitchFamily="18" charset="0"/>
                <a:cs typeface="Arial" pitchFamily="34" charset="0"/>
              </a:rPr>
              <a:t>1 .</a:t>
            </a:r>
            <a:r>
              <a:rPr lang="en-GB" sz="1300" b="1" i="1" dirty="0" smtClean="0">
                <a:solidFill>
                  <a:srgbClr val="C00000"/>
                </a:solidFill>
                <a:latin typeface="Symbol" pitchFamily="18" charset="2"/>
                <a:ea typeface="Times New Roman" pitchFamily="18" charset="0"/>
                <a:cs typeface="Arial" pitchFamily="34" charset="0"/>
              </a:rPr>
              <a:t>  </a:t>
            </a:r>
            <a:r>
              <a:rPr kumimoji="0" lang="en-GB" sz="1200" b="1" i="0" u="none" strike="noStrike" cap="none" normalizeH="0" baseline="0" dirty="0" smtClean="0">
                <a:ln>
                  <a:noFill/>
                </a:ln>
                <a:solidFill>
                  <a:srgbClr val="C00000"/>
                </a:solidFill>
                <a:effectLst/>
                <a:latin typeface="Verdana" pitchFamily="34" charset="0"/>
                <a:ea typeface="Times New Roman" pitchFamily="18" charset="0"/>
                <a:cs typeface="Arial" pitchFamily="34" charset="0"/>
              </a:rPr>
              <a:t>Every pupil to eat healthy and climate friendly   school meals by 2015.</a:t>
            </a:r>
            <a:endParaRPr kumimoji="0" lang="en-US" sz="9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1" u="sng" strike="noStrike" cap="none" normalizeH="0" baseline="0" dirty="0" smtClean="0">
                <a:ln>
                  <a:noFill/>
                </a:ln>
                <a:solidFill>
                  <a:srgbClr val="C00000"/>
                </a:solidFill>
                <a:effectLst/>
                <a:latin typeface="Symbol" pitchFamily="18" charset="2"/>
                <a:ea typeface="Times New Roman" pitchFamily="18" charset="0"/>
                <a:cs typeface="Arial" pitchFamily="34" charset="0"/>
              </a:rPr>
              <a:t>2 </a:t>
            </a:r>
            <a:r>
              <a:rPr lang="en-GB" sz="1300" b="1" i="1" u="sng" dirty="0" smtClean="0">
                <a:solidFill>
                  <a:srgbClr val="C00000"/>
                </a:solidFill>
                <a:latin typeface="Symbol" pitchFamily="18" charset="2"/>
                <a:ea typeface="Times New Roman" pitchFamily="18" charset="0"/>
                <a:cs typeface="Arial" pitchFamily="34" charset="0"/>
              </a:rPr>
              <a:t>.</a:t>
            </a:r>
            <a:r>
              <a:rPr kumimoji="0" lang="en-GB" sz="1300" b="0" i="0" u="none" strike="noStrike" cap="none" normalizeH="0" baseline="0" dirty="0" smtClean="0">
                <a:ln>
                  <a:noFill/>
                </a:ln>
                <a:solidFill>
                  <a:srgbClr val="C00000"/>
                </a:solidFill>
                <a:effectLst/>
                <a:latin typeface="Symbol" pitchFamily="18" charset="2"/>
                <a:ea typeface="Times New Roman" pitchFamily="18" charset="0"/>
                <a:cs typeface="Arial" pitchFamily="34" charset="0"/>
              </a:rPr>
              <a:t>  </a:t>
            </a:r>
            <a:r>
              <a:rPr kumimoji="0" lang="en-GB" sz="1200" b="1" i="0" u="none" strike="noStrike" cap="none" normalizeH="0" baseline="0" dirty="0" smtClean="0">
                <a:ln>
                  <a:noFill/>
                </a:ln>
                <a:solidFill>
                  <a:srgbClr val="C00000"/>
                </a:solidFill>
                <a:effectLst/>
                <a:latin typeface="Verdana" pitchFamily="34" charset="0"/>
                <a:ea typeface="Times New Roman" pitchFamily="18" charset="0"/>
                <a:cs typeface="Arial" pitchFamily="34" charset="0"/>
              </a:rPr>
              <a:t>School meals to be run as an education service, not a commercial business.</a:t>
            </a:r>
            <a:endParaRPr kumimoji="0" lang="en-US" sz="9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sng" strike="noStrike" cap="none" normalizeH="0" baseline="0" dirty="0" smtClean="0">
                <a:ln>
                  <a:noFill/>
                </a:ln>
                <a:solidFill>
                  <a:srgbClr val="C00000"/>
                </a:solidFill>
                <a:effectLst/>
                <a:latin typeface="Symbol" pitchFamily="18" charset="2"/>
                <a:ea typeface="Times New Roman" pitchFamily="18" charset="0"/>
                <a:cs typeface="Arial" pitchFamily="34" charset="0"/>
              </a:rPr>
              <a:t> </a:t>
            </a:r>
            <a:r>
              <a:rPr lang="en-GB" sz="1300" b="1" i="1" u="sng" dirty="0" smtClean="0">
                <a:solidFill>
                  <a:srgbClr val="C00000"/>
                </a:solidFill>
                <a:latin typeface="Symbol" pitchFamily="18" charset="2"/>
                <a:ea typeface="Times New Roman" pitchFamily="18" charset="0"/>
                <a:cs typeface="Arial" pitchFamily="34" charset="0"/>
              </a:rPr>
              <a:t>3.</a:t>
            </a:r>
            <a:r>
              <a:rPr kumimoji="0" lang="en-GB" sz="1300" b="0" i="0" u="sng" strike="noStrike" cap="none" normalizeH="0" baseline="0" dirty="0" smtClean="0">
                <a:ln>
                  <a:noFill/>
                </a:ln>
                <a:solidFill>
                  <a:srgbClr val="C00000"/>
                </a:solidFill>
                <a:effectLst/>
                <a:latin typeface="Symbol" pitchFamily="18" charset="2"/>
                <a:ea typeface="Times New Roman" pitchFamily="18" charset="0"/>
                <a:cs typeface="Arial" pitchFamily="34" charset="0"/>
              </a:rPr>
              <a:t> </a:t>
            </a:r>
            <a:r>
              <a:rPr kumimoji="0" lang="en-GB" sz="1300" b="0" i="0" u="none" strike="noStrike" cap="none" normalizeH="0" baseline="0" dirty="0" smtClean="0">
                <a:ln>
                  <a:noFill/>
                </a:ln>
                <a:solidFill>
                  <a:srgbClr val="C00000"/>
                </a:solidFill>
                <a:effectLst/>
                <a:latin typeface="Symbol" pitchFamily="18" charset="2"/>
                <a:ea typeface="Times New Roman" pitchFamily="18" charset="0"/>
                <a:cs typeface="Arial" pitchFamily="34" charset="0"/>
              </a:rPr>
              <a:t> </a:t>
            </a:r>
            <a:r>
              <a:rPr kumimoji="0" lang="en-GB" sz="1200" b="1" i="0" u="none" strike="noStrike" cap="none" normalizeH="0" baseline="0" dirty="0" smtClean="0">
                <a:ln>
                  <a:noFill/>
                </a:ln>
                <a:solidFill>
                  <a:srgbClr val="C00000"/>
                </a:solidFill>
                <a:effectLst/>
                <a:latin typeface="Verdana" pitchFamily="34" charset="0"/>
                <a:ea typeface="Times New Roman" pitchFamily="18" charset="0"/>
                <a:cs typeface="Arial" pitchFamily="34" charset="0"/>
              </a:rPr>
              <a:t>More paid hours for school cooks to prepare fresh food.</a:t>
            </a:r>
            <a:endParaRPr kumimoji="0" lang="en-US" sz="9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300" b="1" i="1" u="sng" dirty="0" smtClean="0">
                <a:solidFill>
                  <a:srgbClr val="C00000"/>
                </a:solidFill>
                <a:latin typeface="Symbol" pitchFamily="18" charset="2"/>
                <a:ea typeface="Times New Roman" pitchFamily="18" charset="0"/>
                <a:cs typeface="Arial" pitchFamily="34" charset="0"/>
              </a:rPr>
              <a:t>4 .</a:t>
            </a:r>
            <a:r>
              <a:rPr kumimoji="0" lang="en-US" sz="1300" b="1" i="1" u="sng" strike="noStrike" cap="none" normalizeH="0" baseline="0" dirty="0" smtClean="0">
                <a:ln>
                  <a:noFill/>
                </a:ln>
                <a:solidFill>
                  <a:srgbClr val="C00000"/>
                </a:solidFill>
                <a:effectLst/>
                <a:latin typeface="Symbol" pitchFamily="18" charset="2"/>
                <a:ea typeface="Times New Roman" pitchFamily="18" charset="0"/>
                <a:cs typeface="Arial" pitchFamily="34" charset="0"/>
              </a:rPr>
              <a:t> </a:t>
            </a:r>
            <a:r>
              <a:rPr kumimoji="0" lang="en-GB" sz="1300" b="0" i="0" u="none" strike="noStrike" cap="none" normalizeH="0" baseline="0" dirty="0" smtClean="0">
                <a:ln>
                  <a:noFill/>
                </a:ln>
                <a:solidFill>
                  <a:srgbClr val="C00000"/>
                </a:solidFill>
                <a:effectLst/>
                <a:latin typeface="Symbol" pitchFamily="18" charset="2"/>
                <a:ea typeface="Times New Roman" pitchFamily="18" charset="0"/>
                <a:cs typeface="Arial" pitchFamily="34" charset="0"/>
              </a:rPr>
              <a:t> </a:t>
            </a:r>
            <a:r>
              <a:rPr kumimoji="0" lang="en-GB" sz="1200" b="1" i="0" u="none" strike="noStrike" cap="none" normalizeH="0" baseline="0" dirty="0" smtClean="0">
                <a:ln>
                  <a:noFill/>
                </a:ln>
                <a:solidFill>
                  <a:srgbClr val="C00000"/>
                </a:solidFill>
                <a:effectLst/>
                <a:latin typeface="Verdana" pitchFamily="34" charset="0"/>
                <a:ea typeface="Times New Roman" pitchFamily="18" charset="0"/>
                <a:cs typeface="Arial" pitchFamily="34" charset="0"/>
              </a:rPr>
              <a:t>Every pupil to have direct experience of food growing and production, in school gardens and on farms, by 2011.</a:t>
            </a:r>
            <a:endParaRPr kumimoji="0" lang="en-US" sz="9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1" i="1" u="sng" strike="noStrike" cap="none" normalizeH="0" baseline="0" dirty="0" smtClean="0">
                <a:ln>
                  <a:noFill/>
                </a:ln>
                <a:solidFill>
                  <a:srgbClr val="C00000"/>
                </a:solidFill>
                <a:effectLst/>
                <a:latin typeface="Symbol" pitchFamily="18" charset="2"/>
                <a:ea typeface="Times New Roman" pitchFamily="18" charset="0"/>
                <a:cs typeface="Arial" pitchFamily="34" charset="0"/>
              </a:rPr>
              <a:t>5 . </a:t>
            </a:r>
            <a:r>
              <a:rPr kumimoji="0" lang="en-GB" sz="1300" b="0" i="0" u="none" strike="noStrike" cap="none" normalizeH="0" baseline="0" dirty="0" smtClean="0">
                <a:ln>
                  <a:noFill/>
                </a:ln>
                <a:solidFill>
                  <a:srgbClr val="C00000"/>
                </a:solidFill>
                <a:effectLst/>
                <a:latin typeface="Symbol" pitchFamily="18" charset="2"/>
                <a:ea typeface="Times New Roman" pitchFamily="18" charset="0"/>
                <a:cs typeface="Arial" pitchFamily="34" charset="0"/>
              </a:rPr>
              <a:t> </a:t>
            </a:r>
            <a:r>
              <a:rPr kumimoji="0" lang="en-GB" sz="1200" b="1" i="0" u="none" strike="noStrike" cap="none" normalizeH="0" baseline="0" dirty="0" smtClean="0">
                <a:ln>
                  <a:noFill/>
                </a:ln>
                <a:solidFill>
                  <a:srgbClr val="C00000"/>
                </a:solidFill>
                <a:effectLst/>
                <a:latin typeface="Verdana" pitchFamily="34" charset="0"/>
                <a:ea typeface="Times New Roman" pitchFamily="18" charset="0"/>
                <a:cs typeface="Arial" pitchFamily="34" charset="0"/>
              </a:rPr>
              <a:t>Government to invest 50BDT per pupil per school  meal to achieve a 100BDT ingredient spend while allowing take-up to rise.</a:t>
            </a:r>
            <a:endParaRPr kumimoji="0" lang="en-GB" sz="18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52" name="Rectangle 4"/>
          <p:cNvSpPr>
            <a:spLocks noChangeArrowheads="1"/>
          </p:cNvSpPr>
          <p:nvPr/>
        </p:nvSpPr>
        <p:spPr bwMode="auto">
          <a:xfrm>
            <a:off x="4786314" y="4071942"/>
            <a:ext cx="400052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30000" dirty="0" smtClean="0">
                <a:ln>
                  <a:noFill/>
                </a:ln>
                <a:solidFill>
                  <a:srgbClr val="FFFF00"/>
                </a:solidFill>
                <a:effectLst/>
                <a:latin typeface="Calibri" pitchFamily="34" charset="0"/>
                <a:ea typeface="Times New Roman" pitchFamily="18" charset="0"/>
                <a:cs typeface="Arial" pitchFamily="34" charset="0"/>
              </a:rPr>
              <a:t>Five steps to transform school food culture:</a:t>
            </a:r>
            <a:endParaRPr kumimoji="0" lang="en-GB" sz="2400" b="0" i="0" u="sng" strike="noStrike" cap="none" normalizeH="0" baseline="0" dirty="0" smtClean="0">
              <a:ln>
                <a:noFill/>
              </a:ln>
              <a:solidFill>
                <a:srgbClr val="FFFF00"/>
              </a:solidFill>
              <a:effectLst/>
              <a:latin typeface="Arial" pitchFamily="34" charset="0"/>
              <a:cs typeface="Arial" pitchFamily="34" charset="0"/>
            </a:endParaRPr>
          </a:p>
        </p:txBody>
      </p:sp>
      <p:sp>
        <p:nvSpPr>
          <p:cNvPr id="6" name="مربع نص 5"/>
          <p:cNvSpPr txBox="1"/>
          <p:nvPr/>
        </p:nvSpPr>
        <p:spPr>
          <a:xfrm>
            <a:off x="5929322" y="214290"/>
            <a:ext cx="2071702" cy="1477328"/>
          </a:xfrm>
          <a:prstGeom prst="rect">
            <a:avLst/>
          </a:prstGeom>
          <a:noFill/>
        </p:spPr>
        <p:txBody>
          <a:bodyPr wrap="square" rtlCol="1">
            <a:spAutoFit/>
          </a:bodyPr>
          <a:lstStyle/>
          <a:p>
            <a:pPr algn="l" rtl="0"/>
            <a:r>
              <a:rPr lang="en-US" i="1" dirty="0" smtClean="0">
                <a:solidFill>
                  <a:srgbClr val="00B050"/>
                </a:solidFill>
              </a:rPr>
              <a:t>Healthy Meals and the Less Economically Developed </a:t>
            </a:r>
            <a:r>
              <a:rPr lang="en-US" i="1" u="sng" dirty="0" smtClean="0">
                <a:solidFill>
                  <a:srgbClr val="00B050"/>
                </a:solidFill>
              </a:rPr>
              <a:t>Countries.</a:t>
            </a:r>
            <a:endParaRPr lang="ar-OM" i="1" u="sng" dirty="0">
              <a:solidFill>
                <a:srgbClr val="00B05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049"/>
                                        </p:tgtEl>
                                        <p:attrNameLst>
                                          <p:attrName>style.visibility</p:attrName>
                                        </p:attrNameLst>
                                      </p:cBhvr>
                                      <p:to>
                                        <p:strVal val="visible"/>
                                      </p:to>
                                    </p:set>
                                    <p:anim calcmode="lin" valueType="num">
                                      <p:cBhvr>
                                        <p:cTn id="13" dur="500" fill="hold"/>
                                        <p:tgtEl>
                                          <p:spTgt spid="2049"/>
                                        </p:tgtEl>
                                        <p:attrNameLst>
                                          <p:attrName>ppt_w</p:attrName>
                                        </p:attrNameLst>
                                      </p:cBhvr>
                                      <p:tavLst>
                                        <p:tav tm="0">
                                          <p:val>
                                            <p:fltVal val="0"/>
                                          </p:val>
                                        </p:tav>
                                        <p:tav tm="100000">
                                          <p:val>
                                            <p:strVal val="#ppt_w"/>
                                          </p:val>
                                        </p:tav>
                                      </p:tavLst>
                                    </p:anim>
                                    <p:anim calcmode="lin" valueType="num">
                                      <p:cBhvr>
                                        <p:cTn id="14" dur="500" fill="hold"/>
                                        <p:tgtEl>
                                          <p:spTgt spid="2049"/>
                                        </p:tgtEl>
                                        <p:attrNameLst>
                                          <p:attrName>ppt_h</p:attrName>
                                        </p:attrNameLst>
                                      </p:cBhvr>
                                      <p:tavLst>
                                        <p:tav tm="0">
                                          <p:val>
                                            <p:fltVal val="0"/>
                                          </p:val>
                                        </p:tav>
                                        <p:tav tm="100000">
                                          <p:val>
                                            <p:strVal val="#ppt_h"/>
                                          </p:val>
                                        </p:tav>
                                      </p:tavLst>
                                    </p:anim>
                                    <p:anim calcmode="lin" valueType="num">
                                      <p:cBhvr>
                                        <p:cTn id="15" dur="500" fill="hold"/>
                                        <p:tgtEl>
                                          <p:spTgt spid="2049"/>
                                        </p:tgtEl>
                                        <p:attrNameLst>
                                          <p:attrName>style.rotation</p:attrName>
                                        </p:attrNameLst>
                                      </p:cBhvr>
                                      <p:tavLst>
                                        <p:tav tm="0">
                                          <p:val>
                                            <p:fltVal val="360"/>
                                          </p:val>
                                        </p:tav>
                                        <p:tav tm="100000">
                                          <p:val>
                                            <p:fltVal val="0"/>
                                          </p:val>
                                        </p:tav>
                                      </p:tavLst>
                                    </p:anim>
                                    <p:animEffect transition="in" filter="fade">
                                      <p:cBhvr>
                                        <p:cTn id="16" dur="500"/>
                                        <p:tgtEl>
                                          <p:spTgt spid="204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checkerboard(across)">
                                      <p:cBhvr>
                                        <p:cTn id="21" dur="5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2051"/>
                                        </p:tgtEl>
                                        <p:attrNameLst>
                                          <p:attrName>style.visibility</p:attrName>
                                        </p:attrNameLst>
                                      </p:cBhvr>
                                      <p:to>
                                        <p:strVal val="visible"/>
                                      </p:to>
                                    </p:set>
                                    <p:anim calcmode="lin" valueType="num">
                                      <p:cBhvr>
                                        <p:cTn id="26" dur="1000" fill="hold"/>
                                        <p:tgtEl>
                                          <p:spTgt spid="2051"/>
                                        </p:tgtEl>
                                        <p:attrNameLst>
                                          <p:attrName>ppt_w</p:attrName>
                                        </p:attrNameLst>
                                      </p:cBhvr>
                                      <p:tavLst>
                                        <p:tav tm="0">
                                          <p:val>
                                            <p:strVal val="#ppt_w+.3"/>
                                          </p:val>
                                        </p:tav>
                                        <p:tav tm="100000">
                                          <p:val>
                                            <p:strVal val="#ppt_w"/>
                                          </p:val>
                                        </p:tav>
                                      </p:tavLst>
                                    </p:anim>
                                    <p:anim calcmode="lin" valueType="num">
                                      <p:cBhvr>
                                        <p:cTn id="27" dur="1000" fill="hold"/>
                                        <p:tgtEl>
                                          <p:spTgt spid="2051"/>
                                        </p:tgtEl>
                                        <p:attrNameLst>
                                          <p:attrName>ppt_h</p:attrName>
                                        </p:attrNameLst>
                                      </p:cBhvr>
                                      <p:tavLst>
                                        <p:tav tm="0">
                                          <p:val>
                                            <p:strVal val="#ppt_h"/>
                                          </p:val>
                                        </p:tav>
                                        <p:tav tm="100000">
                                          <p:val>
                                            <p:strVal val="#ppt_h"/>
                                          </p:val>
                                        </p:tav>
                                      </p:tavLst>
                                    </p:anim>
                                    <p:animEffect transition="in" filter="fade">
                                      <p:cBhvr>
                                        <p:cTn id="28"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051" grpId="0"/>
      <p:bldP spid="2052" grpId="0"/>
      <p:bldP spid="6"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294</TotalTime>
  <Words>1907</Words>
  <Application>Microsoft Office PowerPoint</Application>
  <PresentationFormat>عرض على الشاشة (3:4)‏</PresentationFormat>
  <Paragraphs>97</Paragraphs>
  <Slides>14</Slides>
  <Notes>1</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MainUser</dc:creator>
  <cp:lastModifiedBy>MainUser</cp:lastModifiedBy>
  <cp:revision>36</cp:revision>
  <dcterms:created xsi:type="dcterms:W3CDTF">2010-04-12T11:29:51Z</dcterms:created>
  <dcterms:modified xsi:type="dcterms:W3CDTF">2010-04-16T17:53:50Z</dcterms:modified>
</cp:coreProperties>
</file>