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92" r:id="rId1"/>
  </p:sldMasterIdLst>
  <p:sldIdLst>
    <p:sldId id="256" r:id="rId2"/>
    <p:sldId id="258" r:id="rId3"/>
    <p:sldId id="267" r:id="rId4"/>
    <p:sldId id="259" r:id="rId5"/>
    <p:sldId id="260" r:id="rId6"/>
    <p:sldId id="261" r:id="rId7"/>
    <p:sldId id="262" r:id="rId8"/>
    <p:sldId id="263" r:id="rId9"/>
    <p:sldId id="264" r:id="rId10"/>
    <p:sldId id="265" r:id="rId11"/>
    <p:sldId id="268" r:id="rId12"/>
    <p:sldId id="269" r:id="rId13"/>
    <p:sldId id="270" r:id="rId14"/>
    <p:sldId id="282" r:id="rId15"/>
    <p:sldId id="283" r:id="rId16"/>
    <p:sldId id="284" r:id="rId17"/>
    <p:sldId id="285" r:id="rId18"/>
    <p:sldId id="271" r:id="rId19"/>
    <p:sldId id="272" r:id="rId20"/>
    <p:sldId id="273" r:id="rId21"/>
    <p:sldId id="275" r:id="rId22"/>
    <p:sldId id="276" r:id="rId23"/>
    <p:sldId id="274" r:id="rId24"/>
    <p:sldId id="277" r:id="rId25"/>
    <p:sldId id="278" r:id="rId26"/>
    <p:sldId id="279" r:id="rId27"/>
    <p:sldId id="280" r:id="rId28"/>
    <p:sldId id="281" r:id="rId29"/>
    <p:sldId id="26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000" autoAdjust="0"/>
    <p:restoredTop sz="94660"/>
  </p:normalViewPr>
  <p:slideViewPr>
    <p:cSldViewPr snapToGrid="0">
      <p:cViewPr varScale="1">
        <p:scale>
          <a:sx n="82" d="100"/>
          <a:sy n="82" d="100"/>
        </p:scale>
        <p:origin x="-104" y="-3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30D8DDD-25E5-4DE3-9173-94F61AEBB127}" type="datetimeFigureOut">
              <a:rPr lang="en-US" smtClean="0"/>
              <a:pPr/>
              <a:t>6/23/22</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534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439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977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0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30D8DDD-25E5-4DE3-9173-94F61AEBB127}" type="datetimeFigureOut">
              <a:rPr lang="en-US" smtClean="0"/>
              <a:pPr/>
              <a:t>6/23/22</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67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929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7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893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095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E30D8DDD-25E5-4DE3-9173-94F61AEBB127}" type="datetimeFigureOut">
              <a:rPr lang="en-US" smtClean="0"/>
              <a:pPr/>
              <a:t>6/23/22</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05BC0CE9-7C08-421C-A15A-E9FB227261EC}" type="slidenum">
              <a:rPr lang="en-US" smtClean="0"/>
              <a:pPr/>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8242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30D8DDD-25E5-4DE3-9173-94F61AEBB127}" type="datetimeFigureOut">
              <a:rPr lang="en-US" smtClean="0"/>
              <a:pPr/>
              <a:t>6/23/22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4771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E30D8DDD-25E5-4DE3-9173-94F61AEBB127}" type="datetimeFigureOut">
              <a:rPr lang="en-US" smtClean="0"/>
              <a:pPr/>
              <a:t>6/23/22</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05BC0CE9-7C08-421C-A15A-E9FB227261E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117744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A2BD801-8EBC-4528-BCBE-9318D710AFC9}"/>
              </a:ext>
            </a:extLst>
          </p:cNvPr>
          <p:cNvSpPr>
            <a:spLocks noGrp="1"/>
          </p:cNvSpPr>
          <p:nvPr>
            <p:ph type="ctrTitle"/>
          </p:nvPr>
        </p:nvSpPr>
        <p:spPr/>
        <p:txBody>
          <a:bodyPr/>
          <a:lstStyle/>
          <a:p>
            <a:r>
              <a:rPr lang="en-US" sz="5400" dirty="0">
                <a:latin typeface="Curlz MT" panose="04040404050702020202" pitchFamily="82" charset="0"/>
              </a:rPr>
              <a:t>In the name of god</a:t>
            </a:r>
          </a:p>
        </p:txBody>
      </p:sp>
      <p:sp>
        <p:nvSpPr>
          <p:cNvPr id="3" name="Subtit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9E3B970-DFDA-44E7-BDA1-002A152BBF53}"/>
              </a:ext>
            </a:extLst>
          </p:cNvPr>
          <p:cNvSpPr>
            <a:spLocks noGrp="1"/>
          </p:cNvSpPr>
          <p:nvPr>
            <p:ph type="subTitle"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78921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500">
        <p:split orient="vert"/>
      </p:transition>
    </mc:Choice>
    <mc:Fallback>
      <mp:transition xmlns:mp="http://schemas.microsoft.com/office/mac/powerpoint/2008/main" spd="slow"/>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EA66DB-0F7E-4EF7-ADBE-35F558CB2CB6}"/>
              </a:ext>
            </a:extLst>
          </p:cNvPr>
          <p:cNvPicPr>
            <a:picLocks noChangeAspect="1"/>
          </p:cNvPicPr>
          <p:nvPr/>
        </p:nvPicPr>
        <p:blipFill>
          <a:blip r:embed="rId2"/>
          <a:stretch>
            <a:fillRect/>
          </a:stretch>
        </p:blipFill>
        <p:spPr>
          <a:xfrm>
            <a:off x="7500731" y="1844807"/>
            <a:ext cx="2676939" cy="3083711"/>
          </a:xfrm>
          <a:prstGeom prst="rect">
            <a:avLst/>
          </a:prstGeom>
        </p:spPr>
      </p:pic>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E8F73B-5678-4471-B3D5-8177C23A0A2E}"/>
              </a:ext>
            </a:extLst>
          </p:cNvPr>
          <p:cNvSpPr>
            <a:spLocks noGrp="1"/>
          </p:cNvSpPr>
          <p:nvPr>
            <p:ph type="ctrTitle"/>
          </p:nvPr>
        </p:nvSpPr>
        <p:spPr>
          <a:xfrm>
            <a:off x="1561708" y="2091263"/>
            <a:ext cx="5620970" cy="2590800"/>
          </a:xfrm>
        </p:spPr>
        <p:txBody>
          <a:bodyPr/>
          <a:lstStyle/>
          <a:p>
            <a:r>
              <a:rPr lang="en-US" sz="1800" cap="none" dirty="0"/>
              <a:t>Hi, I am Nazanin Fatemeh Mahdizadeh from Iran. I am 15 years old but I am going to be 16 in about a week:) I  really enjoy drawing and reading. I am also such a huge fan of marvel movies. I am interested in speaking in foreign languages and that’s what makes excited about learning them .I can speak English and a little bit Turkish and because of  THAT I am satisfied that I can participate in this project :D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597938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500">
        <p:checker/>
      </p:transition>
    </mc:Choice>
    <mc:Fallback>
      <mp:transition xmlns:mp="http://schemas.microsoft.com/office/mac/powerpoint/2008/main" spd="slow"/>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B92105B-CC5A-5CA6-C5D4-25CEA7CD04F2}"/>
              </a:ext>
            </a:extLst>
          </p:cNvPr>
          <p:cNvSpPr>
            <a:spLocks noGrp="1"/>
          </p:cNvSpPr>
          <p:nvPr>
            <p:ph type="title"/>
          </p:nvPr>
        </p:nvSpPr>
        <p:spPr>
          <a:xfrm>
            <a:off x="921026" y="1132925"/>
            <a:ext cx="10058400" cy="1371600"/>
          </a:xfrm>
        </p:spPr>
        <p:txBody>
          <a:bodyPr>
            <a:normAutofit fontScale="90000"/>
          </a:bodyPr>
          <a:lstStyle/>
          <a:p>
            <a:r>
              <a:rPr lang="en-US" dirty="0"/>
              <a:t>Right now we want to talk a little bit about </a:t>
            </a:r>
            <a:r>
              <a:rPr lang="en-US" dirty="0" err="1"/>
              <a:t>powerschool</a:t>
            </a:r>
            <a:r>
              <a:rPr lang="en-US" dirty="0"/>
              <a:t> that has given us this interesting chance to participate in this projects</a:t>
            </a:r>
          </a:p>
        </p:txBody>
      </p:sp>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DF8FBB8-A2DD-93FA-E020-E3E349AED7AD}"/>
              </a:ext>
            </a:extLst>
          </p:cNvPr>
          <p:cNvPicPr>
            <a:picLocks noChangeAspect="1"/>
          </p:cNvPicPr>
          <p:nvPr/>
        </p:nvPicPr>
        <p:blipFill>
          <a:blip r:embed="rId2"/>
          <a:stretch>
            <a:fillRect/>
          </a:stretch>
        </p:blipFill>
        <p:spPr>
          <a:xfrm>
            <a:off x="3445565" y="3429000"/>
            <a:ext cx="5128592" cy="168199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538071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BC865DD-3611-7F75-CFC1-88C011A4AA38}"/>
              </a:ext>
            </a:extLst>
          </p:cNvPr>
          <p:cNvPicPr>
            <a:picLocks noGrp="1" noChangeAspect="1"/>
          </p:cNvPicPr>
          <p:nvPr>
            <p:ph idx="1"/>
          </p:nvPr>
        </p:nvPicPr>
        <p:blipFill>
          <a:blip r:embed="rId2"/>
          <a:stretch>
            <a:fillRect/>
          </a:stretch>
        </p:blipFill>
        <p:spPr>
          <a:xfrm>
            <a:off x="1325217" y="1033307"/>
            <a:ext cx="9541566" cy="4791385"/>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2357432"/>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5608106-EAF0-13C3-B31C-EEF012EEBA2F}"/>
              </a:ext>
            </a:extLst>
          </p:cNvPr>
          <p:cNvSpPr>
            <a:spLocks noGrp="1"/>
          </p:cNvSpPr>
          <p:nvPr>
            <p:ph type="title"/>
          </p:nvPr>
        </p:nvSpPr>
        <p:spPr>
          <a:xfrm>
            <a:off x="1066800" y="2365375"/>
            <a:ext cx="10058400" cy="1835564"/>
          </a:xfrm>
        </p:spPr>
        <p:txBody>
          <a:bodyPr>
            <a:normAutofit fontScale="90000"/>
          </a:bodyPr>
          <a:lstStyle/>
          <a:p>
            <a:pPr algn="ctr"/>
            <a:r>
              <a:rPr lang="en-US" dirty="0"/>
              <a:t>As you know our topic is </a:t>
            </a:r>
            <a:br>
              <a:rPr lang="en-US" dirty="0"/>
            </a:br>
            <a:r>
              <a:rPr lang="en-US" dirty="0"/>
              <a:t>{MY HERO}</a:t>
            </a:r>
            <a:br>
              <a:rPr lang="en-US" dirty="0"/>
            </a:br>
            <a:r>
              <a:rPr lang="en-US" dirty="0"/>
              <a:t>And our hero is </a:t>
            </a:r>
            <a:br>
              <a:rPr lang="en-US" dirty="0"/>
            </a:br>
            <a:r>
              <a:rPr lang="en-US" dirty="0"/>
              <a:t>{Maryam Mirzakhani}</a:t>
            </a:r>
            <a:br>
              <a:rPr lang="en-US" dirty="0"/>
            </a:br>
            <a:r>
              <a:rPr lang="en-US" dirty="0"/>
              <a:t>and we are going to introduce our hero and the reason that she has became our hero to you</a:t>
            </a:r>
            <a:br>
              <a:rPr lang="en-US" dirty="0"/>
            </a:br>
            <a:r>
              <a:rPr lang="en-US" dirty="0"/>
              <a:t>but before that we explain you why did we chose this topic?</a:t>
            </a:r>
            <a:br>
              <a:rPr lang="en-US" dirty="0"/>
            </a:br>
            <a:r>
              <a:rPr lang="en-US" dirty="0"/>
              <a:t>Hope you enjoy 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332957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EA05B94-68C2-1AF1-84AA-D4A441069523}"/>
              </a:ext>
            </a:extLst>
          </p:cNvPr>
          <p:cNvSpPr>
            <a:spLocks noGrp="1"/>
          </p:cNvSpPr>
          <p:nvPr>
            <p:ph type="title"/>
          </p:nvPr>
        </p:nvSpPr>
        <p:spPr/>
        <p:txBody>
          <a:bodyPr>
            <a:normAutofit fontScale="90000"/>
          </a:bodyPr>
          <a:lstStyle/>
          <a:p>
            <a:r>
              <a:rPr lang="en-US" dirty="0"/>
              <a:t> Here is The reason of choosing this topic and a short summary of it</a:t>
            </a:r>
          </a:p>
        </p:txBody>
      </p:sp>
      <p:pic>
        <p:nvPicPr>
          <p:cNvPr id="5" name="Content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D22F431-B033-6909-F2B7-C66EFF851E4F}"/>
              </a:ext>
            </a:extLst>
          </p:cNvPr>
          <p:cNvPicPr>
            <a:picLocks noGrp="1" noChangeAspect="1"/>
          </p:cNvPicPr>
          <p:nvPr>
            <p:ph idx="1"/>
          </p:nvPr>
        </p:nvPicPr>
        <p:blipFill>
          <a:blip r:embed="rId2"/>
          <a:stretch>
            <a:fillRect/>
          </a:stretch>
        </p:blipFill>
        <p:spPr>
          <a:xfrm>
            <a:off x="1066800" y="2017162"/>
            <a:ext cx="8852452" cy="4343881"/>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779526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FC56E41-1EAA-12C4-118B-1F2F42A05C64}"/>
              </a:ext>
            </a:extLst>
          </p:cNvPr>
          <p:cNvSpPr>
            <a:spLocks noGrp="1"/>
          </p:cNvSpPr>
          <p:nvPr>
            <p:ph idx="1"/>
          </p:nvPr>
        </p:nvSpPr>
        <p:spPr>
          <a:xfrm>
            <a:off x="947530" y="1201972"/>
            <a:ext cx="10058400" cy="3931920"/>
          </a:xfrm>
        </p:spPr>
        <p:txBody>
          <a:bodyPr/>
          <a:lstStyle/>
          <a:p>
            <a:r>
              <a:rPr lang="en-US" sz="2400" dirty="0"/>
              <a:t>When we know what exactly we want from world from a young side we try for it harder and so the chance of being wrong in our decisions decrease.</a:t>
            </a:r>
          </a:p>
          <a:p>
            <a:r>
              <a:rPr lang="en-US" sz="2400" dirty="0"/>
              <a:t>Nowadays most of teenagers are disappointed and unfortunately according to statistics there are such a huge number of people who commit suicide and a huge number of them include teenagers. but according to researches people who have a person to imitate from her get less disappointed because they know each hero had has such a bad events in their life and it helps people to keep being hopeful.</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2218844"/>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8274503-EB68-ECC3-0676-F48A26F4D7FF}"/>
              </a:ext>
            </a:extLst>
          </p:cNvPr>
          <p:cNvSpPr>
            <a:spLocks noGrp="1"/>
          </p:cNvSpPr>
          <p:nvPr>
            <p:ph idx="1"/>
          </p:nvPr>
        </p:nvSpPr>
        <p:spPr>
          <a:xfrm>
            <a:off x="1066800" y="1463040"/>
            <a:ext cx="10058400" cy="3931920"/>
          </a:xfrm>
        </p:spPr>
        <p:txBody>
          <a:bodyPr>
            <a:normAutofit fontScale="85000" lnSpcReduction="20000"/>
          </a:bodyPr>
          <a:lstStyle/>
          <a:p>
            <a:r>
              <a:rPr lang="en-US" sz="3200" dirty="0"/>
              <a:t>When we have a hero that we love her we try to get to our purpose whatever it costs and so it is so important to don’t give up your goal.</a:t>
            </a:r>
          </a:p>
          <a:p>
            <a:r>
              <a:rPr lang="en-US" sz="3200" dirty="0"/>
              <a:t>Our hero that we want to introduce is an Iranian hero so we can declare her to so many people in all around the world and it is so satisfying for us.</a:t>
            </a:r>
          </a:p>
          <a:p>
            <a:r>
              <a:rPr lang="en-US" sz="3200" dirty="0"/>
              <a:t>We hope that we can help teenagers all around the world to go ahead  and find their hero and find the way of their </a:t>
            </a:r>
            <a:r>
              <a:rPr lang="en-US" sz="3200" dirty="0" err="1"/>
              <a:t>life.At</a:t>
            </a:r>
            <a:r>
              <a:rPr lang="en-US" sz="3200" dirty="0"/>
              <a:t> the end I want to say a  positive sentence that I love it so much</a:t>
            </a:r>
          </a:p>
          <a:p>
            <a:r>
              <a:rPr lang="en-US" sz="3200" dirty="0"/>
              <a:t>‘try enough hard that one day you  can become your own hero’</a:t>
            </a:r>
          </a:p>
          <a:p>
            <a:endParaRPr lang="en-US" dirty="0"/>
          </a:p>
          <a:p>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118951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330A553-B8D3-A84C-4838-5E0731BFA3A4}"/>
              </a:ext>
            </a:extLst>
          </p:cNvPr>
          <p:cNvSpPr>
            <a:spLocks noGrp="1"/>
          </p:cNvSpPr>
          <p:nvPr>
            <p:ph type="title"/>
          </p:nvPr>
        </p:nvSpPr>
        <p:spPr/>
        <p:txBody>
          <a:bodyPr/>
          <a:lstStyle/>
          <a:p>
            <a:r>
              <a:rPr lang="en-US" dirty="0"/>
              <a:t>And finally our hero biography:)</a:t>
            </a:r>
          </a:p>
        </p:txBody>
      </p:sp>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9858D9A-9105-59EC-D320-74C8A36D8A9E}"/>
              </a:ext>
            </a:extLst>
          </p:cNvPr>
          <p:cNvPicPr>
            <a:picLocks noChangeAspect="1"/>
          </p:cNvPicPr>
          <p:nvPr/>
        </p:nvPicPr>
        <p:blipFill>
          <a:blip r:embed="rId2"/>
          <a:stretch>
            <a:fillRect/>
          </a:stretch>
        </p:blipFill>
        <p:spPr>
          <a:xfrm>
            <a:off x="4113557" y="2517706"/>
            <a:ext cx="3964885" cy="302170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461431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BB42C08-910D-59F3-F045-A825E7A188CB}"/>
              </a:ext>
            </a:extLst>
          </p:cNvPr>
          <p:cNvSpPr>
            <a:spLocks noGrp="1"/>
          </p:cNvSpPr>
          <p:nvPr>
            <p:ph type="title"/>
          </p:nvPr>
        </p:nvSpPr>
        <p:spPr>
          <a:xfrm>
            <a:off x="788504" y="2057400"/>
            <a:ext cx="10058400" cy="1371600"/>
          </a:xfrm>
        </p:spPr>
        <p:txBody>
          <a:bodyPr>
            <a:normAutofit fontScale="90000"/>
          </a:bodyPr>
          <a:lstStyle/>
          <a:p>
            <a:r>
              <a:rPr lang="en-US" sz="3100" dirty="0"/>
              <a:t>Maryam Mirzakhani   was an Iranian mathematician and professor at Stanford University .In 2014, Mirzakhani branded Riemann surfaces dynamics and geometry and their modular spaces due to their activism in the field of "dynamics and geometry."</a:t>
            </a:r>
            <a:br>
              <a:rPr lang="en-US" sz="3100" dirty="0"/>
            </a:br>
            <a:r>
              <a:rPr lang="en-US" sz="3100" dirty="0"/>
              <a:t>Maryam Mirzakhani won the Gold Medal of the World Mathematical Olympiad in 1994 (Hong Kong) and 1995 (Canada) while studying at </a:t>
            </a:r>
            <a:r>
              <a:rPr lang="en-US" sz="3100" dirty="0" err="1"/>
              <a:t>Farzanegan</a:t>
            </a:r>
            <a:r>
              <a:rPr lang="en-US" sz="3100" dirty="0"/>
              <a:t> High School in Tehran, and this year became the first Iranian student to complete a grade.</a:t>
            </a:r>
            <a:r>
              <a:rPr lang="en-US" dirty="0"/>
              <a:t/>
            </a:r>
            <a:br>
              <a:rPr lang="en-US" dirty="0"/>
            </a:br>
            <a:endParaRPr lang="en-US" dirty="0"/>
          </a:p>
        </p:txBody>
      </p:sp>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A4F49E9-A489-5E88-0B0F-5C80557066D8}"/>
              </a:ext>
            </a:extLst>
          </p:cNvPr>
          <p:cNvPicPr>
            <a:picLocks noChangeAspect="1"/>
          </p:cNvPicPr>
          <p:nvPr/>
        </p:nvPicPr>
        <p:blipFill>
          <a:blip r:embed="rId2"/>
          <a:stretch>
            <a:fillRect/>
          </a:stretch>
        </p:blipFill>
        <p:spPr>
          <a:xfrm>
            <a:off x="4721775" y="4227444"/>
            <a:ext cx="4210190" cy="207562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406117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0391174-2105-AEEA-30D0-7255C1E8CC07}"/>
              </a:ext>
            </a:extLst>
          </p:cNvPr>
          <p:cNvPicPr>
            <a:picLocks noChangeAspect="1"/>
          </p:cNvPicPr>
          <p:nvPr/>
        </p:nvPicPr>
        <p:blipFill>
          <a:blip r:embed="rId2"/>
          <a:stretch>
            <a:fillRect/>
          </a:stretch>
        </p:blipFill>
        <p:spPr>
          <a:xfrm>
            <a:off x="1311965" y="1062244"/>
            <a:ext cx="9753600" cy="2568852"/>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99A70D4-8FE3-6B78-5247-B710FB71F33F}"/>
              </a:ext>
            </a:extLst>
          </p:cNvPr>
          <p:cNvPicPr>
            <a:picLocks noChangeAspect="1"/>
          </p:cNvPicPr>
          <p:nvPr/>
        </p:nvPicPr>
        <p:blipFill>
          <a:blip r:embed="rId3"/>
          <a:stretch>
            <a:fillRect/>
          </a:stretch>
        </p:blipFill>
        <p:spPr>
          <a:xfrm>
            <a:off x="4850670" y="3919566"/>
            <a:ext cx="2676190" cy="187619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503310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9374886-0292-4FE4-82DE-2B00DA0856BD}"/>
              </a:ext>
            </a:extLst>
          </p:cNvPr>
          <p:cNvSpPr>
            <a:spLocks noGrp="1"/>
          </p:cNvSpPr>
          <p:nvPr>
            <p:ph type="ctrTitle"/>
          </p:nvPr>
        </p:nvSpPr>
        <p:spPr>
          <a:xfrm>
            <a:off x="1455691" y="2244780"/>
            <a:ext cx="9068586" cy="2590800"/>
          </a:xfrm>
        </p:spPr>
        <p:txBody>
          <a:bodyPr/>
          <a:lstStyle/>
          <a:p>
            <a:r>
              <a:rPr kumimoji="0" lang="en-US" sz="4300" b="0" i="0" u="none" strike="noStrike" kern="1200" cap="none" spc="0" normalizeH="0" baseline="0" noProof="0" dirty="0">
                <a:ln>
                  <a:noFill/>
                </a:ln>
                <a:solidFill>
                  <a:prstClr val="white"/>
                </a:solidFill>
                <a:effectLst/>
                <a:uLnTx/>
                <a:uFillTx/>
                <a:latin typeface="Century Gothic" panose="020B0502020202020204"/>
                <a:ea typeface="+mn-ea"/>
                <a:cs typeface="+mn-cs"/>
              </a:rPr>
              <a:t>Hello, hope you are doing great</a:t>
            </a:r>
            <a:br>
              <a:rPr kumimoji="0" lang="en-US" sz="43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4300" b="0" i="0" u="none" strike="noStrike" kern="1200" cap="none" spc="0" normalizeH="0" baseline="0" noProof="0" dirty="0">
                <a:ln>
                  <a:noFill/>
                </a:ln>
                <a:solidFill>
                  <a:prstClr val="white"/>
                </a:solidFill>
                <a:effectLst/>
                <a:uLnTx/>
                <a:uFillTx/>
                <a:latin typeface="Century Gothic" panose="020B0502020202020204"/>
                <a:ea typeface="+mn-ea"/>
                <a:cs typeface="+mn-cs"/>
              </a:rPr>
              <a:t>we want to introduce ourselves to can have better communication.</a:t>
            </a:r>
            <a:br>
              <a:rPr kumimoji="0" lang="en-US" sz="43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4300" b="0" i="0" u="none" strike="noStrike" kern="1200" cap="none" spc="0" normalizeH="0" baseline="0" noProof="0" dirty="0">
                <a:ln>
                  <a:noFill/>
                </a:ln>
                <a:solidFill>
                  <a:prstClr val="white"/>
                </a:solidFill>
                <a:effectLst/>
                <a:uLnTx/>
                <a:uFillTx/>
                <a:latin typeface="Century Gothic" panose="020B0502020202020204"/>
                <a:ea typeface="+mn-ea"/>
                <a:cs typeface="+mn-cs"/>
              </a:rPr>
              <a:t>Our group project topic is (my hero)and we live in Iran.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595661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322FD12-8D4C-6662-DC6E-F545E2281660}"/>
              </a:ext>
            </a:extLst>
          </p:cNvPr>
          <p:cNvSpPr>
            <a:spLocks noGrp="1"/>
          </p:cNvSpPr>
          <p:nvPr>
            <p:ph type="title"/>
          </p:nvPr>
        </p:nvSpPr>
        <p:spPr>
          <a:xfrm>
            <a:off x="1066800" y="2908716"/>
            <a:ext cx="10058400" cy="1371600"/>
          </a:xfrm>
        </p:spPr>
        <p:txBody>
          <a:bodyPr>
            <a:normAutofit fontScale="90000"/>
          </a:bodyPr>
          <a:lstStyle/>
          <a:p>
            <a:r>
              <a:rPr lang="en-US" sz="3100" dirty="0"/>
              <a:t>After completing his primary education, he entered </a:t>
            </a:r>
            <a:r>
              <a:rPr lang="en-US" sz="3100" dirty="0" err="1"/>
              <a:t>Farzanegan</a:t>
            </a:r>
            <a:r>
              <a:rPr lang="en-US" sz="3100" dirty="0"/>
              <a:t> High School in Tehran by participating in the entrance exam of </a:t>
            </a:r>
            <a:r>
              <a:rPr lang="en-US" sz="3100" dirty="0" err="1"/>
              <a:t>Sampad</a:t>
            </a:r>
            <a:r>
              <a:rPr lang="en-US" sz="3100" dirty="0"/>
              <a:t> schools. [16] Regarding the positive impact of the high school environment on his academic life, he said, "I went to Mumtaz </a:t>
            </a:r>
            <a:r>
              <a:rPr lang="en-US" sz="3100" dirty="0" err="1"/>
              <a:t>Farzanegan</a:t>
            </a:r>
            <a:r>
              <a:rPr lang="en-US" sz="3100" dirty="0"/>
              <a:t> High School.</a:t>
            </a:r>
            <a:br>
              <a:rPr lang="en-US" sz="3100" dirty="0"/>
            </a:br>
            <a:r>
              <a:rPr lang="en-US" sz="3100" dirty="0"/>
              <a:t>And then he went to Harvard, where he would take classes with Curtis McMullin( winner of the Fields Prize).McMullin remembers Mirzakhani during this time as he asked a lot of questions about his classes</a:t>
            </a:r>
            <a:r>
              <a:rPr lang="en-US" dirty="0"/>
              <a:t/>
            </a:r>
            <a:br>
              <a:rPr lang="en-US" dirty="0"/>
            </a:b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3643932"/>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E53CDAF-1CC0-A8D5-C469-8844881BC076}"/>
              </a:ext>
            </a:extLst>
          </p:cNvPr>
          <p:cNvPicPr>
            <a:picLocks noChangeAspect="1"/>
          </p:cNvPicPr>
          <p:nvPr/>
        </p:nvPicPr>
        <p:blipFill>
          <a:blip r:embed="rId2"/>
          <a:stretch>
            <a:fillRect/>
          </a:stretch>
        </p:blipFill>
        <p:spPr>
          <a:xfrm>
            <a:off x="1749287" y="1417982"/>
            <a:ext cx="9157252" cy="422744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9273390"/>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60E30FC-5672-66D2-262E-60C5E72BC561}"/>
              </a:ext>
            </a:extLst>
          </p:cNvPr>
          <p:cNvSpPr>
            <a:spLocks noGrp="1"/>
          </p:cNvSpPr>
          <p:nvPr>
            <p:ph type="title"/>
          </p:nvPr>
        </p:nvSpPr>
        <p:spPr>
          <a:xfrm>
            <a:off x="1292087" y="2511150"/>
            <a:ext cx="10058400" cy="1371600"/>
          </a:xfrm>
        </p:spPr>
        <p:txBody>
          <a:bodyPr>
            <a:normAutofit fontScale="90000"/>
          </a:bodyPr>
          <a:lstStyle/>
          <a:p>
            <a:r>
              <a:rPr lang="en-US" sz="2700" dirty="0"/>
              <a:t>In July 2017, it was announced that Mirzakhani had been hospitalized in the United States with cancer. She had been suffering from breast cancer for the past four years, and the cancer had spread to her bone marrow. His parents went to the United States to take care of him. Maryam Mirzakhani finally died on July 14, 2017 at the age of 40 in a hospital in California.</a:t>
            </a:r>
            <a:br>
              <a:rPr lang="en-US" sz="2700" dirty="0"/>
            </a:br>
            <a:r>
              <a:rPr lang="en-US" sz="2700" dirty="0"/>
              <a:t>Nominations of Maryam Mirzakhani</a:t>
            </a:r>
            <a:br>
              <a:rPr lang="en-US" sz="2700" dirty="0"/>
            </a:br>
            <a:r>
              <a:rPr lang="en-US" sz="2700" dirty="0"/>
              <a:t>Sharif University School of Mathematics Library</a:t>
            </a:r>
            <a:br>
              <a:rPr lang="en-US" sz="2700" dirty="0"/>
            </a:br>
            <a:r>
              <a:rPr lang="en-US" sz="2700" dirty="0"/>
              <a:t>Amphitheater and library building of </a:t>
            </a:r>
            <a:r>
              <a:rPr lang="en-US" sz="2700" dirty="0" err="1"/>
              <a:t>Farzanegan</a:t>
            </a:r>
            <a:r>
              <a:rPr lang="en-US" sz="2700" dirty="0"/>
              <a:t> 1 High School, Tehran</a:t>
            </a:r>
            <a:br>
              <a:rPr lang="en-US" sz="2700" dirty="0"/>
            </a:br>
            <a:r>
              <a:rPr lang="en-US" sz="2700" dirty="0"/>
              <a:t>Isfahan Mathematics House</a:t>
            </a:r>
            <a:br>
              <a:rPr lang="en-US" sz="2700" dirty="0"/>
            </a:br>
            <a:r>
              <a:rPr lang="en-US" sz="2700" dirty="0"/>
              <a:t>One of the streets of Berlin</a:t>
            </a:r>
            <a:r>
              <a:rPr lang="en-US" dirty="0"/>
              <a:t/>
            </a:r>
            <a:br>
              <a:rPr lang="en-US" dirty="0"/>
            </a:b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19343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FBDD235-C3C4-37F4-007A-6F47616EA912}"/>
              </a:ext>
            </a:extLst>
          </p:cNvPr>
          <p:cNvPicPr>
            <a:picLocks noChangeAspect="1"/>
          </p:cNvPicPr>
          <p:nvPr/>
        </p:nvPicPr>
        <p:blipFill>
          <a:blip r:embed="rId2"/>
          <a:stretch>
            <a:fillRect/>
          </a:stretch>
        </p:blipFill>
        <p:spPr>
          <a:xfrm>
            <a:off x="6865368" y="826114"/>
            <a:ext cx="4438737" cy="3494094"/>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EEE59E2-AE44-E741-D60E-F9CEF3647C7A}"/>
              </a:ext>
            </a:extLst>
          </p:cNvPr>
          <p:cNvPicPr>
            <a:picLocks noChangeAspect="1"/>
          </p:cNvPicPr>
          <p:nvPr/>
        </p:nvPicPr>
        <p:blipFill>
          <a:blip r:embed="rId3"/>
          <a:stretch>
            <a:fillRect/>
          </a:stretch>
        </p:blipFill>
        <p:spPr>
          <a:xfrm>
            <a:off x="1408572" y="2323610"/>
            <a:ext cx="4780193" cy="39525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384800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1BF9114-F187-3813-9ED8-2379486C6D05}"/>
              </a:ext>
            </a:extLst>
          </p:cNvPr>
          <p:cNvPicPr>
            <a:picLocks noChangeAspect="1"/>
          </p:cNvPicPr>
          <p:nvPr/>
        </p:nvPicPr>
        <p:blipFill>
          <a:blip r:embed="rId2"/>
          <a:stretch>
            <a:fillRect/>
          </a:stretch>
        </p:blipFill>
        <p:spPr>
          <a:xfrm>
            <a:off x="1549806" y="2819329"/>
            <a:ext cx="5010019" cy="3038131"/>
          </a:xfrm>
          <a:prstGeom prst="rect">
            <a:avLst/>
          </a:prstGeom>
        </p:spPr>
      </p:pic>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C43C8C7-52E7-6D6A-0016-F439E3951A23}"/>
              </a:ext>
            </a:extLst>
          </p:cNvPr>
          <p:cNvPicPr>
            <a:picLocks noChangeAspect="1"/>
          </p:cNvPicPr>
          <p:nvPr/>
        </p:nvPicPr>
        <p:blipFill>
          <a:blip r:embed="rId3"/>
          <a:stretch>
            <a:fillRect/>
          </a:stretch>
        </p:blipFill>
        <p:spPr>
          <a:xfrm>
            <a:off x="6944139" y="727257"/>
            <a:ext cx="4578332" cy="270174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5682972"/>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A3E64FA-DE86-7FDC-F0E8-5CDFF36F038C}"/>
              </a:ext>
            </a:extLst>
          </p:cNvPr>
          <p:cNvSpPr>
            <a:spLocks noGrp="1"/>
          </p:cNvSpPr>
          <p:nvPr>
            <p:ph idx="1"/>
          </p:nvPr>
        </p:nvSpPr>
        <p:spPr>
          <a:xfrm>
            <a:off x="450574" y="1079310"/>
            <a:ext cx="11542643" cy="4699380"/>
          </a:xfrm>
        </p:spPr>
        <p:txBody>
          <a:bodyPr>
            <a:normAutofit fontScale="32500" lnSpcReduction="20000"/>
          </a:bodyPr>
          <a:lstStyle/>
          <a:p>
            <a:r>
              <a:rPr lang="en-US" sz="8000" dirty="0"/>
              <a:t>When we were searching about Maryam Mirzakhani, we realized important features that help us move in the direction of our goal stronger than before.</a:t>
            </a:r>
          </a:p>
          <a:p>
            <a:r>
              <a:rPr lang="en-US" sz="8000" dirty="0"/>
              <a:t>One of those features was trying to reach our goal. Maryam Mirzakhani was able to achieve many successes with a lot of effort. We learned from this Iranian hero that effort and hardworking to achieve a goal is one of the most important things. </a:t>
            </a:r>
          </a:p>
          <a:p>
            <a:r>
              <a:rPr lang="en-US" sz="8000" dirty="0"/>
              <a:t>One of those features is not to be disappointed. Maryam Mirzakhani taught us that in every path, some difficulties and obstacles make us tired and discouraged but we should not despair, but continue on our path more powerfully than before, because, in the end, we will see the result of our efforts. </a:t>
            </a:r>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2363199"/>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8DDB501-3EFA-F5CB-CED2-82CD8FF72F6B}"/>
              </a:ext>
            </a:extLst>
          </p:cNvPr>
          <p:cNvSpPr>
            <a:spLocks noGrp="1"/>
          </p:cNvSpPr>
          <p:nvPr>
            <p:ph type="title"/>
          </p:nvPr>
        </p:nvSpPr>
        <p:spPr>
          <a:xfrm>
            <a:off x="1252330" y="2630420"/>
            <a:ext cx="10058400" cy="1371600"/>
          </a:xfrm>
        </p:spPr>
        <p:txBody>
          <a:bodyPr>
            <a:normAutofit fontScale="90000"/>
          </a:bodyPr>
          <a:lstStyle/>
          <a:p>
            <a:r>
              <a:rPr lang="en-US" dirty="0"/>
              <a:t>We introduced you our hero but that’s not enough among doing this project we were curious to know about other people opinion about their hero so we interviewed one of our classmates about her hero:</a:t>
            </a:r>
            <a:br>
              <a:rPr lang="en-US" dirty="0"/>
            </a:b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4904001"/>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C6F6269-BD2C-DF57-FD2A-C7B32BA66B9D}"/>
              </a:ext>
            </a:extLst>
          </p:cNvPr>
          <p:cNvSpPr>
            <a:spLocks noGrp="1"/>
          </p:cNvSpPr>
          <p:nvPr>
            <p:ph type="title"/>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125752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6C26DE1-85BB-49DA-2405-A5CB1960080F}"/>
              </a:ext>
            </a:extLst>
          </p:cNvPr>
          <p:cNvSpPr>
            <a:spLocks noGrp="1"/>
          </p:cNvSpPr>
          <p:nvPr>
            <p:ph idx="1"/>
          </p:nvPr>
        </p:nvSpPr>
        <p:spPr>
          <a:xfrm>
            <a:off x="1066800" y="1122459"/>
            <a:ext cx="10058400" cy="3931920"/>
          </a:xfrm>
        </p:spPr>
        <p:txBody>
          <a:bodyPr>
            <a:noAutofit/>
          </a:bodyPr>
          <a:lstStyle/>
          <a:p>
            <a:r>
              <a:rPr lang="en-US" sz="3200" dirty="0"/>
              <a:t>We all have different heroes whom we adore and love and believe in . But they are self - conscious , not only they , but all humans have a hidden hero . And this hero is very powerful and can get the greatest </a:t>
            </a:r>
            <a:r>
              <a:rPr lang="en-US" sz="3200" dirty="0" err="1"/>
              <a:t>honour</a:t>
            </a:r>
            <a:r>
              <a:rPr lang="en-US" sz="3200" dirty="0"/>
              <a:t> by choosing the right choice , and at the same time it can be our greatest enemy . And we have only to pay its and believe in .it is not the hero of any one but ourselves</a:t>
            </a:r>
            <a:r>
              <a:rPr lang="en-US" sz="3200" dirty="0">
                <a:sym typeface="Wingdings" panose="05000000000000000000" pitchFamily="2" charset="2"/>
              </a:rPr>
              <a:t></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7566562"/>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19ADF5-B1D9-4473-A50C-B10A98A48577}"/>
              </a:ext>
            </a:extLst>
          </p:cNvPr>
          <p:cNvSpPr>
            <a:spLocks noGrp="1"/>
          </p:cNvSpPr>
          <p:nvPr>
            <p:ph type="ctrTitle"/>
          </p:nvPr>
        </p:nvSpPr>
        <p:spPr>
          <a:xfrm>
            <a:off x="2129774" y="1968680"/>
            <a:ext cx="7720415" cy="1460320"/>
          </a:xfrm>
        </p:spPr>
        <p:txBody>
          <a:bodyPr/>
          <a:lstStyle/>
          <a:p>
            <a:r>
              <a:rPr lang="en-US" sz="2400" cap="none" dirty="0"/>
              <a:t>we all are so happy that we are a part of this project and hope that we can enjoy and learn together:)</a:t>
            </a:r>
          </a:p>
        </p:txBody>
      </p:sp>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53BEB58-03D5-48F7-91DA-609A354947A0}"/>
              </a:ext>
            </a:extLst>
          </p:cNvPr>
          <p:cNvPicPr>
            <a:picLocks noChangeAspect="1"/>
          </p:cNvPicPr>
          <p:nvPr/>
        </p:nvPicPr>
        <p:blipFill>
          <a:blip r:embed="rId2"/>
          <a:stretch>
            <a:fillRect/>
          </a:stretch>
        </p:blipFill>
        <p:spPr>
          <a:xfrm>
            <a:off x="4611237" y="3207026"/>
            <a:ext cx="2757488" cy="205657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548890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733E6CD-20DF-9C05-700E-CF9551AF7216}"/>
              </a:ext>
            </a:extLst>
          </p:cNvPr>
          <p:cNvSpPr>
            <a:spLocks noGrp="1"/>
          </p:cNvSpPr>
          <p:nvPr>
            <p:ph type="title"/>
          </p:nvPr>
        </p:nvSpPr>
        <p:spPr>
          <a:xfrm>
            <a:off x="821714" y="1084268"/>
            <a:ext cx="6766829" cy="4941169"/>
          </a:xfrm>
        </p:spPr>
        <p:txBody>
          <a:bodyPr>
            <a:normAutofit fontScale="90000"/>
          </a:bodyPr>
          <a:lstStyle/>
          <a:p>
            <a:r>
              <a:rPr lang="en-US" sz="4000" dirty="0"/>
              <a:t>First we want to introduce you our dear </a:t>
            </a:r>
            <a:r>
              <a:rPr lang="en-US" sz="4000" dirty="0" err="1"/>
              <a:t>teacher(MS.Abedi</a:t>
            </a:r>
            <a:r>
              <a:rPr lang="en-US" sz="4000" dirty="0"/>
              <a:t>) who first gave some information about</a:t>
            </a:r>
            <a:r>
              <a:rPr lang="en-US" sz="4000" dirty="0" smtClean="0"/>
              <a:t> </a:t>
            </a:r>
            <a:r>
              <a:rPr lang="en-US" sz="4000" dirty="0" err="1"/>
              <a:t>P</a:t>
            </a:r>
            <a:r>
              <a:rPr lang="en-US" sz="4000" dirty="0" err="1" smtClean="0"/>
              <a:t>owerschool</a:t>
            </a:r>
            <a:r>
              <a:rPr lang="en-US" sz="4000" dirty="0" smtClean="0"/>
              <a:t> </a:t>
            </a:r>
            <a:r>
              <a:rPr lang="en-US" sz="4000" dirty="0"/>
              <a:t>and then she helped us so we could participate in meetings</a:t>
            </a:r>
            <a:r>
              <a:rPr lang="fa-IR" sz="4000" dirty="0"/>
              <a:t> </a:t>
            </a:r>
            <a:r>
              <a:rPr lang="en-US" sz="4000" dirty="0"/>
              <a:t>,courses and so on.</a:t>
            </a:r>
            <a:br>
              <a:rPr lang="en-US" sz="4000" dirty="0"/>
            </a:br>
            <a:r>
              <a:rPr lang="en-US" sz="4000" dirty="0"/>
              <a:t>We really appreciate you </a:t>
            </a:r>
            <a:r>
              <a:rPr lang="en-US" sz="4000" dirty="0" err="1"/>
              <a:t>MS.Abedi</a:t>
            </a:r>
            <a:r>
              <a:rPr lang="fa-IR" sz="4000" dirty="0"/>
              <a:t> </a:t>
            </a:r>
            <a:r>
              <a:rPr lang="en-US" sz="4000" dirty="0"/>
              <a:t>thank you for helping us</a:t>
            </a:r>
            <a:r>
              <a:rPr lang="en-US" sz="4000" dirty="0">
                <a:sym typeface="Wingdings" panose="05000000000000000000" pitchFamily="2" charset="2"/>
              </a:rPr>
              <a:t></a:t>
            </a:r>
            <a:r>
              <a:rPr lang="fa-IR" sz="4000" dirty="0"/>
              <a:t>  </a:t>
            </a:r>
            <a:r>
              <a:rPr lang="en-US" dirty="0"/>
              <a:t/>
            </a:r>
            <a:br>
              <a:rPr lang="en-US" dirty="0"/>
            </a:br>
            <a:endParaRPr lang="en-US" dirty="0"/>
          </a:p>
        </p:txBody>
      </p:sp>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943D7FE-6A52-BAE6-48A7-E2C476E89F11}"/>
              </a:ext>
            </a:extLst>
          </p:cNvPr>
          <p:cNvPicPr>
            <a:picLocks noChangeAspect="1"/>
          </p:cNvPicPr>
          <p:nvPr/>
        </p:nvPicPr>
        <p:blipFill>
          <a:blip r:embed="rId2"/>
          <a:stretch>
            <a:fillRect/>
          </a:stretch>
        </p:blipFill>
        <p:spPr>
          <a:xfrm>
            <a:off x="7924800" y="969818"/>
            <a:ext cx="3644900" cy="534785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411799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089E7F1-FD7D-47F3-A596-D001ECC21D16}"/>
              </a:ext>
            </a:extLst>
          </p:cNvPr>
          <p:cNvSpPr>
            <a:spLocks noGrp="1"/>
          </p:cNvSpPr>
          <p:nvPr>
            <p:ph type="ctrTitle"/>
          </p:nvPr>
        </p:nvSpPr>
        <p:spPr>
          <a:xfrm>
            <a:off x="1797591" y="2258032"/>
            <a:ext cx="5080287" cy="2590800"/>
          </a:xfrm>
        </p:spPr>
        <p:txBody>
          <a:bodyPr/>
          <a:lstStyle/>
          <a:p>
            <a:pPr rtl="1"/>
            <a:r>
              <a:rPr lang="en-US" sz="2400" cap="none" dirty="0"/>
              <a:t>Hi ,my name is </a:t>
            </a:r>
            <a:r>
              <a:rPr lang="en-US" sz="2400" cap="none" dirty="0" err="1"/>
              <a:t>Reyhaneh</a:t>
            </a:r>
            <a:r>
              <a:rPr lang="en-US" sz="2400" cap="none" dirty="0"/>
              <a:t> Keshavarz . I'm 16 years old.  I'm from Iran . This is the first year that I'm studying in high school. I like to read novels, listen to music, and watch Netflix series like money heist and the Witcher. Sometimes I'm interested in supernatural things because these things can make me excited and I love this feeling.</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2F15A3E-4517-4E8A-8664-8922628F1081}"/>
              </a:ext>
            </a:extLst>
          </p:cNvPr>
          <p:cNvPicPr>
            <a:picLocks noChangeAspect="1"/>
          </p:cNvPicPr>
          <p:nvPr/>
        </p:nvPicPr>
        <p:blipFill>
          <a:blip r:embed="rId2"/>
          <a:stretch>
            <a:fillRect/>
          </a:stretch>
        </p:blipFill>
        <p:spPr>
          <a:xfrm>
            <a:off x="7328454" y="1907581"/>
            <a:ext cx="2729948" cy="329170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266242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mp:transition xmlns:mp="http://schemas.microsoft.com/office/mac/powerpoint/2008/main" spd="slow"/>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55CDB12-BD95-451E-9B90-A77FEEB82E09}"/>
              </a:ext>
            </a:extLst>
          </p:cNvPr>
          <p:cNvSpPr>
            <a:spLocks noGrp="1"/>
          </p:cNvSpPr>
          <p:nvPr>
            <p:ph type="ctrTitle"/>
          </p:nvPr>
        </p:nvSpPr>
        <p:spPr>
          <a:xfrm>
            <a:off x="2044382" y="2133600"/>
            <a:ext cx="4534292" cy="2590800"/>
          </a:xfrm>
        </p:spPr>
        <p:txBody>
          <a:bodyPr/>
          <a:lstStyle/>
          <a:p>
            <a:r>
              <a:rPr lang="en-US" sz="2000" cap="none" dirty="0"/>
              <a:t>Hi my name is </a:t>
            </a:r>
            <a:r>
              <a:rPr lang="en-US" sz="2000" cap="none" dirty="0" err="1"/>
              <a:t>Asal</a:t>
            </a:r>
            <a:r>
              <a:rPr lang="en-US" sz="2000" cap="none" dirty="0"/>
              <a:t> 😇I'm from Iran🇮🇷 I'm 16 years old and I study in high school. In my free time I like to read novels , chat whit my friends , play with little cousin, help my mother for cook, listen to my favorite music and dance. I like to learn new things like different languages, different lessons and etc. also like to travel around the world and see and enjoy all over the world.🌎</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865EB82-CA20-4EEF-ABD3-B0A722D14320}"/>
              </a:ext>
            </a:extLst>
          </p:cNvPr>
          <p:cNvPicPr>
            <a:picLocks noChangeAspect="1"/>
          </p:cNvPicPr>
          <p:nvPr/>
        </p:nvPicPr>
        <p:blipFill>
          <a:blip r:embed="rId2"/>
          <a:stretch>
            <a:fillRect/>
          </a:stretch>
        </p:blipFill>
        <p:spPr>
          <a:xfrm>
            <a:off x="7182678" y="1850335"/>
            <a:ext cx="2964940" cy="315733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4822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3900">
        <p14:glitter pattern="hexagon"/>
      </p:transition>
    </mc:Choice>
    <mc:Fallback>
      <mp:transition xmlns:mp="http://schemas.microsoft.com/office/mac/powerpoint/2008/main" spd="slow"/>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B026EF-C382-4BA2-8D99-748C18980BE3}"/>
              </a:ext>
            </a:extLst>
          </p:cNvPr>
          <p:cNvSpPr>
            <a:spLocks noGrp="1"/>
          </p:cNvSpPr>
          <p:nvPr>
            <p:ph type="ctrTitle"/>
          </p:nvPr>
        </p:nvSpPr>
        <p:spPr>
          <a:xfrm>
            <a:off x="1561708" y="2055377"/>
            <a:ext cx="5687231" cy="2747246"/>
          </a:xfrm>
        </p:spPr>
        <p:txBody>
          <a:bodyPr/>
          <a:lstStyle/>
          <a:p>
            <a:r>
              <a:rPr lang="en-US" sz="1800" cap="none" dirty="0"/>
              <a:t>Hi, glad to joining this project. My name is Sana Jalili. I'm from Iran 🇮🇷.I'm 16 right now. This is the first year that </a:t>
            </a:r>
            <a:r>
              <a:rPr lang="en-US" sz="1800" cap="none" dirty="0" err="1"/>
              <a:t>i</a:t>
            </a:r>
            <a:r>
              <a:rPr lang="en-US" sz="1800" cap="none" dirty="0"/>
              <a:t> study in </a:t>
            </a:r>
            <a:r>
              <a:rPr lang="en-US" sz="1800" cap="none" dirty="0" err="1"/>
              <a:t>sampad</a:t>
            </a:r>
            <a:r>
              <a:rPr lang="en-US" sz="1800" cap="none" dirty="0"/>
              <a:t> school (</a:t>
            </a:r>
            <a:r>
              <a:rPr lang="en-US" sz="1800" cap="none" dirty="0" err="1"/>
              <a:t>Nodet</a:t>
            </a:r>
            <a:r>
              <a:rPr lang="en-US" sz="1800" cap="none" dirty="0"/>
              <a:t>).I'm interested in experience all kinds of teamwork specially with my best friends. I'm always ready for learning new information or languages, because of that </a:t>
            </a:r>
            <a:r>
              <a:rPr lang="en-US" sz="1800" cap="none" dirty="0" err="1"/>
              <a:t>i</a:t>
            </a:r>
            <a:r>
              <a:rPr lang="en-US" sz="1800" cap="none" dirty="0"/>
              <a:t> spend my free time participate in different classes English, Turkish, math, biology...</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FBCA3C9-E56C-454A-8CE4-FE07172711BE}"/>
              </a:ext>
            </a:extLst>
          </p:cNvPr>
          <p:cNvPicPr>
            <a:picLocks noChangeAspect="1"/>
          </p:cNvPicPr>
          <p:nvPr/>
        </p:nvPicPr>
        <p:blipFill>
          <a:blip r:embed="rId2"/>
          <a:stretch>
            <a:fillRect/>
          </a:stretch>
        </p:blipFill>
        <p:spPr>
          <a:xfrm>
            <a:off x="7354957" y="1683027"/>
            <a:ext cx="2875722" cy="349194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2176015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dissolve/>
      </p:transition>
    </mc:Choice>
    <mc:Fallback>
      <mp:transition xmlns:mp="http://schemas.microsoft.com/office/mac/powerpoint/2008/main" spd="slow"/>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7496E73-3EA3-4B71-8F89-454C5A697EB8}"/>
              </a:ext>
            </a:extLst>
          </p:cNvPr>
          <p:cNvSpPr>
            <a:spLocks noGrp="1"/>
          </p:cNvSpPr>
          <p:nvPr>
            <p:ph type="ctrTitle"/>
          </p:nvPr>
        </p:nvSpPr>
        <p:spPr>
          <a:xfrm>
            <a:off x="1561708" y="2091263"/>
            <a:ext cx="5170396" cy="2590800"/>
          </a:xfrm>
        </p:spPr>
        <p:txBody>
          <a:bodyPr/>
          <a:lstStyle/>
          <a:p>
            <a:r>
              <a:rPr lang="en-US" sz="1800" cap="none" dirty="0"/>
              <a:t>Hello, I am </a:t>
            </a:r>
            <a:r>
              <a:rPr lang="en-US" sz="1800" cap="none" dirty="0" err="1"/>
              <a:t>Rojan</a:t>
            </a:r>
            <a:r>
              <a:rPr lang="en-US" sz="1800" cap="none" dirty="0"/>
              <a:t>, 15 years old from Iran :)some of my favorite activities are listening to music that I like and going to the amusement park and shopping and ....But among all of them, I like listening to my favorite music the most because it gives me a lot of peace. I  love school because we learn a lot from it and in the end, I hope you are always healthy and do not forget kindness and love!)</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32DE15E-0CAE-4FC4-BA1C-F515C4E76014}"/>
              </a:ext>
            </a:extLst>
          </p:cNvPr>
          <p:cNvPicPr>
            <a:picLocks noChangeAspect="1"/>
          </p:cNvPicPr>
          <p:nvPr/>
        </p:nvPicPr>
        <p:blipFill>
          <a:blip r:embed="rId2"/>
          <a:stretch>
            <a:fillRect/>
          </a:stretch>
        </p:blipFill>
        <p:spPr>
          <a:xfrm>
            <a:off x="7209183" y="1586947"/>
            <a:ext cx="3301840" cy="368410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496237"/>
      </p:ext>
    </p:extLst>
  </p:cSld>
  <p:clrMapOvr>
    <a:masterClrMapping/>
  </p:clrMapOvr>
  <mc:AlternateContent>
    <mc:Choice xmlns="" xmlns:a="http://schemas.openxmlformats.org/drawingml/2006/main" xmlns:r="http://schemas.openxmlformats.org/officeDocument/2006/relationships" xmlns:p="http://schemas.openxmlformats.org/presentationml/2006/main" xmlns:p15="http://schemas.microsoft.com/office/powerpoint/2012/main" xmlns:mc="http://schemas.openxmlformats.org/markup-compatibility/2006" xmlns:mv="urn:schemas-microsoft-com:mac:vml" Requires="p15">
      <p:transition xmlns:p14="http://schemas.microsoft.com/office/powerpoint/2010/main" spd="slow" p14:dur="2000">
        <p15:prstTrans prst="drape"/>
      </p:transition>
    </mc:Choice>
    <mc:Fallback>
      <mp:transition xmlns:mp="http://schemas.microsoft.com/office/mac/powerpoint/2008/main" spd="slow"/>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04F4AE8-559D-4FEE-9919-F35DE44E5923}"/>
              </a:ext>
            </a:extLst>
          </p:cNvPr>
          <p:cNvSpPr>
            <a:spLocks noGrp="1"/>
          </p:cNvSpPr>
          <p:nvPr>
            <p:ph type="ctrTitle"/>
          </p:nvPr>
        </p:nvSpPr>
        <p:spPr>
          <a:xfrm>
            <a:off x="1561708" y="2091263"/>
            <a:ext cx="4958362" cy="2590800"/>
          </a:xfrm>
        </p:spPr>
        <p:txBody>
          <a:bodyPr/>
          <a:lstStyle/>
          <a:p>
            <a:r>
              <a:rPr lang="en-US" sz="2000" cap="none" dirty="0"/>
              <a:t>Hello ,l hope you’re well. My name is </a:t>
            </a:r>
            <a:r>
              <a:rPr lang="en-US" sz="2000" cap="none" dirty="0" err="1"/>
              <a:t>Mahta</a:t>
            </a:r>
            <a:r>
              <a:rPr lang="en-US" sz="2000" cap="none" dirty="0"/>
              <a:t> I'm from Iran .I like to listen to music while exercising and I like researching Harlow's disease and only sometimes I'm interested in some philosophical issues such as indoctrination</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795576-6AB0-4D9F-99FF-596CF014C2EB}"/>
              </a:ext>
            </a:extLst>
          </p:cNvPr>
          <p:cNvPicPr>
            <a:picLocks noChangeAspect="1"/>
          </p:cNvPicPr>
          <p:nvPr/>
        </p:nvPicPr>
        <p:blipFill>
          <a:blip r:embed="rId2"/>
          <a:stretch>
            <a:fillRect/>
          </a:stretch>
        </p:blipFill>
        <p:spPr>
          <a:xfrm>
            <a:off x="7527236" y="1786463"/>
            <a:ext cx="2829126" cy="3200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637824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p14:switch dir="r"/>
      </p:transition>
    </mc:Choice>
    <mc:Fallback>
      <mp:transition xmlns:mp="http://schemas.microsoft.com/office/mac/powerpoint/2008/main" spd="slow"/>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C0356BF-056E-46D9-A17C-CDDF8D7CF771}"/>
              </a:ext>
            </a:extLst>
          </p:cNvPr>
          <p:cNvSpPr>
            <a:spLocks noGrp="1"/>
          </p:cNvSpPr>
          <p:nvPr>
            <p:ph type="ctrTitle"/>
          </p:nvPr>
        </p:nvSpPr>
        <p:spPr>
          <a:xfrm>
            <a:off x="2060587" y="2133600"/>
            <a:ext cx="4666814" cy="2590800"/>
          </a:xfrm>
        </p:spPr>
        <p:txBody>
          <a:bodyPr/>
          <a:lstStyle/>
          <a:p>
            <a:r>
              <a:rPr lang="en-US" sz="1800" cap="none" dirty="0"/>
              <a:t>Hi! My name is </a:t>
            </a:r>
            <a:r>
              <a:rPr lang="en-US" sz="1800" cap="none" dirty="0" err="1"/>
              <a:t>Samin</a:t>
            </a:r>
            <a:r>
              <a:rPr lang="en-US" sz="1800" cap="none" dirty="0"/>
              <a:t> </a:t>
            </a:r>
            <a:r>
              <a:rPr lang="en-US" sz="1800" cap="none" dirty="0" err="1"/>
              <a:t>Jalali</a:t>
            </a:r>
            <a:r>
              <a:rPr lang="en-US" sz="1800" cap="none" dirty="0"/>
              <a:t>. I am 16 years old and high school student. I love school because it teaches us good things. Sometimes, I do some different work like reading book doing exercise watching TV and …</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6766B7B-0AAB-4A4E-8571-C139B40E244E}"/>
              </a:ext>
            </a:extLst>
          </p:cNvPr>
          <p:cNvPicPr>
            <a:picLocks noChangeAspect="1"/>
          </p:cNvPicPr>
          <p:nvPr/>
        </p:nvPicPr>
        <p:blipFill>
          <a:blip r:embed="rId2"/>
          <a:stretch>
            <a:fillRect/>
          </a:stretch>
        </p:blipFill>
        <p:spPr>
          <a:xfrm>
            <a:off x="7421218" y="1748857"/>
            <a:ext cx="2710195" cy="314119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561743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900">
        <p14:warp dir="in"/>
      </p:transition>
    </mc:Choice>
    <mc:Fallback>
      <mp:transition xmlns:mp="http://schemas.microsoft.com/office/mac/powerpoint/2008/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a="http://schemas.openxmlformats.org/drawingml/2006/main"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144</TotalTime>
  <Words>1487</Words>
  <Application>Microsoft Macintosh PowerPoint</Application>
  <PresentationFormat>Custom</PresentationFormat>
  <Paragraphs>30</Paragraphs>
  <Slides>29</Slides>
  <Notes>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Savon</vt:lpstr>
      <vt:lpstr>In the name of god</vt:lpstr>
      <vt:lpstr>Hello, hope you are doing great we want to introduce ourselves to can have better communication. Our group project topic is (my hero)and we live in Iran.</vt:lpstr>
      <vt:lpstr>First we want to introduce you our dear teacher(MS.Abedi) who first gave some information about Powerschool and then she helped us so we could participate in meetings ,courses and so on. We really appreciate you MS.Abedi thank you for helping us   </vt:lpstr>
      <vt:lpstr>Hi ,my name is Reyhaneh Keshavarz . I'm 16 years old.  I'm from Iran . This is the first year that I'm studying in high school. I like to read novels, listen to music, and watch Netflix series like money heist and the Witcher. Sometimes I'm interested in supernatural things because these things can make me excited and I love this feeling.</vt:lpstr>
      <vt:lpstr>Hi my name is Asal 😇I'm from Iran🇮🇷 I'm 16 years old and I study in high school. In my free time I like to read novels , chat whit my friends , play with little cousin, help my mother for cook, listen to my favorite music and dance. I like to learn new things like different languages, different lessons and etc. also like to travel around the world and see and enjoy all over the world.🌎</vt:lpstr>
      <vt:lpstr>Hi, glad to joining this project. My name is Sana Jalili. I'm from Iran 🇮🇷.I'm 16 right now. This is the first year that i study in sampad school (Nodet).I'm interested in experience all kinds of teamwork specially with my best friends. I'm always ready for learning new information or languages, because of that i spend my free time participate in different classes English, Turkish, math, biology...</vt:lpstr>
      <vt:lpstr>Hello, I am Rojan, 15 years old from Iran :)some of my favorite activities are listening to music that I like and going to the amusement park and shopping and ....But among all of them, I like listening to my favorite music the most because it gives me a lot of peace. I  love school because we learn a lot from it and in the end, I hope you are always healthy and do not forget kindness and love!)</vt:lpstr>
      <vt:lpstr>Hello ,l hope you’re well. My name is Mahta I'm from Iran .I like to listen to music while exercising and I like researching Harlow's disease and only sometimes I'm interested in some philosophical issues such as indoctrination</vt:lpstr>
      <vt:lpstr>Hi! My name is Samin Jalali. I am 16 years old and high school student. I love school because it teaches us good things. Sometimes, I do some different work like reading book doing exercise watching TV and …</vt:lpstr>
      <vt:lpstr>Hi, I am Nazanin Fatemeh Mahdizadeh from Iran. I am 15 years old but I am going to be 16 in about a week:) I  really enjoy drawing and reading. I am also such a huge fan of marvel movies. I am interested in speaking in foreign languages and that’s what makes excited about learning them .I can speak English and a little bit Turkish and because of  THAT I am satisfied that I can participate in this project :D</vt:lpstr>
      <vt:lpstr>Right now we want to talk a little bit about powerschool that has given us this interesting chance to participate in this projects</vt:lpstr>
      <vt:lpstr>Slide 12</vt:lpstr>
      <vt:lpstr>As you know our topic is  {MY HERO} And our hero is  {Maryam Mirzakhani} and we are going to introduce our hero and the reason that she has became our hero to you but before that we explain you why did we chose this topic? Hope you enjoy it</vt:lpstr>
      <vt:lpstr> Here is The reason of choosing this topic and a short summary of it</vt:lpstr>
      <vt:lpstr>Slide 15</vt:lpstr>
      <vt:lpstr>Slide 16</vt:lpstr>
      <vt:lpstr>And finally our hero biography:)</vt:lpstr>
      <vt:lpstr>Maryam Mirzakhani   was an Iranian mathematician and professor at Stanford University .In 2014, Mirzakhani branded Riemann surfaces dynamics and geometry and their modular spaces due to their activism in the field of "dynamics and geometry." Maryam Mirzakhani won the Gold Medal of the World Mathematical Olympiad in 1994 (Hong Kong) and 1995 (Canada) while studying at Farzanegan High School in Tehran, and this year became the first Iranian student to complete a grade. </vt:lpstr>
      <vt:lpstr>Slide 19</vt:lpstr>
      <vt:lpstr>After completing his primary education, he entered Farzanegan High School in Tehran by participating in the entrance exam of Sampad schools. [16] Regarding the positive impact of the high school environment on his academic life, he said, "I went to Mumtaz Farzanegan High School. And then he went to Harvard, where he would take classes with Curtis McMullin( winner of the Fields Prize).McMullin remembers Mirzakhani during this time as he asked a lot of questions about his classes </vt:lpstr>
      <vt:lpstr>Slide 21</vt:lpstr>
      <vt:lpstr>In July 2017, it was announced that Mirzakhani had been hospitalized in the United States with cancer. She had been suffering from breast cancer for the past four years, and the cancer had spread to her bone marrow. His parents went to the United States to take care of him. Maryam Mirzakhani finally died on July 14, 2017 at the age of 40 in a hospital in California. Nominations of Maryam Mirzakhani Sharif University School of Mathematics Library Amphitheater and library building of Farzanegan 1 High School, Tehran Isfahan Mathematics House One of the streets of Berlin </vt:lpstr>
      <vt:lpstr>Slide 23</vt:lpstr>
      <vt:lpstr>Slide 24</vt:lpstr>
      <vt:lpstr>Slide 25</vt:lpstr>
      <vt:lpstr>We introduced you our hero but that’s not enough among doing this project we were curious to know about other people opinion about their hero so we interviewed one of our classmates about her hero: </vt:lpstr>
      <vt:lpstr>Slide 27</vt:lpstr>
      <vt:lpstr>Slide 28</vt:lpstr>
      <vt:lpstr>we all are so happy that we are a part of this project and hope that we can enjoy and learn together:)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nazaninfatemeh mahdizadeh</dc:creator>
  <cp:lastModifiedBy>Barry Kramer</cp:lastModifiedBy>
  <cp:revision>8</cp:revision>
  <dcterms:created xsi:type="dcterms:W3CDTF">2022-06-23T21:01:24Z</dcterms:created>
  <dcterms:modified xsi:type="dcterms:W3CDTF">2022-06-23T21:05:52Z</dcterms:modified>
</cp:coreProperties>
</file>