
<file path=[Content_Types].xml><?xml version="1.0" encoding="utf-8"?>
<Types xmlns="http://schemas.openxmlformats.org/package/2006/content-types">
  <Override PartName="/ppt/slideLayouts/slideLayout4.xml" ContentType="application/vnd.openxmlformats-officedocument.presentationml.slideLayout+xml"/>
  <Default Extension="jpeg" ContentType="image/jpeg"/>
  <Override PartName="/ppt/slideLayouts/slideLayout6.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Default Extension="rels" ContentType="application/vnd.openxmlformats-package.relationship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s/slide4.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theme/theme1.xml" ContentType="application/vnd.openxmlformats-officedocument.theme+xml"/>
  <Override PartName="/ppt/slides/slide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3015" autoAdjust="0"/>
    <p:restoredTop sz="94660"/>
  </p:normalViewPr>
  <p:slideViewPr>
    <p:cSldViewPr>
      <p:cViewPr varScale="1">
        <p:scale>
          <a:sx n="84" d="100"/>
          <a:sy n="84" d="100"/>
        </p:scale>
        <p:origin x="-904" y="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8B7E09-5239-4C28-AF6A-DA88AA1430D5}" type="datetimeFigureOut">
              <a:rPr lang="en-US" smtClean="0"/>
              <a:pPr/>
              <a:t>5/15/22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E980D-6BBF-4087-AF26-7F84B6C2FB3B}"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2689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8B7E09-5239-4C28-AF6A-DA88AA1430D5}" type="datetimeFigureOut">
              <a:rPr lang="en-US" smtClean="0"/>
              <a:pPr/>
              <a:t>5/15/22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E980D-6BBF-4087-AF26-7F84B6C2FB3B}"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50260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8B7E09-5239-4C28-AF6A-DA88AA1430D5}" type="datetimeFigureOut">
              <a:rPr lang="en-US" smtClean="0"/>
              <a:pPr/>
              <a:t>5/15/22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E980D-6BBF-4087-AF26-7F84B6C2FB3B}"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63283490"/>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8B7E09-5239-4C28-AF6A-DA88AA1430D5}" type="datetimeFigureOut">
              <a:rPr lang="en-US" smtClean="0"/>
              <a:pPr/>
              <a:t>5/15/22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E980D-6BBF-4087-AF26-7F84B6C2FB3B}"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9501125"/>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8B7E09-5239-4C28-AF6A-DA88AA1430D5}" type="datetimeFigureOut">
              <a:rPr lang="en-US" smtClean="0"/>
              <a:pPr/>
              <a:t>5/15/22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E980D-6BBF-4087-AF26-7F84B6C2FB3B}"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35942339"/>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8B7E09-5239-4C28-AF6A-DA88AA1430D5}" type="datetimeFigureOut">
              <a:rPr lang="en-US" smtClean="0"/>
              <a:pPr/>
              <a:t>5/15/22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E980D-6BBF-4087-AF26-7F84B6C2FB3B}"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5752777"/>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8B7E09-5239-4C28-AF6A-DA88AA1430D5}" type="datetimeFigureOut">
              <a:rPr lang="en-US" smtClean="0"/>
              <a:pPr/>
              <a:t>5/15/22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EE980D-6BBF-4087-AF26-7F84B6C2FB3B}"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76795674"/>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8B7E09-5239-4C28-AF6A-DA88AA1430D5}" type="datetimeFigureOut">
              <a:rPr lang="en-US" smtClean="0"/>
              <a:pPr/>
              <a:t>5/15/22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EE980D-6BBF-4087-AF26-7F84B6C2FB3B}"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10149686"/>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8B7E09-5239-4C28-AF6A-DA88AA1430D5}" type="datetimeFigureOut">
              <a:rPr lang="en-US" smtClean="0"/>
              <a:pPr/>
              <a:t>5/15/22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EE980D-6BBF-4087-AF26-7F84B6C2FB3B}"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42073867"/>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8B7E09-5239-4C28-AF6A-DA88AA1430D5}" type="datetimeFigureOut">
              <a:rPr lang="en-US" smtClean="0"/>
              <a:pPr/>
              <a:t>5/15/22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E980D-6BBF-4087-AF26-7F84B6C2FB3B}"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51469633"/>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8B7E09-5239-4C28-AF6A-DA88AA1430D5}" type="datetimeFigureOut">
              <a:rPr lang="en-US" smtClean="0"/>
              <a:pPr/>
              <a:t>5/15/22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E980D-6BBF-4087-AF26-7F84B6C2FB3B}"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368504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8B7E09-5239-4C28-AF6A-DA88AA1430D5}" type="datetimeFigureOut">
              <a:rPr lang="en-US" smtClean="0"/>
              <a:pPr/>
              <a:t>5/15/22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EE980D-6BBF-4087-AF26-7F84B6C2FB3B}"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89153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Climate Change Wallpapers - Wallpaper Cave"/>
          <p:cNvPicPr>
            <a:picLocks noChangeAspect="1" noChangeArrowheads="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3732" r="11362"/>
          <a:stretch/>
        </p:blipFill>
        <p:spPr bwMode="auto">
          <a:xfrm>
            <a:off x="0" y="-8659"/>
            <a:ext cx="9144000" cy="686665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6" name="Rectangle 5"/>
          <p:cNvSpPr/>
          <p:nvPr/>
        </p:nvSpPr>
        <p:spPr>
          <a:xfrm>
            <a:off x="1524000" y="3962400"/>
            <a:ext cx="6096000" cy="1752600"/>
          </a:xfrm>
          <a:prstGeom prst="rect">
            <a:avLst/>
          </a:prstGeom>
          <a:solidFill>
            <a:srgbClr val="0070C0"/>
          </a:solidFill>
          <a:ln>
            <a:noFill/>
          </a:ln>
          <a:effectLst>
            <a:glow rad="228600">
              <a:schemeClr val="accent1">
                <a:satMod val="175000"/>
                <a:alpha val="40000"/>
              </a:schemeClr>
            </a:glow>
            <a:reflection blurRad="6350" stA="50000" endA="300" endPos="55000" dir="5400000" sy="-100000" algn="bl" rotWithShape="0"/>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Climate change</a:t>
            </a:r>
            <a:endParaRPr lang="en-US" sz="7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59606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limate Change: Greatest Threat to Human Health in History? – Caribsave"/>
          <p:cNvPicPr>
            <a:picLocks noChangeAspect="1" noChangeArrowheads="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5000" r="10000"/>
          <a:stretch/>
        </p:blipFill>
        <p:spPr bwMode="auto">
          <a:xfrm>
            <a:off x="0" y="0"/>
            <a:ext cx="9144000" cy="6858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 name="Rectangle 3"/>
          <p:cNvSpPr/>
          <p:nvPr/>
        </p:nvSpPr>
        <p:spPr>
          <a:xfrm>
            <a:off x="304800" y="1447800"/>
            <a:ext cx="3581400" cy="5143500"/>
          </a:xfrm>
          <a:prstGeom prst="rect">
            <a:avLst/>
          </a:prstGeom>
          <a:solidFill>
            <a:schemeClr val="accent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Trees are one of the major reasons of climate change </a:t>
            </a:r>
          </a:p>
          <a:p>
            <a:pPr algn="ctr"/>
            <a:endParaRPr lang="en-US" sz="2400" dirty="0"/>
          </a:p>
          <a:p>
            <a:pPr algn="ctr"/>
            <a:r>
              <a:rPr lang="en-US" sz="2400" dirty="0" smtClean="0"/>
              <a:t>These plants help in decreasing  the temperature of earth by decreasing the amount of green house gases  or carbon dioxide gases</a:t>
            </a:r>
          </a:p>
          <a:p>
            <a:pPr algn="ctr"/>
            <a:endParaRPr lang="en-US" sz="2400" dirty="0"/>
          </a:p>
          <a:p>
            <a:pPr algn="ctr"/>
            <a:r>
              <a:rPr lang="en-US" sz="2400" dirty="0" smtClean="0"/>
              <a:t>Also they are homes for unlimited amount of creatures </a:t>
            </a:r>
            <a:endParaRPr lang="en-US" sz="2400" dirty="0"/>
          </a:p>
        </p:txBody>
      </p:sp>
      <p:sp>
        <p:nvSpPr>
          <p:cNvPr id="7" name="Rectangle 6"/>
          <p:cNvSpPr/>
          <p:nvPr/>
        </p:nvSpPr>
        <p:spPr>
          <a:xfrm>
            <a:off x="5257800" y="1447800"/>
            <a:ext cx="3581400" cy="5143500"/>
          </a:xfrm>
          <a:prstGeom prst="rect">
            <a:avLst/>
          </a:prstGeom>
          <a:solidFill>
            <a:schemeClr val="accent6">
              <a:lumMod val="75000"/>
              <a:alpha val="6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And by chopping trees we increase the percentage of carbon dioxide in air</a:t>
            </a:r>
          </a:p>
          <a:p>
            <a:pPr algn="ctr"/>
            <a:endParaRPr lang="en-US" sz="2400" dirty="0">
              <a:solidFill>
                <a:schemeClr val="bg1"/>
              </a:solidFill>
            </a:endParaRPr>
          </a:p>
          <a:p>
            <a:pPr algn="ctr"/>
            <a:r>
              <a:rPr lang="en-US" sz="2400" dirty="0" smtClean="0">
                <a:solidFill>
                  <a:schemeClr val="bg1"/>
                </a:solidFill>
              </a:rPr>
              <a:t>Which leads to the disaster that we call </a:t>
            </a:r>
            <a:r>
              <a:rPr lang="en-US" sz="2400" dirty="0" smtClean="0"/>
              <a:t>desertification</a:t>
            </a:r>
          </a:p>
          <a:p>
            <a:pPr algn="ctr"/>
            <a:endParaRPr lang="en-US" sz="2400" dirty="0">
              <a:solidFill>
                <a:schemeClr val="bg1"/>
              </a:solidFill>
            </a:endParaRPr>
          </a:p>
          <a:p>
            <a:pPr algn="ctr"/>
            <a:r>
              <a:rPr lang="en-US" sz="2400" dirty="0" smtClean="0">
                <a:solidFill>
                  <a:schemeClr val="bg1"/>
                </a:solidFill>
              </a:rPr>
              <a:t>Trees are our source of food , if we keep cutting them we may run out of food which will be the disaster that will lead to our end </a:t>
            </a:r>
            <a:endParaRPr lang="en-US" sz="2400" dirty="0">
              <a:solidFill>
                <a:schemeClr val="bg1"/>
              </a:solidFill>
            </a:endParaRPr>
          </a:p>
        </p:txBody>
      </p:sp>
      <p:sp>
        <p:nvSpPr>
          <p:cNvPr id="8" name="Rectangle 7"/>
          <p:cNvSpPr/>
          <p:nvPr/>
        </p:nvSpPr>
        <p:spPr>
          <a:xfrm>
            <a:off x="1676400" y="152400"/>
            <a:ext cx="6096000" cy="990600"/>
          </a:xfrm>
          <a:prstGeom prst="rect">
            <a:avLst/>
          </a:prstGeom>
          <a:solidFill>
            <a:srgbClr val="0070C0"/>
          </a:solidFill>
          <a:ln>
            <a:noFill/>
          </a:ln>
          <a:effectLst>
            <a:glow rad="228600">
              <a:schemeClr val="accent1">
                <a:satMod val="175000"/>
                <a:alpha val="40000"/>
              </a:schemeClr>
            </a:glow>
            <a:reflection blurRad="6350" stA="50000" endA="300" endPos="55000" dir="5400000" sy="-100000" algn="bl" rotWithShape="0"/>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Trees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18086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The ecosystem-based approach has been recognized as an important strategy  for disaster risk reduction. | Convention on Biological Diversity"/>
          <p:cNvPicPr>
            <a:picLocks noChangeAspect="1" noChangeArrowheads="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42968"/>
          <a:stretch/>
        </p:blipFill>
        <p:spPr bwMode="auto">
          <a:xfrm>
            <a:off x="1" y="-14514"/>
            <a:ext cx="9144000" cy="687251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Rectangle 4"/>
          <p:cNvSpPr/>
          <p:nvPr/>
        </p:nvSpPr>
        <p:spPr>
          <a:xfrm>
            <a:off x="152400" y="76200"/>
            <a:ext cx="5410200" cy="6629400"/>
          </a:xfrm>
          <a:prstGeom prst="rect">
            <a:avLst/>
          </a:prstGeom>
          <a:solidFill>
            <a:schemeClr val="accent6">
              <a:lumMod val="75000"/>
              <a:alpha val="6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bg1"/>
                </a:solidFill>
              </a:rPr>
              <a:t>Rather that trees we have natural disasters </a:t>
            </a:r>
          </a:p>
          <a:p>
            <a:r>
              <a:rPr lang="en-US" sz="2400" dirty="0" smtClean="0">
                <a:solidFill>
                  <a:schemeClr val="bg1"/>
                </a:solidFill>
              </a:rPr>
              <a:t>The disaster that will happen the most due to climate change is forests burning, and then we will have the other disasters that will increase also by the way which are {hurricanes, tornados, tsunamis, etc……….)</a:t>
            </a:r>
          </a:p>
          <a:p>
            <a:endParaRPr lang="en-US" sz="2400" dirty="0" smtClean="0">
              <a:solidFill>
                <a:schemeClr val="bg1"/>
              </a:solidFill>
            </a:endParaRPr>
          </a:p>
          <a:p>
            <a:r>
              <a:rPr lang="en-US" sz="2400" dirty="0" smtClean="0">
                <a:solidFill>
                  <a:schemeClr val="bg1"/>
                </a:solidFill>
              </a:rPr>
              <a:t>But the problem is that polar regions will suffer increasing in temperature which is absolutely a huge disaster!</a:t>
            </a:r>
            <a:br>
              <a:rPr lang="en-US" sz="2400" dirty="0" smtClean="0">
                <a:solidFill>
                  <a:schemeClr val="bg1"/>
                </a:solidFill>
              </a:rPr>
            </a:br>
            <a:r>
              <a:rPr lang="en-US" sz="2400" dirty="0" smtClean="0">
                <a:solidFill>
                  <a:schemeClr val="bg1"/>
                </a:solidFill>
              </a:rPr>
              <a:t>Huge amounts of ice will melt in the two poles that will lead to the increase in the sea level, and as a consequence the cities at the coasts of seas will be turned into an underwater city which is not fun at all!</a:t>
            </a:r>
            <a:endParaRPr lang="en-US" sz="24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0899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100" name="Picture 4" descr="Formative Feedback: Navigating the complexity of engaging student thinking  - Michigan Assessment Consortium"/>
          <p:cNvPicPr>
            <a:picLocks noChangeAspect="1" noChangeArrowheads="1"/>
          </p:cNvPicPr>
          <p:nvPr/>
        </p:nvPicPr>
        <p:blipFill rotWithShape="1">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6595" r="2963"/>
          <a:stretch/>
        </p:blipFill>
        <p:spPr bwMode="auto">
          <a:xfrm>
            <a:off x="-159658" y="-9376"/>
            <a:ext cx="9303657" cy="686737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nvGrpSpPr>
          <p:cNvPr id="7" name="Group 6"/>
          <p:cNvGrpSpPr/>
          <p:nvPr/>
        </p:nvGrpSpPr>
        <p:grpSpPr>
          <a:xfrm>
            <a:off x="457200" y="457200"/>
            <a:ext cx="3276600" cy="2590800"/>
            <a:chOff x="457200" y="457200"/>
            <a:chExt cx="3276600" cy="2590800"/>
          </a:xfrm>
        </p:grpSpPr>
        <p:sp>
          <p:nvSpPr>
            <p:cNvPr id="4" name="Cloud 3"/>
            <p:cNvSpPr/>
            <p:nvPr/>
          </p:nvSpPr>
          <p:spPr>
            <a:xfrm>
              <a:off x="457200" y="457200"/>
              <a:ext cx="3276600" cy="1676400"/>
            </a:xfrm>
            <a:prstGeom prst="cloud">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But what shall we do?</a:t>
              </a:r>
              <a:endParaRPr lang="en-US" sz="2800" dirty="0"/>
            </a:p>
          </p:txBody>
        </p:sp>
        <p:sp>
          <p:nvSpPr>
            <p:cNvPr id="5" name="Oval 4"/>
            <p:cNvSpPr/>
            <p:nvPr/>
          </p:nvSpPr>
          <p:spPr>
            <a:xfrm>
              <a:off x="2590800" y="2057400"/>
              <a:ext cx="457200" cy="457200"/>
            </a:xfrm>
            <a:prstGeom prst="ellipse">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Oval 5"/>
            <p:cNvSpPr/>
            <p:nvPr/>
          </p:nvSpPr>
          <p:spPr>
            <a:xfrm>
              <a:off x="3352800" y="2819400"/>
              <a:ext cx="152400" cy="228600"/>
            </a:xfrm>
            <a:prstGeom prst="ellipse">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Oval 8"/>
            <p:cNvSpPr/>
            <p:nvPr/>
          </p:nvSpPr>
          <p:spPr>
            <a:xfrm>
              <a:off x="2971800" y="2438400"/>
              <a:ext cx="304800" cy="381000"/>
            </a:xfrm>
            <a:prstGeom prst="ellipse">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0096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Middle East, Africa renewable energy investments slip 8% in 2019 - Daily  News Egypt"/>
          <p:cNvPicPr>
            <a:picLocks noChangeAspect="1" noChangeArrowheads="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0840" r="26387"/>
          <a:stretch/>
        </p:blipFill>
        <p:spPr bwMode="auto">
          <a:xfrm>
            <a:off x="0" y="-76200"/>
            <a:ext cx="9144000" cy="69342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 name="Rectangle 3"/>
          <p:cNvSpPr/>
          <p:nvPr/>
        </p:nvSpPr>
        <p:spPr>
          <a:xfrm>
            <a:off x="533400" y="152400"/>
            <a:ext cx="8305800" cy="6400800"/>
          </a:xfrm>
          <a:prstGeom prst="rect">
            <a:avLst/>
          </a:prstGeom>
          <a:solidFill>
            <a:schemeClr val="bg1">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ln w="10541" cmpd="sng">
                  <a:solidFill>
                    <a:srgbClr val="7D7D7D">
                      <a:tint val="100000"/>
                      <a:shade val="100000"/>
                      <a:satMod val="110000"/>
                    </a:srgbClr>
                  </a:solidFill>
                  <a:prstDash val="solid"/>
                </a:ln>
                <a:solidFill>
                  <a:schemeClr val="tx2">
                    <a:lumMod val="75000"/>
                  </a:schemeClr>
                </a:solidFill>
              </a:rPr>
              <a:t>We can help by:</a:t>
            </a:r>
          </a:p>
          <a:p>
            <a:r>
              <a:rPr lang="en-US" sz="2800" b="1" dirty="0" smtClean="0">
                <a:ln w="10541" cmpd="sng">
                  <a:solidFill>
                    <a:srgbClr val="7D7D7D">
                      <a:tint val="100000"/>
                      <a:shade val="100000"/>
                      <a:satMod val="110000"/>
                    </a:srgbClr>
                  </a:solidFill>
                  <a:prstDash val="solid"/>
                </a:ln>
                <a:solidFill>
                  <a:schemeClr val="tx2">
                    <a:lumMod val="75000"/>
                  </a:schemeClr>
                </a:solidFill>
              </a:rPr>
              <a:t>.Power your home with renewable energy</a:t>
            </a:r>
          </a:p>
          <a:p>
            <a:r>
              <a:rPr lang="en-US" sz="2800" b="1" dirty="0" smtClean="0">
                <a:ln w="10541" cmpd="sng">
                  <a:solidFill>
                    <a:srgbClr val="7D7D7D">
                      <a:tint val="100000"/>
                      <a:shade val="100000"/>
                      <a:satMod val="110000"/>
                    </a:srgbClr>
                  </a:solidFill>
                  <a:prstDash val="solid"/>
                </a:ln>
                <a:solidFill>
                  <a:schemeClr val="tx2">
                    <a:lumMod val="75000"/>
                  </a:schemeClr>
                </a:solidFill>
              </a:rPr>
              <a:t>.Speak up! Try to make people do like you</a:t>
            </a:r>
          </a:p>
          <a:p>
            <a:r>
              <a:rPr lang="en-US" sz="2800" b="1" dirty="0" smtClean="0">
                <a:ln w="10541" cmpd="sng">
                  <a:solidFill>
                    <a:srgbClr val="7D7D7D">
                      <a:tint val="100000"/>
                      <a:shade val="100000"/>
                      <a:satMod val="110000"/>
                    </a:srgbClr>
                  </a:solidFill>
                  <a:prstDash val="solid"/>
                </a:ln>
                <a:solidFill>
                  <a:schemeClr val="tx2">
                    <a:lumMod val="75000"/>
                  </a:schemeClr>
                </a:solidFill>
              </a:rPr>
              <a:t>.Get better light bulbs that require less energy</a:t>
            </a:r>
            <a:br>
              <a:rPr lang="en-US" sz="2800" b="1" dirty="0" smtClean="0">
                <a:ln w="10541" cmpd="sng">
                  <a:solidFill>
                    <a:srgbClr val="7D7D7D">
                      <a:tint val="100000"/>
                      <a:shade val="100000"/>
                      <a:satMod val="110000"/>
                    </a:srgbClr>
                  </a:solidFill>
                  <a:prstDash val="solid"/>
                </a:ln>
                <a:solidFill>
                  <a:schemeClr val="tx2">
                    <a:lumMod val="75000"/>
                  </a:schemeClr>
                </a:solidFill>
              </a:rPr>
            </a:br>
            <a:r>
              <a:rPr lang="en-US" sz="2800" b="1" dirty="0" smtClean="0">
                <a:ln w="10541" cmpd="sng">
                  <a:solidFill>
                    <a:srgbClr val="7D7D7D">
                      <a:tint val="100000"/>
                      <a:shade val="100000"/>
                      <a:satMod val="110000"/>
                    </a:srgbClr>
                  </a:solidFill>
                  <a:prstDash val="solid"/>
                </a:ln>
                <a:solidFill>
                  <a:schemeClr val="tx2">
                    <a:lumMod val="75000"/>
                  </a:schemeClr>
                </a:solidFill>
              </a:rPr>
              <a:t>.reduce fuel burning (cars, trains, factories, etc….)</a:t>
            </a:r>
          </a:p>
          <a:p>
            <a:r>
              <a:rPr lang="en-US" sz="2800" b="1" dirty="0" smtClean="0">
                <a:ln w="10541" cmpd="sng">
                  <a:solidFill>
                    <a:srgbClr val="7D7D7D">
                      <a:tint val="100000"/>
                      <a:shade val="100000"/>
                      <a:satMod val="110000"/>
                    </a:srgbClr>
                  </a:solidFill>
                  <a:prstDash val="solid"/>
                </a:ln>
                <a:solidFill>
                  <a:schemeClr val="tx2">
                    <a:lumMod val="75000"/>
                  </a:schemeClr>
                </a:solidFill>
              </a:rPr>
              <a:t>.Don’t throw trash in water, it will kill innocent animals</a:t>
            </a:r>
          </a:p>
          <a:p>
            <a:endParaRPr lang="en-US" sz="2800" b="1" dirty="0" smtClean="0">
              <a:ln w="10541" cmpd="sng">
                <a:solidFill>
                  <a:srgbClr val="7D7D7D">
                    <a:tint val="100000"/>
                    <a:shade val="100000"/>
                    <a:satMod val="110000"/>
                  </a:srgbClr>
                </a:solidFill>
                <a:prstDash val="solid"/>
              </a:ln>
              <a:solidFill>
                <a:schemeClr val="tx2">
                  <a:lumMod val="75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5669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Every drop counts: Why is Egypt losing so much of its drinking water? |  Enterprise"/>
          <p:cNvPicPr>
            <a:picLocks noChangeAspect="1" noChangeArrowheads="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1465" r="2775"/>
          <a:stretch/>
        </p:blipFill>
        <p:spPr bwMode="auto">
          <a:xfrm>
            <a:off x="0" y="-6669"/>
            <a:ext cx="9144000" cy="686466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Rectangle 4"/>
          <p:cNvSpPr/>
          <p:nvPr/>
        </p:nvSpPr>
        <p:spPr>
          <a:xfrm>
            <a:off x="76200" y="76200"/>
            <a:ext cx="8915400" cy="6705600"/>
          </a:xfrm>
          <a:prstGeom prst="rect">
            <a:avLst/>
          </a:prstGeom>
          <a:solidFill>
            <a:schemeClr val="bg2">
              <a:lumMod val="2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What has Egypt done for climate change?</a:t>
            </a:r>
          </a:p>
          <a:p>
            <a:endPar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In October 2020, the World Bank approved a $200 million project for Egypt to improve air quality, combat climate change and reduce emissions of air pollutants and global warming.</a:t>
            </a:r>
          </a:p>
          <a:p>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And also Egypt has one of the world’s biggest amount solar panels and also has got a lot of wind farms to produce clean and renewable energy </a:t>
            </a:r>
          </a:p>
          <a:p>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Another thing is that</a:t>
            </a:r>
            <a:r>
              <a:rPr lang="ar-EG"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government invested billions of dollars; To raise the level of power generation capacities in 2018, the Ministry of Electricity and Renewable Energy completed the installation of three modern combined cycle power plants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to help reduce fuel burning</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1155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Egypt | History, Map, Flag, Population, &amp; Facts | Britannica"/>
          <p:cNvPicPr>
            <a:picLocks noChangeAspect="1" noChangeArrowheads="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791" r="8125"/>
          <a:stretch/>
        </p:blipFill>
        <p:spPr bwMode="auto">
          <a:xfrm>
            <a:off x="0" y="0"/>
            <a:ext cx="9144000" cy="6858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Rectangle 4"/>
          <p:cNvSpPr/>
          <p:nvPr/>
        </p:nvSpPr>
        <p:spPr>
          <a:xfrm>
            <a:off x="0" y="-76200"/>
            <a:ext cx="9144000" cy="6934200"/>
          </a:xfrm>
          <a:prstGeom prst="rect">
            <a:avLst/>
          </a:prstGeom>
          <a:solidFill>
            <a:schemeClr val="tx1">
              <a:lumMod val="75000"/>
              <a:lumOff val="2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18415" cmpd="sng">
                  <a:noFill/>
                  <a:prstDash val="solid"/>
                </a:ln>
                <a:solidFill>
                  <a:schemeClr val="bg2">
                    <a:lumMod val="75000"/>
                  </a:schemeClr>
                </a:solidFill>
                <a:effectLst>
                  <a:glow rad="254000">
                    <a:schemeClr val="bg2">
                      <a:lumMod val="75000"/>
                      <a:alpha val="40000"/>
                    </a:schemeClr>
                  </a:glow>
                  <a:outerShdw blurRad="63500" dir="3600000" algn="tl" rotWithShape="0">
                    <a:srgbClr val="000000">
                      <a:alpha val="70000"/>
                    </a:srgbClr>
                  </a:outerShdw>
                </a:effectLst>
              </a:rPr>
              <a:t>What about Egypt?</a:t>
            </a:r>
            <a:endParaRPr lang="en-US" sz="2800" dirty="0">
              <a:ln w="18415" cmpd="sng">
                <a:noFill/>
                <a:prstDash val="solid"/>
              </a:ln>
              <a:solidFill>
                <a:schemeClr val="bg2">
                  <a:lumMod val="75000"/>
                </a:schemeClr>
              </a:solidFill>
              <a:effectLst>
                <a:glow rad="254000">
                  <a:schemeClr val="bg2">
                    <a:lumMod val="75000"/>
                    <a:alpha val="40000"/>
                  </a:schemeClr>
                </a:glow>
                <a:outerShdw blurRad="63500" dir="3600000" algn="tl" rotWithShape="0">
                  <a:srgbClr val="000000">
                    <a:alpha val="70000"/>
                  </a:srgbClr>
                </a:outerShdw>
              </a:effectLst>
            </a:endParaRPr>
          </a:p>
          <a:p>
            <a:r>
              <a:rPr lang="en-US" sz="2800" dirty="0" smtClean="0">
                <a:ln w="18415" cmpd="sng">
                  <a:noFill/>
                  <a:prstDash val="solid"/>
                </a:ln>
                <a:solidFill>
                  <a:schemeClr val="bg2">
                    <a:lumMod val="75000"/>
                  </a:schemeClr>
                </a:solidFill>
                <a:effectLst>
                  <a:glow rad="254000">
                    <a:schemeClr val="bg2">
                      <a:lumMod val="75000"/>
                      <a:alpha val="40000"/>
                    </a:schemeClr>
                  </a:glow>
                  <a:outerShdw blurRad="63500" dir="3600000" algn="tl" rotWithShape="0">
                    <a:srgbClr val="000000">
                      <a:alpha val="70000"/>
                    </a:srgbClr>
                  </a:outerShdw>
                </a:effectLst>
              </a:rPr>
              <a:t>What type of climate in Egypt?</a:t>
            </a:r>
          </a:p>
          <a:p>
            <a:r>
              <a:rPr lang="en-US" sz="2800" dirty="0" smtClean="0">
                <a:ln w="18415" cmpd="sng">
                  <a:noFill/>
                  <a:prstDash val="solid"/>
                </a:ln>
                <a:solidFill>
                  <a:schemeClr val="bg2">
                    <a:lumMod val="75000"/>
                  </a:schemeClr>
                </a:solidFill>
                <a:effectLst>
                  <a:glow rad="254000">
                    <a:schemeClr val="bg2">
                      <a:lumMod val="75000"/>
                      <a:alpha val="40000"/>
                    </a:schemeClr>
                  </a:glow>
                  <a:outerShdw blurRad="63500" dir="3600000" algn="tl" rotWithShape="0">
                    <a:srgbClr val="000000">
                      <a:alpha val="70000"/>
                    </a:srgbClr>
                  </a:outerShdw>
                </a:effectLst>
              </a:rPr>
              <a:t>Egypt essentially has a hot desert climate (</a:t>
            </a:r>
            <a:r>
              <a:rPr lang="en-US" sz="2800" dirty="0" err="1" smtClean="0">
                <a:ln w="18415" cmpd="sng">
                  <a:noFill/>
                  <a:prstDash val="solid"/>
                </a:ln>
                <a:solidFill>
                  <a:schemeClr val="bg2">
                    <a:lumMod val="75000"/>
                  </a:schemeClr>
                </a:solidFill>
                <a:effectLst>
                  <a:glow rad="254000">
                    <a:schemeClr val="bg2">
                      <a:lumMod val="75000"/>
                      <a:alpha val="40000"/>
                    </a:schemeClr>
                  </a:glow>
                  <a:outerShdw blurRad="63500" dir="3600000" algn="tl" rotWithShape="0">
                    <a:srgbClr val="000000">
                      <a:alpha val="70000"/>
                    </a:srgbClr>
                  </a:outerShdw>
                </a:effectLst>
              </a:rPr>
              <a:t>Köppen</a:t>
            </a:r>
            <a:r>
              <a:rPr lang="en-US" sz="2800" dirty="0" smtClean="0">
                <a:ln w="18415" cmpd="sng">
                  <a:noFill/>
                  <a:prstDash val="solid"/>
                </a:ln>
                <a:solidFill>
                  <a:schemeClr val="bg2">
                    <a:lumMod val="75000"/>
                  </a:schemeClr>
                </a:solidFill>
                <a:effectLst>
                  <a:glow rad="254000">
                    <a:schemeClr val="bg2">
                      <a:lumMod val="75000"/>
                      <a:alpha val="40000"/>
                    </a:schemeClr>
                  </a:glow>
                  <a:outerShdw blurRad="63500" dir="3600000" algn="tl" rotWithShape="0">
                    <a:srgbClr val="000000">
                      <a:alpha val="70000"/>
                    </a:srgbClr>
                  </a:outerShdw>
                </a:effectLst>
              </a:rPr>
              <a:t> climate classification </a:t>
            </a:r>
            <a:r>
              <a:rPr lang="en-US" sz="2800" dirty="0" err="1" smtClean="0">
                <a:ln w="18415" cmpd="sng">
                  <a:noFill/>
                  <a:prstDash val="solid"/>
                </a:ln>
                <a:solidFill>
                  <a:schemeClr val="bg2">
                    <a:lumMod val="75000"/>
                  </a:schemeClr>
                </a:solidFill>
                <a:effectLst>
                  <a:glow rad="254000">
                    <a:schemeClr val="bg2">
                      <a:lumMod val="75000"/>
                      <a:alpha val="40000"/>
                    </a:schemeClr>
                  </a:glow>
                  <a:outerShdw blurRad="63500" dir="3600000" algn="tl" rotWithShape="0">
                    <a:srgbClr val="000000">
                      <a:alpha val="70000"/>
                    </a:srgbClr>
                  </a:outerShdw>
                </a:effectLst>
              </a:rPr>
              <a:t>BWh</a:t>
            </a:r>
            <a:r>
              <a:rPr lang="en-US" sz="2800" dirty="0" smtClean="0">
                <a:ln w="18415" cmpd="sng">
                  <a:noFill/>
                  <a:prstDash val="solid"/>
                </a:ln>
                <a:solidFill>
                  <a:schemeClr val="bg2">
                    <a:lumMod val="75000"/>
                  </a:schemeClr>
                </a:solidFill>
                <a:effectLst>
                  <a:glow rad="254000">
                    <a:schemeClr val="bg2">
                      <a:lumMod val="75000"/>
                      <a:alpha val="40000"/>
                    </a:schemeClr>
                  </a:glow>
                  <a:outerShdw blurRad="63500" dir="3600000" algn="tl" rotWithShape="0">
                    <a:srgbClr val="000000">
                      <a:alpha val="70000"/>
                    </a:srgbClr>
                  </a:outerShdw>
                </a:effectLst>
              </a:rPr>
              <a:t>). The climate is generally extremely dry all over the country except on the northern Mediterranean coast which receives rainfall in winter.</a:t>
            </a:r>
          </a:p>
          <a:p>
            <a:endParaRPr lang="en-US" sz="2800" dirty="0" smtClean="0">
              <a:ln w="18415" cmpd="sng">
                <a:noFill/>
                <a:prstDash val="solid"/>
              </a:ln>
              <a:solidFill>
                <a:schemeClr val="bg2">
                  <a:lumMod val="75000"/>
                </a:schemeClr>
              </a:solidFill>
              <a:effectLst>
                <a:glow rad="254000">
                  <a:schemeClr val="bg2">
                    <a:lumMod val="75000"/>
                    <a:alpha val="40000"/>
                  </a:schemeClr>
                </a:glow>
                <a:outerShdw blurRad="63500" dir="3600000" algn="tl" rotWithShape="0">
                  <a:srgbClr val="000000">
                    <a:alpha val="70000"/>
                  </a:srgbClr>
                </a:outerShdw>
              </a:effectLst>
            </a:endParaRPr>
          </a:p>
          <a:p>
            <a:r>
              <a:rPr lang="en-US" sz="2800" dirty="0" smtClean="0">
                <a:ln w="18415" cmpd="sng">
                  <a:noFill/>
                  <a:prstDash val="solid"/>
                </a:ln>
                <a:solidFill>
                  <a:schemeClr val="bg2">
                    <a:lumMod val="75000"/>
                  </a:schemeClr>
                </a:solidFill>
                <a:effectLst>
                  <a:glow rad="254000">
                    <a:schemeClr val="bg2">
                      <a:lumMod val="75000"/>
                      <a:alpha val="40000"/>
                    </a:schemeClr>
                  </a:glow>
                  <a:outerShdw blurRad="63500" dir="3600000" algn="tl" rotWithShape="0">
                    <a:srgbClr val="000000">
                      <a:alpha val="70000"/>
                    </a:srgbClr>
                  </a:outerShdw>
                </a:effectLst>
              </a:rPr>
              <a:t>What is the climate like in Egypt today?</a:t>
            </a:r>
          </a:p>
          <a:p>
            <a:r>
              <a:rPr lang="en-US" sz="2800" dirty="0" smtClean="0">
                <a:ln w="18415" cmpd="sng">
                  <a:noFill/>
                  <a:prstDash val="solid"/>
                </a:ln>
                <a:solidFill>
                  <a:schemeClr val="bg2">
                    <a:lumMod val="75000"/>
                  </a:schemeClr>
                </a:solidFill>
                <a:effectLst>
                  <a:glow rad="254000">
                    <a:schemeClr val="bg2">
                      <a:lumMod val="75000"/>
                      <a:alpha val="40000"/>
                    </a:schemeClr>
                  </a:glow>
                  <a:outerShdw blurRad="63500" dir="3600000" algn="tl" rotWithShape="0">
                    <a:srgbClr val="000000">
                      <a:alpha val="70000"/>
                    </a:srgbClr>
                  </a:outerShdw>
                </a:effectLst>
              </a:rPr>
              <a:t>The average annual temperature is 20° C (69° F), reaching an average of 27° C (80° F) in the summer. Temperatures vary widely in the inland desert areas, especially in summer, when they may range from 7° C (44.6° F) at night to 43° C (109° F) during the day</a:t>
            </a:r>
          </a:p>
          <a:p>
            <a:endParaRPr lang="en-US" sz="2800" dirty="0" smtClean="0">
              <a:ln w="18415" cmpd="sng">
                <a:noFill/>
                <a:prstDash val="solid"/>
              </a:ln>
              <a:solidFill>
                <a:schemeClr val="bg2">
                  <a:lumMod val="75000"/>
                </a:schemeClr>
              </a:solidFill>
              <a:effectLst>
                <a:glow rad="254000">
                  <a:schemeClr val="bg2">
                    <a:lumMod val="75000"/>
                    <a:alpha val="40000"/>
                  </a:schemeClr>
                </a:glow>
                <a:outerShdw blurRad="63500" dir="3600000" algn="tl" rotWithShape="0">
                  <a:srgbClr val="000000">
                    <a:alpha val="70000"/>
                  </a:srgbClr>
                </a:outerShdw>
              </a:effectLst>
            </a:endParaRPr>
          </a:p>
          <a:p>
            <a:endParaRPr lang="en-US" sz="2800" b="1" dirty="0">
              <a:ln w="18415" cmpd="sng">
                <a:noFill/>
                <a:prstDash val="solid"/>
              </a:ln>
              <a:solidFill>
                <a:schemeClr val="bg2">
                  <a:lumMod val="75000"/>
                </a:schemeClr>
              </a:solidFill>
              <a:effectLst>
                <a:glow rad="254000">
                  <a:schemeClr val="bg2">
                    <a:lumMod val="75000"/>
                    <a:alpha val="40000"/>
                  </a:schemeClr>
                </a:glow>
                <a:outerShdw blurRad="63500" dir="3600000" algn="tl" rotWithShape="0">
                  <a:srgbClr val="000000">
                    <a:alpha val="70000"/>
                  </a:srgbClr>
                </a:outerShdw>
              </a:effectLst>
            </a:endParaRPr>
          </a:p>
          <a:p>
            <a:endParaRPr lang="en-US" sz="2800" b="1" dirty="0">
              <a:ln w="18415" cmpd="sng">
                <a:noFill/>
                <a:prstDash val="solid"/>
              </a:ln>
              <a:solidFill>
                <a:schemeClr val="bg2">
                  <a:lumMod val="75000"/>
                </a:schemeClr>
              </a:solidFill>
              <a:effectLst>
                <a:glow rad="254000">
                  <a:schemeClr val="bg2">
                    <a:lumMod val="75000"/>
                    <a:alpha val="40000"/>
                  </a:schemeClr>
                </a:glow>
                <a:outerShdw blurRad="63500" dir="3600000" algn="tl" rotWithShape="0">
                  <a:srgbClr val="000000">
                    <a:alpha val="70000"/>
                  </a:srgbClr>
                </a:outerShdw>
              </a:effectLst>
            </a:endParaRPr>
          </a:p>
        </p:txBody>
      </p:sp>
      <p:grpSp>
        <p:nvGrpSpPr>
          <p:cNvPr id="14" name="Group 13"/>
          <p:cNvGrpSpPr/>
          <p:nvPr/>
        </p:nvGrpSpPr>
        <p:grpSpPr>
          <a:xfrm>
            <a:off x="5482008" y="5181600"/>
            <a:ext cx="2823792" cy="1626752"/>
            <a:chOff x="1651227" y="2209800"/>
            <a:chExt cx="5490792" cy="3429000"/>
          </a:xfrm>
        </p:grpSpPr>
        <p:pic>
          <p:nvPicPr>
            <p:cNvPr id="15" name="Picture 6" descr="Premium Vector | Day and night in a desert"/>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651227" y="2209800"/>
              <a:ext cx="5490792" cy="3429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6" name="Rectangle 15"/>
            <p:cNvSpPr/>
            <p:nvPr/>
          </p:nvSpPr>
          <p:spPr>
            <a:xfrm>
              <a:off x="1651227" y="2209800"/>
              <a:ext cx="2745396" cy="3429000"/>
            </a:xfrm>
            <a:prstGeom prst="rect">
              <a:avLst/>
            </a:prstGeom>
            <a:solidFill>
              <a:schemeClr val="accent5">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396623" y="2209800"/>
              <a:ext cx="2745396" cy="3429000"/>
            </a:xfrm>
            <a:prstGeom prst="rect">
              <a:avLst/>
            </a:prstGeom>
            <a:solidFill>
              <a:schemeClr val="accent6">
                <a:alpha val="44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8" name="Picture 8" descr="Hot and cold boy and cold boy Royalty Free Vector Image"/>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53209" t="27123" r="15092" b="16703"/>
            <a:stretch/>
          </p:blipFill>
          <p:spPr bwMode="auto">
            <a:xfrm>
              <a:off x="5537428" y="3771900"/>
              <a:ext cx="838944" cy="160564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9" name="Picture 8" descr="Hot and cold boy and cold boy Royalty Free Vector Image"/>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5322" t="19075" r="45130" b="18030"/>
            <a:stretch/>
          </p:blipFill>
          <p:spPr bwMode="auto">
            <a:xfrm>
              <a:off x="2045881" y="3530600"/>
              <a:ext cx="1058429" cy="181791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10467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2" descr="Climate Change Background - 1920x1080 Wallpaper - teahub.io"/>
          <p:cNvPicPr>
            <a:picLocks noChangeAspect="1" noChangeArrowheads="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9999" r="15000"/>
          <a:stretch/>
        </p:blipFill>
        <p:spPr bwMode="auto">
          <a:xfrm>
            <a:off x="0" y="0"/>
            <a:ext cx="9144000" cy="6858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 name="Rectangle 3"/>
          <p:cNvSpPr/>
          <p:nvPr/>
        </p:nvSpPr>
        <p:spPr>
          <a:xfrm>
            <a:off x="914400" y="457200"/>
            <a:ext cx="7467600" cy="13716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600" dirty="0" smtClean="0"/>
              <a:t>Thanks for your time and attention</a:t>
            </a:r>
            <a:endParaRPr lang="en-US" sz="3600" dirty="0"/>
          </a:p>
        </p:txBody>
      </p:sp>
      <p:sp>
        <p:nvSpPr>
          <p:cNvPr id="5" name="TextBox 4"/>
          <p:cNvSpPr txBox="1"/>
          <p:nvPr/>
        </p:nvSpPr>
        <p:spPr>
          <a:xfrm>
            <a:off x="2362200" y="5030450"/>
            <a:ext cx="6781800" cy="1446550"/>
          </a:xfrm>
          <a:prstGeom prst="rect">
            <a:avLst/>
          </a:prstGeom>
          <a:noFill/>
        </p:spPr>
        <p:txBody>
          <a:bodyPr wrap="square" rtlCol="0">
            <a:spAutoFit/>
          </a:bodyPr>
          <a:lstStyle/>
          <a:p>
            <a:r>
              <a:rPr lang="en-US" sz="8800" dirty="0">
                <a:solidFill>
                  <a:schemeClr val="bg1"/>
                </a:solidFill>
              </a:rPr>
              <a:t>G</a:t>
            </a:r>
            <a:r>
              <a:rPr lang="en-US" sz="8800" dirty="0" smtClean="0">
                <a:solidFill>
                  <a:schemeClr val="bg1"/>
                </a:solidFill>
              </a:rPr>
              <a:t>oodbye</a:t>
            </a:r>
            <a:endParaRPr lang="en-US" sz="88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069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525</Words>
  <Application>Microsoft Macintosh PowerPoint</Application>
  <PresentationFormat>On-screen Show (4:3)</PresentationFormat>
  <Paragraphs>38</Paragraphs>
  <Slides>8</Slides>
  <Notes>0</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Boodi</dc:creator>
  <cp:lastModifiedBy>Barry Kramer</cp:lastModifiedBy>
  <cp:revision>13</cp:revision>
  <dcterms:created xsi:type="dcterms:W3CDTF">2022-05-15T21:49:32Z</dcterms:created>
  <dcterms:modified xsi:type="dcterms:W3CDTF">2022-05-15T21:50:06Z</dcterms:modified>
</cp:coreProperties>
</file>