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4" y="-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190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269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36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743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891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44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726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29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14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661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393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14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775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146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08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057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394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A7F5CB-2E3F-47E8-BF03-9B2ADFB5C0F4}" type="datetimeFigureOut">
              <a:rPr lang="en-US" smtClean="0"/>
              <a:pPr/>
              <a:t>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7EB5AE-594A-4F4A-AF8F-551914129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5589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234BCE-2094-4280-BBA6-63747B62E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Poverty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Violence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7662A2-2E21-4B48-A44E-8D1D83CF7F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their effect on the general population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46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A59776-5948-400C-9935-7464561E876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232893-B52D-47FA-B773-9104E44C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3" y="609600"/>
            <a:ext cx="3108960" cy="2362610"/>
          </a:xfrm>
        </p:spPr>
        <p:txBody>
          <a:bodyPr>
            <a:normAutofit/>
          </a:bodyPr>
          <a:lstStyle/>
          <a:p>
            <a:pPr algn="r"/>
            <a:r>
              <a:rPr lang="en-US" sz="2800"/>
              <a:t>Combatting unemployment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ADE469-8CE4-49E5-81B9-2A3AA5BE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923" y="609600"/>
            <a:ext cx="6628583" cy="2362611"/>
          </a:xfrm>
        </p:spPr>
        <p:txBody>
          <a:bodyPr>
            <a:normAutofit/>
          </a:bodyPr>
          <a:lstStyle/>
          <a:p>
            <a:r>
              <a:rPr lang="en-US" sz="1800" dirty="0"/>
              <a:t>Governments can counter this problem by opening up more and more posts</a:t>
            </a:r>
          </a:p>
          <a:p>
            <a:r>
              <a:rPr lang="en-US" sz="1800" dirty="0"/>
              <a:t>Corporations can also hire more frequently to counter unemployment</a:t>
            </a:r>
          </a:p>
          <a:p>
            <a:r>
              <a:rPr lang="en-US" sz="1800" dirty="0"/>
              <a:t>Universities should offer scholarships to talented individuals who come from low income families so that they may obtain an education and may get good jobs</a:t>
            </a:r>
          </a:p>
        </p:txBody>
      </p:sp>
      <p:pic>
        <p:nvPicPr>
          <p:cNvPr id="5124" name="Picture 4" descr="How the Unemployment Rate Affects Everybody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A0B60D-21DF-4B21-A61C-8C76D8743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955" r="4260" b="-3"/>
          <a:stretch/>
        </p:blipFill>
        <p:spPr bwMode="auto">
          <a:xfrm>
            <a:off x="895352" y="3225959"/>
            <a:ext cx="3340921" cy="2677887"/>
          </a:xfrm>
          <a:prstGeom prst="roundRect">
            <a:avLst>
              <a:gd name="adj" fmla="val 0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6 Types of Unemployment and What Makes Them Different - TheStree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21A2C8-AD90-484D-8479-976BA3B38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120" r="14775" b="3"/>
          <a:stretch/>
        </p:blipFill>
        <p:spPr bwMode="auto">
          <a:xfrm>
            <a:off x="4413020" y="3225959"/>
            <a:ext cx="3337560" cy="267788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employment in the globalization age - The New Federalis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54115E-CF46-4E8B-A78F-3B1DED3B2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907" r="1549" b="-2"/>
          <a:stretch/>
        </p:blipFill>
        <p:spPr bwMode="auto">
          <a:xfrm>
            <a:off x="7927327" y="3225959"/>
            <a:ext cx="3337560" cy="267788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087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B2D9C3-84BB-45C7-8F4D-AA3409EA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Providing Free education</a:t>
            </a:r>
            <a:endParaRPr lang="en-US"/>
          </a:p>
        </p:txBody>
      </p:sp>
      <p:pic>
        <p:nvPicPr>
          <p:cNvPr id="6146" name="Picture 2" descr="Does free education guarantee the accessibility of higher education? -  World leading higher education information and servic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791C96-123C-4236-A322-0802EC52C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078"/>
          <a:stretch/>
        </p:blipFill>
        <p:spPr bwMode="auto">
          <a:xfrm>
            <a:off x="707739" y="2717975"/>
            <a:ext cx="4765597" cy="3240120"/>
          </a:xfrm>
          <a:custGeom>
            <a:avLst/>
            <a:gdLst/>
            <a:ahLst/>
            <a:cxnLst/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50 great books on education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5651F8-5A31-449E-989A-4C7159FD0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341"/>
          <a:stretch/>
        </p:blipFill>
        <p:spPr bwMode="auto">
          <a:xfrm>
            <a:off x="707739" y="609600"/>
            <a:ext cx="4765597" cy="2057399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DA5F3D-D780-4EA3-B191-58F33094C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74425"/>
            <a:ext cx="5435760" cy="3288445"/>
          </a:xfrm>
        </p:spPr>
        <p:txBody>
          <a:bodyPr>
            <a:normAutofit/>
          </a:bodyPr>
          <a:lstStyle/>
          <a:p>
            <a:r>
              <a:rPr lang="en-US" dirty="0"/>
              <a:t>People unfortunate enough to be born in poverty have a high likelihood to not go to school as nowadays many schools’ fees are alarmingly high, and people may not be able to afford an education</a:t>
            </a:r>
          </a:p>
          <a:p>
            <a:r>
              <a:rPr lang="en-US" dirty="0"/>
              <a:t>Educated people have a higher likelihood to be selected for jobs than those who don’t have an education, especially for skilled jobs (which usually pay more)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819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606F11-EC4C-4D87-BE8D-8BBC35DE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09600"/>
            <a:ext cx="6038768" cy="1905000"/>
          </a:xfrm>
        </p:spPr>
        <p:txBody>
          <a:bodyPr>
            <a:normAutofit/>
          </a:bodyPr>
          <a:lstStyle/>
          <a:p>
            <a:r>
              <a:rPr lang="en-US" dirty="0"/>
              <a:t>What we, as a society, can do to help against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34C39F-8738-49A7-B253-E8E7DE37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314575"/>
            <a:ext cx="5920867" cy="3726303"/>
          </a:xfrm>
        </p:spPr>
        <p:txBody>
          <a:bodyPr>
            <a:normAutofit/>
          </a:bodyPr>
          <a:lstStyle/>
          <a:p>
            <a:r>
              <a:rPr lang="en-US" dirty="0"/>
              <a:t>We can donate to local charities to help the people in our neighborhood</a:t>
            </a:r>
          </a:p>
          <a:p>
            <a:r>
              <a:rPr lang="en-US" dirty="0"/>
              <a:t>We can use social media to promote donations to charities and get the government’s attention so that they, too, may take interest in the campaign to the eradication of poverty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CAC0E2-A334-4A65-B7FA-9BDDAD042CC6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w and Society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A4BE1B-9B3B-4822-9343-13987ED5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8019288" y="917377"/>
            <a:ext cx="3532632" cy="23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quity, Power-Sharing, and Renewal of Civil Society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AE0568-8232-4019-B30C-93363061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8019288" y="3589020"/>
            <a:ext cx="3532632" cy="19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447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62164E-4528-40DB-BC26-D6DDE216A05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0007FA-C6A2-43A0-8045-7016AEF81713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E5D688-BA40-4407-B9E3-FD20AD49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Thank you for reading our presentation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083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36237C-07F7-49CC-905C-072D371B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717" y="409184"/>
            <a:ext cx="6393115" cy="1828800"/>
          </a:xfrm>
        </p:spPr>
        <p:txBody>
          <a:bodyPr>
            <a:normAutofit/>
          </a:bodyPr>
          <a:lstStyle/>
          <a:p>
            <a:r>
              <a:rPr lang="en-US" dirty="0"/>
              <a:t>What is poverty?</a:t>
            </a:r>
          </a:p>
        </p:txBody>
      </p:sp>
      <p:pic>
        <p:nvPicPr>
          <p:cNvPr id="1028" name="Picture 4" descr="Poverty Word Images, Stock Photos &amp;amp; Vectors | Shutterstock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CB5E6C-A027-45EB-B8F1-7BD660D8D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382" r="2682" b="1"/>
          <a:stretch/>
        </p:blipFill>
        <p:spPr bwMode="auto">
          <a:xfrm>
            <a:off x="1010936" y="572469"/>
            <a:ext cx="2991801" cy="267788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ild poverty | UNICEF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E0C062-3182-4375-B6C0-18AEE0AF1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47" r="14682" b="5"/>
          <a:stretch/>
        </p:blipFill>
        <p:spPr bwMode="auto">
          <a:xfrm>
            <a:off x="1007930" y="3429967"/>
            <a:ext cx="2991801" cy="267788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9EC15B-345E-4822-A8BA-89A7F7AB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717" y="2237984"/>
            <a:ext cx="6393116" cy="3978727"/>
          </a:xfrm>
        </p:spPr>
        <p:txBody>
          <a:bodyPr>
            <a:normAutofit/>
          </a:bodyPr>
          <a:lstStyle/>
          <a:p>
            <a:r>
              <a:rPr lang="en-US" dirty="0"/>
              <a:t>Poverty is generally defined as “</a:t>
            </a:r>
            <a:r>
              <a:rPr lang="en-US" b="1" dirty="0"/>
              <a:t>the state of one who lacks a usual or socially acceptable amount of money or material possessions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Poverty leads to malnutrition as people cannot buy food or water without money. This leads to their desperate turn to crime and leads to a surge in violence</a:t>
            </a:r>
          </a:p>
          <a:p>
            <a:r>
              <a:rPr lang="en-US" dirty="0"/>
              <a:t>Poverty is caused by various reasons which are going to be explained in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77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DD8CCF-B93D-4FC6-B776-B13CD035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Causes of Poverty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10E8AF-FB62-4103-9B4C-4C4BBE76B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Individualistic causes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785371-BC7A-4B49-91FD-EAF2185AA3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Alcohol and Drug Abuse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Laziness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Poor Money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Self-Improvement if Unskilled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88A491-0B8A-4E47-B9EC-BC3806051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481" y="2667000"/>
            <a:ext cx="4588932" cy="576262"/>
          </a:xfrm>
        </p:spPr>
        <p:txBody>
          <a:bodyPr/>
          <a:lstStyle/>
          <a:p>
            <a:r>
              <a:rPr lang="en-US" dirty="0"/>
              <a:t>Social Causes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068E36-7AEF-4E2F-BDA2-C6C26B06A4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High Taxes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Failure to Provide Good Education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Low Wages/Salaries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Discrimination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Sickness/Handicap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14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4E405B-0942-49C9-8300-77AE86CA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6132446" cy="200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Alcohol and Drug abuse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F26594-C638-4B8C-AF4E-111F05AEC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28751"/>
            <a:ext cx="6132446" cy="4634120"/>
          </a:xfrm>
        </p:spPr>
        <p:txBody>
          <a:bodyPr>
            <a:normAutofit/>
          </a:bodyPr>
          <a:lstStyle/>
          <a:p>
            <a:r>
              <a:rPr lang="en-US" dirty="0"/>
              <a:t>Alcohol and drugs are highly addictive substances and, once tried, people are tempted to buy more and more of them</a:t>
            </a:r>
          </a:p>
          <a:p>
            <a:r>
              <a:rPr lang="en-US" dirty="0"/>
              <a:t>This leads to most of their pay going towards alcohol and drugs, until they become poor and are forced to live in poverty</a:t>
            </a:r>
          </a:p>
        </p:txBody>
      </p:sp>
      <p:pic>
        <p:nvPicPr>
          <p:cNvPr id="2052" name="Picture 4" descr="Sri Lanka Seizes Record $65 Million Worth Of Drugs, Arrests 9 Pakistani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217B64-F30E-438B-A8F9-3EB5ECD2D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679" r="14465" b="-2"/>
          <a:stretch/>
        </p:blipFill>
        <p:spPr bwMode="auto">
          <a:xfrm>
            <a:off x="7648574" y="2952749"/>
            <a:ext cx="3476625" cy="3005345"/>
          </a:xfrm>
          <a:custGeom>
            <a:avLst/>
            <a:gdLst/>
            <a:ahLst/>
            <a:cxnLst/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is alcohol? | Alcohol.org.nz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5BCE4A-DF2B-44C1-8721-DF94A5813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75" r="18947" b="3"/>
          <a:stretch/>
        </p:blipFill>
        <p:spPr bwMode="auto">
          <a:xfrm>
            <a:off x="7648574" y="609599"/>
            <a:ext cx="3476626" cy="2343150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50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AF06CB-130F-4C87-A11C-AED2F6D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822664"/>
            <a:ext cx="6038768" cy="1905000"/>
          </a:xfrm>
        </p:spPr>
        <p:txBody>
          <a:bodyPr>
            <a:normAutofit/>
          </a:bodyPr>
          <a:lstStyle/>
          <a:p>
            <a:r>
              <a:rPr lang="en-US" dirty="0"/>
              <a:t>Discrimination &amp; 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D73ED2-0F26-4E59-8432-E9AA991D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231993"/>
            <a:ext cx="5920867" cy="3373879"/>
          </a:xfrm>
        </p:spPr>
        <p:txBody>
          <a:bodyPr>
            <a:normAutofit/>
          </a:bodyPr>
          <a:lstStyle/>
          <a:p>
            <a:r>
              <a:rPr lang="en-US" dirty="0"/>
              <a:t>Racism leads to discrimination which affects the chances of people in minorities getting accepted to jobs</a:t>
            </a:r>
          </a:p>
          <a:p>
            <a:r>
              <a:rPr lang="en-US" dirty="0"/>
              <a:t>This leads to them not having stable income and makes them poor and homeless</a:t>
            </a:r>
          </a:p>
          <a:p>
            <a:r>
              <a:rPr lang="en-US" dirty="0"/>
              <a:t>Also, discrimination doesn’t only come in the form of racism, it can be in the form of sexism among other forms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CAC0E2-A334-4A65-B7FA-9BDDAD042CC6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Demanding change: pharmacy professionals must unite to stamp out racial  discrimination - The Pharmaceutical Journal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B6FA1C-5FEF-47B0-8A2D-AE98D17B6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486" r="15147" b="-3"/>
          <a:stretch/>
        </p:blipFill>
        <p:spPr bwMode="auto">
          <a:xfrm>
            <a:off x="8354388" y="484633"/>
            <a:ext cx="2862432" cy="27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vement statement racism and discrimination | ICRC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83F4BE-DABF-4BAF-B8D3-25FA6F359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990" r="22467" b="1"/>
          <a:stretch/>
        </p:blipFill>
        <p:spPr bwMode="auto">
          <a:xfrm>
            <a:off x="8361525" y="3429000"/>
            <a:ext cx="2862432" cy="28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467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32B6B5-2B23-40DE-9434-25E899E4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4" y="847726"/>
            <a:ext cx="6150510" cy="1905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High taxes/low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D97FF5-C0D9-46DF-B877-1CB8B3B2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4" y="3000375"/>
            <a:ext cx="6150510" cy="3028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Sometimes, poverty is not entirely the fault of an individual or a society, but instead is one of the government</a:t>
            </a:r>
          </a:p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This is due to a bad economy and corrupt officials. Corrupt officials want more and more money so they impose high taxes and keep the money that was collected to themselves</a:t>
            </a:r>
          </a:p>
        </p:txBody>
      </p:sp>
      <p:sp>
        <p:nvSpPr>
          <p:cNvPr id="73" name="Rounded 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2A00E3-10FF-4194-8AB1-E31E8B331BA3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7599132" y="847726"/>
            <a:ext cx="3416888" cy="5234441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ow Your University Can Support Students from Low-Income Families - Q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ABF14D-8054-46E6-BB7A-A678CE705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998" r="6892"/>
          <a:stretch/>
        </p:blipFill>
        <p:spPr bwMode="auto">
          <a:xfrm>
            <a:off x="7762240" y="1014354"/>
            <a:ext cx="3090672" cy="2368296"/>
          </a:xfrm>
          <a:custGeom>
            <a:avLst/>
            <a:gdLst/>
            <a:ahLst/>
            <a:cxnLst/>
            <a:rect l="l" t="t" r="r" b="b"/>
            <a:pathLst>
              <a:path w="3090672" h="2368296">
                <a:moveTo>
                  <a:pt x="75505" y="0"/>
                </a:moveTo>
                <a:lnTo>
                  <a:pt x="3015167" y="0"/>
                </a:lnTo>
                <a:cubicBezTo>
                  <a:pt x="3056867" y="0"/>
                  <a:pt x="3090672" y="33805"/>
                  <a:pt x="3090672" y="75505"/>
                </a:cubicBezTo>
                <a:lnTo>
                  <a:pt x="3090672" y="2368296"/>
                </a:lnTo>
                <a:lnTo>
                  <a:pt x="0" y="2368296"/>
                </a:lnTo>
                <a:lnTo>
                  <a:pt x="0" y="75505"/>
                </a:lnTo>
                <a:cubicBezTo>
                  <a:pt x="0" y="33805"/>
                  <a:pt x="33805" y="0"/>
                  <a:pt x="755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igh Taxes Images, Stock Photos &amp;amp; Vectors | Shutterstock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0D1965-C353-4834-91A8-185F10D2B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604" r="981" b="7662"/>
          <a:stretch/>
        </p:blipFill>
        <p:spPr bwMode="auto">
          <a:xfrm>
            <a:off x="7762240" y="3656838"/>
            <a:ext cx="3090672" cy="2186808"/>
          </a:xfrm>
          <a:custGeom>
            <a:avLst/>
            <a:gdLst/>
            <a:ahLst/>
            <a:cxnLst/>
            <a:rect l="l" t="t" r="r" b="b"/>
            <a:pathLst>
              <a:path w="3090672" h="2368296">
                <a:moveTo>
                  <a:pt x="0" y="0"/>
                </a:moveTo>
                <a:lnTo>
                  <a:pt x="3090672" y="0"/>
                </a:lnTo>
                <a:lnTo>
                  <a:pt x="3090672" y="2292791"/>
                </a:lnTo>
                <a:cubicBezTo>
                  <a:pt x="3090672" y="2334491"/>
                  <a:pt x="3056867" y="2368296"/>
                  <a:pt x="3015167" y="2368296"/>
                </a:cubicBezTo>
                <a:lnTo>
                  <a:pt x="75505" y="2368296"/>
                </a:lnTo>
                <a:cubicBezTo>
                  <a:pt x="33805" y="2368296"/>
                  <a:pt x="0" y="2334491"/>
                  <a:pt x="0" y="22927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045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F0D022-2C03-408E-9818-5B66C446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66798"/>
            <a:ext cx="9905998" cy="2362202"/>
          </a:xfrm>
        </p:spPr>
        <p:txBody>
          <a:bodyPr>
            <a:normAutofit/>
          </a:bodyPr>
          <a:lstStyle/>
          <a:p>
            <a:r>
              <a:rPr lang="en-US" sz="3000" dirty="0"/>
              <a:t>How poverty affects the daily lives of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B106C7-DB75-46A4-A236-05FC6917C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92785"/>
            <a:ext cx="9905998" cy="3598416"/>
          </a:xfrm>
        </p:spPr>
        <p:txBody>
          <a:bodyPr/>
          <a:lstStyle/>
          <a:p>
            <a:r>
              <a:rPr lang="en-US" dirty="0"/>
              <a:t>People living in poverty face various deadly diseases and have lower life expectancies than those of privileged people.</a:t>
            </a:r>
          </a:p>
          <a:p>
            <a:r>
              <a:rPr lang="en-US" dirty="0"/>
              <a:t>These people become desperate for money and upon not finding jobs, they turn to their last resort, crime</a:t>
            </a:r>
          </a:p>
          <a:p>
            <a:r>
              <a:rPr lang="en-US" dirty="0"/>
              <a:t>Criminal activities lead to a surge in violence, murder, kidnappings and, generally, death, which affects the lives of all citizens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668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BA26BC-113C-4698-8859-A985C8324074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8B73B6-D77B-4B55-8538-206CEFD2AF9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solidFill>
            <a:schemeClr val="bg2"/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2F1CF0-F745-4103-929E-7A75419C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2007703"/>
            <a:ext cx="8676222" cy="18022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How to combat poverty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3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80D006-9109-4B2B-A491-F4173064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Effective methods to combat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4F0032-D8BC-4AE4-87B3-A1EDB82C4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379217"/>
            <a:ext cx="4876800" cy="3411984"/>
          </a:xfrm>
        </p:spPr>
        <p:txBody>
          <a:bodyPr/>
          <a:lstStyle/>
          <a:p>
            <a:r>
              <a:rPr lang="en-US" dirty="0"/>
              <a:t>Eradicate corruption</a:t>
            </a:r>
          </a:p>
          <a:p>
            <a:r>
              <a:rPr lang="en-US" dirty="0"/>
              <a:t>Combat unemployment</a:t>
            </a:r>
          </a:p>
          <a:p>
            <a:r>
              <a:rPr lang="en-US" dirty="0"/>
              <a:t>Provide free education</a:t>
            </a:r>
          </a:p>
          <a:p>
            <a:r>
              <a:rPr lang="en-US" dirty="0"/>
              <a:t>Provide free healthcare</a:t>
            </a:r>
          </a:p>
          <a:p>
            <a:r>
              <a:rPr lang="en-US" dirty="0"/>
              <a:t>Promote equality</a:t>
            </a:r>
          </a:p>
          <a:p>
            <a:r>
              <a:rPr lang="en-US" dirty="0"/>
              <a:t>Industrial development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0894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2955</TotalTime>
  <Words>560</Words>
  <Application>Microsoft Macintosh PowerPoint</Application>
  <PresentationFormat>Custom</PresentationFormat>
  <Paragraphs>52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Mesh</vt:lpstr>
      <vt:lpstr>Poverty and Violence</vt:lpstr>
      <vt:lpstr>What is poverty?</vt:lpstr>
      <vt:lpstr>Causes of Poverty</vt:lpstr>
      <vt:lpstr>Alcohol and Drug abuse</vt:lpstr>
      <vt:lpstr>Discrimination &amp; racism</vt:lpstr>
      <vt:lpstr>High taxes/low income</vt:lpstr>
      <vt:lpstr>How poverty affects the daily lives of people</vt:lpstr>
      <vt:lpstr>How to combat poverty</vt:lpstr>
      <vt:lpstr>Effective methods to combat poverty</vt:lpstr>
      <vt:lpstr>Combatting unemployment </vt:lpstr>
      <vt:lpstr>Providing Free education</vt:lpstr>
      <vt:lpstr>What we, as a society, can do to help against poverty</vt:lpstr>
      <vt:lpstr>Thank you for reading our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and Violence</dc:title>
  <dc:creator>MUHAMMAD TALHA ANSARI - 12538</dc:creator>
  <cp:lastModifiedBy>Barry Kramer</cp:lastModifiedBy>
  <cp:revision>3</cp:revision>
  <dcterms:created xsi:type="dcterms:W3CDTF">2022-01-08T01:30:57Z</dcterms:created>
  <dcterms:modified xsi:type="dcterms:W3CDTF">2022-01-08T01:32:10Z</dcterms:modified>
</cp:coreProperties>
</file>