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slideLayouts/slideLayout16.xml" ContentType="application/vnd.openxmlformats-officedocument.presentationml.slideLayout+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4995" autoAdjust="0"/>
    <p:restoredTop sz="94660"/>
  </p:normalViewPr>
  <p:slideViewPr>
    <p:cSldViewPr snapToGrid="0">
      <p:cViewPr varScale="1">
        <p:scale>
          <a:sx n="82" d="100"/>
          <a:sy n="82" d="100"/>
        </p:scale>
        <p:origin x="-104" y="-39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12/14/21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12/14/21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12/14/21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12/14/21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1" y="1746503"/>
            <a:ext cx="7351776" cy="3392425"/>
          </a:xfrm>
        </p:spPr>
        <p:txBody>
          <a:bodyPr/>
          <a:lstStyle/>
          <a:p>
            <a:pPr algn="ctr"/>
            <a:r>
              <a:rPr lang="en-US" i="1" u="sng" dirty="0"/>
              <a:t>What makes your school special and unique ? </a:t>
            </a:r>
            <a:r>
              <a:rPr lang="en-US" dirty="0"/>
              <a:t/>
            </a:r>
            <a:br>
              <a:rPr lang="en-US" dirty="0"/>
            </a:br>
            <a:endParaRPr lang="en-US" dirty="0"/>
          </a:p>
        </p:txBody>
      </p:sp>
      <p:sp>
        <p:nvSpPr>
          <p:cNvPr id="3" name="Subtitle 2"/>
          <p:cNvSpPr>
            <a:spLocks noGrp="1"/>
          </p:cNvSpPr>
          <p:nvPr>
            <p:ph type="subTitle" idx="1"/>
          </p:nvPr>
        </p:nvSpPr>
        <p:spPr>
          <a:xfrm>
            <a:off x="812123" y="4892081"/>
            <a:ext cx="7766936" cy="1096899"/>
          </a:xfrm>
        </p:spPr>
        <p:txBody>
          <a:bodyPr>
            <a:normAutofit lnSpcReduction="10000"/>
          </a:bodyPr>
          <a:lstStyle/>
          <a:p>
            <a:pPr algn="ctr"/>
            <a:r>
              <a:rPr lang="en-US" sz="3200" b="1" dirty="0" smtClean="0">
                <a:solidFill>
                  <a:srgbClr val="002060"/>
                </a:solidFill>
              </a:rPr>
              <a:t>By Antony </a:t>
            </a:r>
            <a:r>
              <a:rPr lang="en-US" sz="3200" b="1" dirty="0" err="1" smtClean="0">
                <a:solidFill>
                  <a:srgbClr val="002060"/>
                </a:solidFill>
              </a:rPr>
              <a:t>Mikhael</a:t>
            </a:r>
            <a:endParaRPr lang="en-US" sz="3200" b="1" dirty="0">
              <a:solidFill>
                <a:srgbClr val="002060"/>
              </a:solidFill>
            </a:endParaRPr>
          </a:p>
          <a:p>
            <a:pPr algn="ctr"/>
            <a:r>
              <a:rPr lang="en-US" sz="3200" b="1" dirty="0" smtClean="0">
                <a:solidFill>
                  <a:srgbClr val="002060"/>
                </a:solidFill>
              </a:rPr>
              <a:t>Grade 2-O</a:t>
            </a:r>
            <a:endParaRPr lang="en-US" sz="3200" b="1" dirty="0">
              <a:solidFill>
                <a:srgbClr val="002060"/>
              </a:solidFill>
            </a:endParaRPr>
          </a:p>
        </p:txBody>
      </p:sp>
      <p:pic>
        <p:nvPicPr>
          <p:cNvPr id="1026" name="Picture 2" descr="NEW ALHUSSAN LOGO"/>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018979" y="471107"/>
            <a:ext cx="2828350" cy="107422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7562746"/>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71728"/>
          </a:xfrm>
        </p:spPr>
        <p:txBody>
          <a:bodyPr>
            <a:normAutofit fontScale="90000"/>
          </a:bodyPr>
          <a:lstStyle/>
          <a:p>
            <a:pPr algn="ctr"/>
            <a:r>
              <a:rPr lang="en-US" i="1" u="sng" dirty="0"/>
              <a:t>School Libraries:</a:t>
            </a:r>
            <a:r>
              <a:rPr lang="en-US" dirty="0"/>
              <a:t/>
            </a:r>
            <a:br>
              <a:rPr lang="en-US" dirty="0"/>
            </a:br>
            <a:endParaRPr lang="en-US" dirty="0"/>
          </a:p>
        </p:txBody>
      </p:sp>
      <p:sp>
        <p:nvSpPr>
          <p:cNvPr id="3" name="Rectangle 2"/>
          <p:cNvSpPr/>
          <p:nvPr/>
        </p:nvSpPr>
        <p:spPr>
          <a:xfrm>
            <a:off x="539496" y="1481328"/>
            <a:ext cx="8558784" cy="1200329"/>
          </a:xfrm>
          <a:prstGeom prst="rect">
            <a:avLst/>
          </a:prstGeom>
        </p:spPr>
        <p:txBody>
          <a:bodyPr wrap="square">
            <a:spAutoFit/>
          </a:bodyPr>
          <a:lstStyle/>
          <a:p>
            <a:pPr algn="just"/>
            <a:r>
              <a:rPr lang="en-US" dirty="0">
                <a:solidFill>
                  <a:srgbClr val="000000"/>
                </a:solidFill>
                <a:latin typeface="Calibri" panose="020F0502020204030204" pitchFamily="34" charset="0"/>
                <a:ea typeface="Times New Roman" panose="02020603050405020304" pitchFamily="18" charset="0"/>
              </a:rPr>
              <a:t>The school has two well-established and modern libraries which house an array of books suitable for all age groups and provide a serene atmosphere for reading, with quick and easy Internet access. These air-conditioned libraries carry more than 7000 books on a variety of subjects and topics.</a:t>
            </a:r>
            <a:endParaRPr lang="en-US" sz="3200" dirty="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441512" y="2773097"/>
            <a:ext cx="7068311" cy="400543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4229050"/>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9432"/>
          </a:xfrm>
        </p:spPr>
        <p:txBody>
          <a:bodyPr/>
          <a:lstStyle/>
          <a:p>
            <a:pPr algn="ctr"/>
            <a:r>
              <a:rPr lang="en-US" b="1" i="1" u="sng" dirty="0"/>
              <a:t>Computer Laboratories:</a:t>
            </a:r>
            <a:endParaRPr lang="en-US" dirty="0"/>
          </a:p>
        </p:txBody>
      </p:sp>
      <p:sp>
        <p:nvSpPr>
          <p:cNvPr id="3" name="Rectangle 2"/>
          <p:cNvSpPr/>
          <p:nvPr/>
        </p:nvSpPr>
        <p:spPr>
          <a:xfrm>
            <a:off x="530352" y="1556480"/>
            <a:ext cx="8743650" cy="923330"/>
          </a:xfrm>
          <a:prstGeom prst="rect">
            <a:avLst/>
          </a:prstGeom>
        </p:spPr>
        <p:txBody>
          <a:bodyPr wrap="square">
            <a:spAutoFit/>
          </a:bodyPr>
          <a:lstStyle/>
          <a:p>
            <a:pPr algn="just"/>
            <a:r>
              <a:rPr lang="en-US" dirty="0">
                <a:solidFill>
                  <a:srgbClr val="000000"/>
                </a:solidFill>
                <a:latin typeface="Calibri" panose="020F0502020204030204" pitchFamily="34" charset="0"/>
                <a:ea typeface="Times New Roman" panose="02020603050405020304" pitchFamily="18" charset="0"/>
              </a:rPr>
              <a:t>The school has two fully equipped computer laboratories; each lab offers the students an access to audio-visual and printing facilities. Medical Services: Two full-time registered nurses provide first aid treatment and maintain students' health records.</a:t>
            </a:r>
            <a:endParaRPr lang="en-US" sz="3200" dirty="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302869" y="2637258"/>
            <a:ext cx="7198615" cy="395075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7679473"/>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71728"/>
          </a:xfrm>
        </p:spPr>
        <p:txBody>
          <a:bodyPr/>
          <a:lstStyle/>
          <a:p>
            <a:pPr algn="ctr"/>
            <a:r>
              <a:rPr lang="en-US" b="1" i="1" u="sng" dirty="0"/>
              <a:t>Science Laboratories:</a:t>
            </a:r>
            <a:endParaRPr lang="en-US" dirty="0"/>
          </a:p>
        </p:txBody>
      </p:sp>
      <p:sp>
        <p:nvSpPr>
          <p:cNvPr id="3" name="Rectangle 2"/>
          <p:cNvSpPr/>
          <p:nvPr/>
        </p:nvSpPr>
        <p:spPr>
          <a:xfrm>
            <a:off x="576072" y="1481328"/>
            <a:ext cx="8697930" cy="1200329"/>
          </a:xfrm>
          <a:prstGeom prst="rect">
            <a:avLst/>
          </a:prstGeom>
        </p:spPr>
        <p:txBody>
          <a:bodyPr wrap="square">
            <a:spAutoFit/>
          </a:bodyPr>
          <a:lstStyle/>
          <a:p>
            <a:pPr algn="just"/>
            <a:r>
              <a:rPr lang="en-US" dirty="0">
                <a:solidFill>
                  <a:srgbClr val="000000"/>
                </a:solidFill>
                <a:latin typeface="Calibri" panose="020F0502020204030204" pitchFamily="34" charset="0"/>
                <a:ea typeface="Times New Roman" panose="02020603050405020304" pitchFamily="18" charset="0"/>
              </a:rPr>
              <a:t>For students to clearly develop and understand scientific concepts, it is essential to practically experiment whenever required. The school has 4 adequately equipped science laboratories with essential apparatus, chemicals and required instruments for Biology, Physics and Chemistry experiments</a:t>
            </a:r>
            <a:r>
              <a:rPr lang="en-US" sz="800" dirty="0">
                <a:solidFill>
                  <a:srgbClr val="000000"/>
                </a:solidFill>
                <a:latin typeface="Calibri" panose="020F0502020204030204" pitchFamily="34"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024128" y="2840860"/>
            <a:ext cx="7525512" cy="375176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1045766"/>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62584"/>
          </a:xfrm>
        </p:spPr>
        <p:txBody>
          <a:bodyPr/>
          <a:lstStyle/>
          <a:p>
            <a:pPr algn="ctr"/>
            <a:r>
              <a:rPr lang="en-US" b="1" i="1" u="sng" dirty="0"/>
              <a:t>Art:</a:t>
            </a:r>
            <a:endParaRPr lang="en-US" dirty="0"/>
          </a:p>
        </p:txBody>
      </p:sp>
      <p:sp>
        <p:nvSpPr>
          <p:cNvPr id="3" name="Rectangle 2"/>
          <p:cNvSpPr/>
          <p:nvPr/>
        </p:nvSpPr>
        <p:spPr>
          <a:xfrm>
            <a:off x="677334" y="1472184"/>
            <a:ext cx="8596668" cy="736099"/>
          </a:xfrm>
          <a:prstGeom prst="rect">
            <a:avLst/>
          </a:prstGeom>
        </p:spPr>
        <p:txBody>
          <a:bodyPr wrap="square">
            <a:spAutoFit/>
          </a:bodyPr>
          <a:lstStyle/>
          <a:p>
            <a:pPr algn="just"/>
            <a:r>
              <a:rPr lang="en-US" dirty="0">
                <a:solidFill>
                  <a:srgbClr val="000000"/>
                </a:solidFill>
                <a:latin typeface="Calibri" panose="020F0502020204030204" pitchFamily="34" charset="0"/>
                <a:ea typeface="Times New Roman" panose="02020603050405020304" pitchFamily="18" charset="0"/>
              </a:rPr>
              <a:t>The school's well-equipped art rooms provide the environment where students are facilitated to show their creativity through different mediums of expressions.</a:t>
            </a:r>
            <a:endParaRPr lang="en-US" sz="3200" dirty="0">
              <a:latin typeface="Times New Roman" panose="02020603050405020304" pitchFamily="18" charset="0"/>
              <a:ea typeface="Times New Roman" panose="02020603050405020304" pitchFamily="18" charset="0"/>
            </a:endParaRPr>
          </a:p>
          <a:p>
            <a:pPr algn="just">
              <a:lnSpc>
                <a:spcPts val="695"/>
              </a:lnSpc>
            </a:pPr>
            <a:r>
              <a:rPr lang="en-US" sz="800" dirty="0">
                <a:solidFill>
                  <a:srgbClr val="313037"/>
                </a:solidFill>
                <a:latin typeface="Arial" panose="020B0604020202020204" pitchFamily="34"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53476" y="2334768"/>
            <a:ext cx="7644384" cy="405796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2887734"/>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05350" y="225552"/>
            <a:ext cx="8596668" cy="844296"/>
          </a:xfrm>
        </p:spPr>
        <p:txBody>
          <a:bodyPr/>
          <a:lstStyle/>
          <a:p>
            <a:pPr algn="ctr"/>
            <a:r>
              <a:rPr lang="en-US" b="1" i="1" u="sng" dirty="0"/>
              <a:t>Sports Facilities:</a:t>
            </a:r>
            <a:endParaRPr lang="en-US" dirty="0"/>
          </a:p>
        </p:txBody>
      </p:sp>
      <p:sp>
        <p:nvSpPr>
          <p:cNvPr id="3" name="Rectangle 2"/>
          <p:cNvSpPr/>
          <p:nvPr/>
        </p:nvSpPr>
        <p:spPr>
          <a:xfrm>
            <a:off x="404322" y="1069848"/>
            <a:ext cx="8997696" cy="2031325"/>
          </a:xfrm>
          <a:prstGeom prst="rect">
            <a:avLst/>
          </a:prstGeom>
        </p:spPr>
        <p:txBody>
          <a:bodyPr wrap="square">
            <a:spAutoFit/>
          </a:bodyPr>
          <a:lstStyle/>
          <a:p>
            <a:pPr algn="just"/>
            <a:r>
              <a:rPr lang="en-US" dirty="0">
                <a:solidFill>
                  <a:srgbClr val="000000"/>
                </a:solidFill>
                <a:latin typeface="Calibri" panose="020F0502020204030204" pitchFamily="34" charset="0"/>
                <a:ea typeface="Times New Roman" panose="02020603050405020304" pitchFamily="18" charset="0"/>
              </a:rPr>
              <a:t>At the school, sport is an integral part of school activities, supported by necessary resources. JIS is equipped with two gyms, which are used for various sporting and cultural activities. There are separate courts for basketball and volleyball as well. Among the indoor games, table tennis and badminton facilities are available. Qualified, male and female, physical training instructors supervise students' physical training and all classes have regular sports periods during the week.</a:t>
            </a:r>
            <a:endParaRPr lang="en-US" sz="3200" dirty="0">
              <a:latin typeface="Times New Roman" panose="02020603050405020304" pitchFamily="18" charset="0"/>
              <a:ea typeface="Times New Roman" panose="02020603050405020304" pitchFamily="18" charset="0"/>
            </a:endParaRPr>
          </a:p>
          <a:p>
            <a:pPr algn="just"/>
            <a:r>
              <a:rPr lang="en-US" dirty="0" err="1">
                <a:solidFill>
                  <a:srgbClr val="000000"/>
                </a:solidFill>
                <a:latin typeface="Calibri" panose="020F0502020204030204" pitchFamily="34" charset="0"/>
                <a:ea typeface="Times New Roman" panose="02020603050405020304" pitchFamily="18" charset="0"/>
              </a:rPr>
              <a:t>Jubail</a:t>
            </a:r>
            <a:r>
              <a:rPr lang="en-US" dirty="0">
                <a:solidFill>
                  <a:srgbClr val="000000"/>
                </a:solidFill>
                <a:latin typeface="Calibri" panose="020F0502020204030204" pitchFamily="34" charset="0"/>
                <a:ea typeface="Times New Roman" panose="02020603050405020304" pitchFamily="18" charset="0"/>
              </a:rPr>
              <a:t> International Schools is accredited by CIS and </a:t>
            </a:r>
            <a:r>
              <a:rPr lang="en-US" dirty="0" err="1">
                <a:solidFill>
                  <a:srgbClr val="000000"/>
                </a:solidFill>
                <a:latin typeface="Calibri" panose="020F0502020204030204" pitchFamily="34" charset="0"/>
                <a:ea typeface="Times New Roman" panose="02020603050405020304" pitchFamily="18" charset="0"/>
              </a:rPr>
              <a:t>AdvancED</a:t>
            </a:r>
            <a:r>
              <a:rPr lang="en-US" dirty="0">
                <a:solidFill>
                  <a:srgbClr val="000000"/>
                </a:solidFill>
                <a:latin typeface="Calibri" panose="020F0502020204030204" pitchFamily="34"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05350" y="3255265"/>
            <a:ext cx="8480854" cy="341780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5683068"/>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298512" y="124968"/>
            <a:ext cx="9171431" cy="5041337"/>
          </a:xfrm>
          <a:prstGeom prst="rect">
            <a:avLst/>
          </a:prstGeom>
        </p:spPr>
      </p:pic>
      <p:sp>
        <p:nvSpPr>
          <p:cNvPr id="6" name="Rectangle 5"/>
          <p:cNvSpPr/>
          <p:nvPr/>
        </p:nvSpPr>
        <p:spPr>
          <a:xfrm>
            <a:off x="859536" y="5389156"/>
            <a:ext cx="7964424" cy="923330"/>
          </a:xfrm>
          <a:prstGeom prst="rect">
            <a:avLst/>
          </a:prstGeom>
        </p:spPr>
        <p:txBody>
          <a:bodyPr wrap="square">
            <a:spAutoFit/>
          </a:bodyPr>
          <a:lstStyle/>
          <a:p>
            <a:pPr algn="ctr"/>
            <a:r>
              <a:rPr lang="en-US" b="1" dirty="0">
                <a:solidFill>
                  <a:srgbClr val="FF0000"/>
                </a:solidFill>
                <a:latin typeface="Times New Roman" panose="02020603050405020304" pitchFamily="18" charset="0"/>
                <a:ea typeface="Times New Roman" panose="02020603050405020304" pitchFamily="18" charset="0"/>
              </a:rPr>
              <a:t>Because of all these reasons my school </a:t>
            </a:r>
            <a:r>
              <a:rPr lang="en-US" b="1" dirty="0" smtClean="0">
                <a:solidFill>
                  <a:srgbClr val="FF0000"/>
                </a:solidFill>
                <a:latin typeface="Times New Roman" panose="02020603050405020304" pitchFamily="18" charset="0"/>
                <a:ea typeface="Times New Roman" panose="02020603050405020304" pitchFamily="18" charset="0"/>
              </a:rPr>
              <a:t>is special </a:t>
            </a:r>
            <a:r>
              <a:rPr lang="en-US" b="1" dirty="0">
                <a:solidFill>
                  <a:srgbClr val="FF0000"/>
                </a:solidFill>
                <a:latin typeface="Times New Roman" panose="02020603050405020304" pitchFamily="18" charset="0"/>
                <a:ea typeface="Times New Roman" panose="02020603050405020304" pitchFamily="18" charset="0"/>
              </a:rPr>
              <a:t>and unique . </a:t>
            </a:r>
          </a:p>
          <a:p>
            <a:r>
              <a:rPr lang="en-US" b="1" dirty="0">
                <a:solidFill>
                  <a:srgbClr val="FF0000"/>
                </a:solidFill>
                <a:latin typeface="Times New Roman" panose="02020603050405020304" pitchFamily="18" charset="0"/>
                <a:ea typeface="Times New Roman" panose="02020603050405020304" pitchFamily="18" charset="0"/>
              </a:rPr>
              <a:t> </a:t>
            </a:r>
          </a:p>
          <a:p>
            <a:pPr algn="ctr"/>
            <a:r>
              <a:rPr lang="en-US" b="1" dirty="0">
                <a:solidFill>
                  <a:srgbClr val="FF0000"/>
                </a:solidFill>
                <a:latin typeface="Times New Roman" panose="02020603050405020304" pitchFamily="18" charset="0"/>
                <a:ea typeface="Times New Roman" panose="02020603050405020304" pitchFamily="18" charset="0"/>
              </a:rPr>
              <a:t>I love my school </a:t>
            </a:r>
            <a:r>
              <a:rPr lang="en-US" b="1" dirty="0" smtClean="0">
                <a:solidFill>
                  <a:srgbClr val="FF0000"/>
                </a:solidFill>
                <a:latin typeface="Times New Roman" panose="02020603050405020304" pitchFamily="18" charset="0"/>
                <a:ea typeface="Times New Roman" panose="02020603050405020304" pitchFamily="18" charset="0"/>
              </a:rPr>
              <a:t>as </a:t>
            </a:r>
            <a:r>
              <a:rPr lang="en-US" b="1" dirty="0">
                <a:solidFill>
                  <a:srgbClr val="FF0000"/>
                </a:solidFill>
                <a:latin typeface="Times New Roman" panose="02020603050405020304" pitchFamily="18" charset="0"/>
                <a:ea typeface="Times New Roman" panose="02020603050405020304" pitchFamily="18" charset="0"/>
              </a:rPr>
              <a:t>I spend good times in it , it’s my second home . </a:t>
            </a:r>
            <a:endParaRPr lang="en-US"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9624100"/>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417320" y="1028343"/>
            <a:ext cx="7836408" cy="4801314"/>
          </a:xfrm>
          <a:prstGeom prst="rect">
            <a:avLst/>
          </a:prstGeom>
        </p:spPr>
        <p:txBody>
          <a:bodyPr wrap="square">
            <a:spAutoFit/>
          </a:bodyPr>
          <a:lstStyle/>
          <a:p>
            <a:pPr algn="ctr"/>
            <a:r>
              <a:rPr lang="en-US" sz="2800" b="1" i="1" u="sng" dirty="0">
                <a:solidFill>
                  <a:srgbClr val="00B0F0"/>
                </a:solidFill>
                <a:latin typeface="Arial" panose="020B0604020202020204" pitchFamily="34" charset="0"/>
                <a:ea typeface="Times New Roman" panose="02020603050405020304" pitchFamily="18" charset="0"/>
              </a:rPr>
              <a:t>History of Al-</a:t>
            </a:r>
            <a:r>
              <a:rPr lang="en-US" sz="2800" b="1" i="1" u="sng" dirty="0" err="1">
                <a:solidFill>
                  <a:srgbClr val="00B0F0"/>
                </a:solidFill>
                <a:latin typeface="Arial" panose="020B0604020202020204" pitchFamily="34" charset="0"/>
                <a:ea typeface="Times New Roman" panose="02020603050405020304" pitchFamily="18" charset="0"/>
              </a:rPr>
              <a:t>Hussan</a:t>
            </a:r>
            <a:r>
              <a:rPr lang="en-US" sz="2800" b="1" i="1" u="sng" dirty="0">
                <a:solidFill>
                  <a:srgbClr val="00B0F0"/>
                </a:solidFill>
                <a:latin typeface="Arial" panose="020B0604020202020204" pitchFamily="34" charset="0"/>
                <a:ea typeface="Times New Roman" panose="02020603050405020304" pitchFamily="18" charset="0"/>
              </a:rPr>
              <a:t> Education</a:t>
            </a:r>
            <a:endParaRPr lang="en-US" sz="2800" dirty="0">
              <a:solidFill>
                <a:srgbClr val="00B0F0"/>
              </a:solidFill>
              <a:latin typeface="Times New Roman" panose="02020603050405020304" pitchFamily="18" charset="0"/>
              <a:ea typeface="Times New Roman" panose="02020603050405020304" pitchFamily="18" charset="0"/>
            </a:endParaRPr>
          </a:p>
          <a:p>
            <a:pPr algn="ctr"/>
            <a:r>
              <a:rPr lang="en-US" b="1" dirty="0">
                <a:solidFill>
                  <a:srgbClr val="313037"/>
                </a:solidFill>
                <a:latin typeface="Arial" panose="020B0604020202020204" pitchFamily="34"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pPr algn="just"/>
            <a:r>
              <a:rPr lang="en-US" sz="2000" dirty="0">
                <a:solidFill>
                  <a:srgbClr val="000000"/>
                </a:solidFill>
                <a:latin typeface="Arial" panose="020B0604020202020204" pitchFamily="34" charset="0"/>
                <a:ea typeface="Times New Roman" panose="02020603050405020304" pitchFamily="18" charset="0"/>
              </a:rPr>
              <a:t>The tradition of Al-</a:t>
            </a:r>
            <a:r>
              <a:rPr lang="en-US" sz="2000" dirty="0" err="1">
                <a:solidFill>
                  <a:srgbClr val="000000"/>
                </a:solidFill>
                <a:latin typeface="Arial" panose="020B0604020202020204" pitchFamily="34" charset="0"/>
                <a:ea typeface="Times New Roman" panose="02020603050405020304" pitchFamily="18" charset="0"/>
              </a:rPr>
              <a:t>Hussan</a:t>
            </a:r>
            <a:r>
              <a:rPr lang="en-US" sz="2000" dirty="0">
                <a:solidFill>
                  <a:srgbClr val="000000"/>
                </a:solidFill>
                <a:latin typeface="Arial" panose="020B0604020202020204" pitchFamily="34" charset="0"/>
                <a:ea typeface="Times New Roman" panose="02020603050405020304" pitchFamily="18" charset="0"/>
              </a:rPr>
              <a:t> Education in Saudi Arabia began in 1956 when Sheikh Abdel Aziz Rashid Al-</a:t>
            </a:r>
            <a:r>
              <a:rPr lang="en-US" sz="2000" dirty="0" err="1">
                <a:solidFill>
                  <a:srgbClr val="000000"/>
                </a:solidFill>
                <a:latin typeface="Arial" panose="020B0604020202020204" pitchFamily="34" charset="0"/>
                <a:ea typeface="Times New Roman" panose="02020603050405020304" pitchFamily="18" charset="0"/>
              </a:rPr>
              <a:t>Hussan</a:t>
            </a:r>
            <a:r>
              <a:rPr lang="en-US" sz="2000" dirty="0">
                <a:solidFill>
                  <a:srgbClr val="000000"/>
                </a:solidFill>
                <a:latin typeface="Arial" panose="020B0604020202020204" pitchFamily="34" charset="0"/>
                <a:ea typeface="Times New Roman" panose="02020603050405020304" pitchFamily="18" charset="0"/>
              </a:rPr>
              <a:t> started the Arab Cultural Institute for Adult Education.  In the following year Al-</a:t>
            </a:r>
            <a:r>
              <a:rPr lang="en-US" sz="2000" dirty="0" err="1">
                <a:solidFill>
                  <a:srgbClr val="000000"/>
                </a:solidFill>
                <a:latin typeface="Arial" panose="020B0604020202020204" pitchFamily="34" charset="0"/>
                <a:ea typeface="Times New Roman" panose="02020603050405020304" pitchFamily="18" charset="0"/>
              </a:rPr>
              <a:t>Hussan</a:t>
            </a:r>
            <a:r>
              <a:rPr lang="en-US" sz="2000" dirty="0">
                <a:solidFill>
                  <a:srgbClr val="000000"/>
                </a:solidFill>
                <a:latin typeface="Arial" panose="020B0604020202020204" pitchFamily="34" charset="0"/>
                <a:ea typeface="Times New Roman" panose="02020603050405020304" pitchFamily="18" charset="0"/>
              </a:rPr>
              <a:t> Modern Girls School, the first girls’ school in the Eastern Province of Saudi Arabia was opened.  Today there are nineteen schools and other educational institutes throughout the Eastern Province rated among the best in Saudi Arabia, with enrolment of over 10,000 students.</a:t>
            </a:r>
            <a:endParaRPr lang="en-US" sz="2000" dirty="0">
              <a:latin typeface="Times New Roman" panose="02020603050405020304" pitchFamily="18" charset="0"/>
              <a:ea typeface="Times New Roman" panose="02020603050405020304" pitchFamily="18" charset="0"/>
            </a:endParaRPr>
          </a:p>
          <a:p>
            <a:pPr algn="just"/>
            <a:r>
              <a:rPr lang="en-US" sz="2000" dirty="0">
                <a:solidFill>
                  <a:srgbClr val="313037"/>
                </a:solidFill>
                <a:latin typeface="Arial" panose="020B0604020202020204" pitchFamily="34" charset="0"/>
                <a:ea typeface="Times New Roman" panose="02020603050405020304" pitchFamily="18" charset="0"/>
              </a:rPr>
              <a:t>Today his son Rashid Abdel Aziz Al-</a:t>
            </a:r>
            <a:r>
              <a:rPr lang="en-US" sz="2000" dirty="0" err="1">
                <a:solidFill>
                  <a:srgbClr val="313037"/>
                </a:solidFill>
                <a:latin typeface="Arial" panose="020B0604020202020204" pitchFamily="34" charset="0"/>
                <a:ea typeface="Times New Roman" panose="02020603050405020304" pitchFamily="18" charset="0"/>
              </a:rPr>
              <a:t>Hussan</a:t>
            </a:r>
            <a:r>
              <a:rPr lang="en-US" sz="2000" dirty="0">
                <a:solidFill>
                  <a:srgbClr val="313037"/>
                </a:solidFill>
                <a:latin typeface="Arial" panose="020B0604020202020204" pitchFamily="34" charset="0"/>
                <a:ea typeface="Times New Roman" panose="02020603050405020304" pitchFamily="18" charset="0"/>
              </a:rPr>
              <a:t> is the president of the Al-</a:t>
            </a:r>
            <a:r>
              <a:rPr lang="en-US" sz="2000" dirty="0" err="1">
                <a:solidFill>
                  <a:srgbClr val="313037"/>
                </a:solidFill>
                <a:latin typeface="Arial" panose="020B0604020202020204" pitchFamily="34" charset="0"/>
                <a:ea typeface="Times New Roman" panose="02020603050405020304" pitchFamily="18" charset="0"/>
              </a:rPr>
              <a:t>Hussan</a:t>
            </a:r>
            <a:r>
              <a:rPr lang="en-US" sz="2000" dirty="0">
                <a:solidFill>
                  <a:srgbClr val="313037"/>
                </a:solidFill>
                <a:latin typeface="Arial" panose="020B0604020202020204" pitchFamily="34" charset="0"/>
                <a:ea typeface="Times New Roman" panose="02020603050405020304" pitchFamily="18" charset="0"/>
              </a:rPr>
              <a:t> Group of Companies continuing his father’s vision of ‘Education for All’.  The Al-</a:t>
            </a:r>
            <a:r>
              <a:rPr lang="en-US" sz="2000" dirty="0" err="1">
                <a:solidFill>
                  <a:srgbClr val="313037"/>
                </a:solidFill>
                <a:latin typeface="Arial" panose="020B0604020202020204" pitchFamily="34" charset="0"/>
                <a:ea typeface="Times New Roman" panose="02020603050405020304" pitchFamily="18" charset="0"/>
              </a:rPr>
              <a:t>Hussan</a:t>
            </a:r>
            <a:r>
              <a:rPr lang="en-US" sz="2000" dirty="0">
                <a:solidFill>
                  <a:srgbClr val="313037"/>
                </a:solidFill>
                <a:latin typeface="Arial" panose="020B0604020202020204" pitchFamily="34" charset="0"/>
                <a:ea typeface="Times New Roman" panose="02020603050405020304" pitchFamily="18" charset="0"/>
              </a:rPr>
              <a:t> International Schools are the most recent addition to the organization and although young in age they have grown steadily.</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6647147"/>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713232" y="466344"/>
            <a:ext cx="8193024" cy="6063198"/>
          </a:xfrm>
          <a:prstGeom prst="rect">
            <a:avLst/>
          </a:prstGeom>
        </p:spPr>
        <p:txBody>
          <a:bodyPr wrap="square">
            <a:spAutoFit/>
          </a:bodyPr>
          <a:lstStyle/>
          <a:p>
            <a:r>
              <a:rPr lang="en-US" sz="2800" b="1" dirty="0">
                <a:solidFill>
                  <a:srgbClr val="00B0F0"/>
                </a:solidFill>
                <a:latin typeface="Arial" panose="020B0604020202020204" pitchFamily="34" charset="0"/>
                <a:ea typeface="Times New Roman" panose="02020603050405020304" pitchFamily="18" charset="0"/>
              </a:rPr>
              <a:t>Eastern Province</a:t>
            </a:r>
            <a:endParaRPr lang="en-US" sz="2800" dirty="0">
              <a:solidFill>
                <a:srgbClr val="00B0F0"/>
              </a:solidFill>
              <a:latin typeface="Times New Roman" panose="02020603050405020304" pitchFamily="18" charset="0"/>
              <a:ea typeface="Times New Roman" panose="02020603050405020304" pitchFamily="18" charset="0"/>
            </a:endParaRPr>
          </a:p>
          <a:p>
            <a:pPr algn="just"/>
            <a:r>
              <a:rPr lang="en-US" sz="2400" dirty="0">
                <a:solidFill>
                  <a:srgbClr val="313037"/>
                </a:solidFill>
                <a:latin typeface="Arial" panose="020B0604020202020204" pitchFamily="34" charset="0"/>
                <a:ea typeface="Times New Roman" panose="02020603050405020304" pitchFamily="18" charset="0"/>
              </a:rPr>
              <a:t>Our first International School, Al-</a:t>
            </a:r>
            <a:r>
              <a:rPr lang="en-US" sz="2400" dirty="0" err="1">
                <a:solidFill>
                  <a:srgbClr val="313037"/>
                </a:solidFill>
                <a:latin typeface="Arial" panose="020B0604020202020204" pitchFamily="34" charset="0"/>
                <a:ea typeface="Times New Roman" panose="02020603050405020304" pitchFamily="18" charset="0"/>
              </a:rPr>
              <a:t>Hussan</a:t>
            </a:r>
            <a:r>
              <a:rPr lang="en-US" sz="2400" dirty="0">
                <a:solidFill>
                  <a:srgbClr val="313037"/>
                </a:solidFill>
                <a:latin typeface="Arial" panose="020B0604020202020204" pitchFamily="34" charset="0"/>
                <a:ea typeface="Times New Roman" panose="02020603050405020304" pitchFamily="18" charset="0"/>
              </a:rPr>
              <a:t> International School </a:t>
            </a:r>
            <a:r>
              <a:rPr lang="en-US" sz="2400" dirty="0" err="1">
                <a:solidFill>
                  <a:srgbClr val="313037"/>
                </a:solidFill>
                <a:latin typeface="Arial" panose="020B0604020202020204" pitchFamily="34" charset="0"/>
                <a:ea typeface="Times New Roman" panose="02020603050405020304" pitchFamily="18" charset="0"/>
              </a:rPr>
              <a:t>Khobar</a:t>
            </a:r>
            <a:r>
              <a:rPr lang="en-US" sz="2400" dirty="0">
                <a:solidFill>
                  <a:srgbClr val="313037"/>
                </a:solidFill>
                <a:latin typeface="Arial" panose="020B0604020202020204" pitchFamily="34" charset="0"/>
                <a:ea typeface="Times New Roman" panose="02020603050405020304" pitchFamily="18" charset="0"/>
              </a:rPr>
              <a:t> (AHISK) is located in the Eastern Province of Saudi Arabia and was opened in September 1998.  It has two separate section for Boys and Girls on the same campus; however, the pre-school which is at a separate location is in the same vicinity. A year later, </a:t>
            </a:r>
            <a:r>
              <a:rPr lang="en-US" sz="2400" dirty="0" err="1">
                <a:solidFill>
                  <a:srgbClr val="313037"/>
                </a:solidFill>
                <a:latin typeface="Arial" panose="020B0604020202020204" pitchFamily="34" charset="0"/>
                <a:ea typeface="Times New Roman" panose="02020603050405020304" pitchFamily="18" charset="0"/>
              </a:rPr>
              <a:t>Jubail</a:t>
            </a:r>
            <a:r>
              <a:rPr lang="en-US" sz="2400" dirty="0">
                <a:solidFill>
                  <a:srgbClr val="313037"/>
                </a:solidFill>
                <a:latin typeface="Arial" panose="020B0604020202020204" pitchFamily="34" charset="0"/>
                <a:ea typeface="Times New Roman" panose="02020603050405020304" pitchFamily="18" charset="0"/>
              </a:rPr>
              <a:t> International School (JIS) was established in </a:t>
            </a:r>
            <a:r>
              <a:rPr lang="en-US" sz="2400" dirty="0" err="1">
                <a:solidFill>
                  <a:srgbClr val="313037"/>
                </a:solidFill>
                <a:latin typeface="Arial" panose="020B0604020202020204" pitchFamily="34" charset="0"/>
                <a:ea typeface="Times New Roman" panose="02020603050405020304" pitchFamily="18" charset="0"/>
              </a:rPr>
              <a:t>Jubail</a:t>
            </a:r>
            <a:r>
              <a:rPr lang="en-US" sz="2400" dirty="0">
                <a:solidFill>
                  <a:srgbClr val="313037"/>
                </a:solidFill>
                <a:latin typeface="Arial" panose="020B0604020202020204" pitchFamily="34" charset="0"/>
                <a:ea typeface="Times New Roman" panose="02020603050405020304" pitchFamily="18" charset="0"/>
              </a:rPr>
              <a:t> Industrial City. It was our second International School, which consists of separate Boys and Girls sections. In June 2006, Orbit International School (OIS), the third International School was added to the group with separate boys and girls sections. In the Eastern Province our fourth International School, Al-</a:t>
            </a:r>
            <a:r>
              <a:rPr lang="en-US" sz="2400" dirty="0" err="1">
                <a:solidFill>
                  <a:srgbClr val="313037"/>
                </a:solidFill>
                <a:latin typeface="Arial" panose="020B0604020202020204" pitchFamily="34" charset="0"/>
                <a:ea typeface="Times New Roman" panose="02020603050405020304" pitchFamily="18" charset="0"/>
              </a:rPr>
              <a:t>Hussan</a:t>
            </a:r>
            <a:r>
              <a:rPr lang="en-US" sz="2400" dirty="0">
                <a:solidFill>
                  <a:srgbClr val="313037"/>
                </a:solidFill>
                <a:latin typeface="Arial" panose="020B0604020202020204" pitchFamily="34" charset="0"/>
                <a:ea typeface="Times New Roman" panose="02020603050405020304" pitchFamily="18" charset="0"/>
              </a:rPr>
              <a:t> International Grammar School (AHIGS) was added to the group on August 23, 2015.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0619107"/>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435608" y="1596843"/>
            <a:ext cx="6995160" cy="3847207"/>
          </a:xfrm>
          <a:prstGeom prst="rect">
            <a:avLst/>
          </a:prstGeom>
        </p:spPr>
        <p:txBody>
          <a:bodyPr wrap="square">
            <a:spAutoFit/>
          </a:bodyPr>
          <a:lstStyle/>
          <a:p>
            <a:r>
              <a:rPr lang="en-US" sz="2800" b="1" dirty="0">
                <a:solidFill>
                  <a:srgbClr val="00B0F0"/>
                </a:solidFill>
                <a:latin typeface="Arial" panose="020B0604020202020204" pitchFamily="34" charset="0"/>
                <a:ea typeface="Times New Roman" panose="02020603050405020304" pitchFamily="18" charset="0"/>
              </a:rPr>
              <a:t>Central Province (Riyadh)</a:t>
            </a:r>
            <a:endParaRPr lang="en-US" sz="2800" dirty="0">
              <a:solidFill>
                <a:srgbClr val="00B0F0"/>
              </a:solidFill>
              <a:latin typeface="Times New Roman" panose="02020603050405020304" pitchFamily="18" charset="0"/>
              <a:ea typeface="Times New Roman" panose="02020603050405020304" pitchFamily="18" charset="0"/>
            </a:endParaRPr>
          </a:p>
          <a:p>
            <a:pPr algn="just"/>
            <a:r>
              <a:rPr lang="en-US" sz="2400" dirty="0">
                <a:solidFill>
                  <a:srgbClr val="313037"/>
                </a:solidFill>
                <a:latin typeface="Arial" panose="020B0604020202020204" pitchFamily="34" charset="0"/>
                <a:ea typeface="Times New Roman" panose="02020603050405020304" pitchFamily="18" charset="0"/>
              </a:rPr>
              <a:t>Carrying the vision forward, Al-</a:t>
            </a:r>
            <a:r>
              <a:rPr lang="en-US" sz="2400" dirty="0" err="1">
                <a:solidFill>
                  <a:srgbClr val="313037"/>
                </a:solidFill>
                <a:latin typeface="Arial" panose="020B0604020202020204" pitchFamily="34" charset="0"/>
                <a:ea typeface="Times New Roman" panose="02020603050405020304" pitchFamily="18" charset="0"/>
              </a:rPr>
              <a:t>Hussan</a:t>
            </a:r>
            <a:r>
              <a:rPr lang="en-US" sz="2400" dirty="0">
                <a:solidFill>
                  <a:srgbClr val="313037"/>
                </a:solidFill>
                <a:latin typeface="Arial" panose="020B0604020202020204" pitchFamily="34" charset="0"/>
                <a:ea typeface="Times New Roman" panose="02020603050405020304" pitchFamily="18" charset="0"/>
              </a:rPr>
              <a:t> Education launched “Al-</a:t>
            </a:r>
            <a:r>
              <a:rPr lang="en-US" sz="2400" dirty="0" err="1">
                <a:solidFill>
                  <a:srgbClr val="313037"/>
                </a:solidFill>
                <a:latin typeface="Arial" panose="020B0604020202020204" pitchFamily="34" charset="0"/>
                <a:ea typeface="Times New Roman" panose="02020603050405020304" pitchFamily="18" charset="0"/>
              </a:rPr>
              <a:t>Hussan</a:t>
            </a:r>
            <a:r>
              <a:rPr lang="en-US" sz="2400" dirty="0">
                <a:solidFill>
                  <a:srgbClr val="313037"/>
                </a:solidFill>
                <a:latin typeface="Arial" panose="020B0604020202020204" pitchFamily="34" charset="0"/>
                <a:ea typeface="Times New Roman" panose="02020603050405020304" pitchFamily="18" charset="0"/>
              </a:rPr>
              <a:t> International School –Riyadh (AHISR)’ in the Central Province. AHISR is housed on a new purpose-built air-conditioned campus. It opened its doors to the students, staff and parents in 2011. The school has four sections, with separate entrances for Boys Section, Girls Section, Pre School and for the Administration Offices.</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2987066"/>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795528" y="1010286"/>
            <a:ext cx="7836408" cy="3847207"/>
          </a:xfrm>
          <a:prstGeom prst="rect">
            <a:avLst/>
          </a:prstGeom>
        </p:spPr>
        <p:txBody>
          <a:bodyPr wrap="square">
            <a:spAutoFit/>
          </a:bodyPr>
          <a:lstStyle/>
          <a:p>
            <a:r>
              <a:rPr lang="en-US" sz="2800" b="1" dirty="0">
                <a:solidFill>
                  <a:srgbClr val="00B0F0"/>
                </a:solidFill>
                <a:latin typeface="Arial" panose="020B0604020202020204" pitchFamily="34" charset="0"/>
                <a:ea typeface="Times New Roman" panose="02020603050405020304" pitchFamily="18" charset="0"/>
              </a:rPr>
              <a:t>Western Province (</a:t>
            </a:r>
            <a:r>
              <a:rPr lang="en-US" sz="2800" b="1" dirty="0" err="1">
                <a:solidFill>
                  <a:srgbClr val="00B0F0"/>
                </a:solidFill>
                <a:latin typeface="Arial" panose="020B0604020202020204" pitchFamily="34" charset="0"/>
                <a:ea typeface="Times New Roman" panose="02020603050405020304" pitchFamily="18" charset="0"/>
              </a:rPr>
              <a:t>Yanbu</a:t>
            </a:r>
            <a:r>
              <a:rPr lang="en-US" sz="2800" b="1" dirty="0">
                <a:solidFill>
                  <a:srgbClr val="00B0F0"/>
                </a:solidFill>
                <a:latin typeface="Arial" panose="020B0604020202020204" pitchFamily="34" charset="0"/>
                <a:ea typeface="Times New Roman" panose="02020603050405020304" pitchFamily="18" charset="0"/>
              </a:rPr>
              <a:t>)</a:t>
            </a:r>
            <a:endParaRPr lang="en-US" sz="2800" dirty="0">
              <a:solidFill>
                <a:srgbClr val="00B0F0"/>
              </a:solidFill>
              <a:latin typeface="Times New Roman" panose="02020603050405020304" pitchFamily="18" charset="0"/>
              <a:ea typeface="Times New Roman" panose="02020603050405020304" pitchFamily="18" charset="0"/>
            </a:endParaRPr>
          </a:p>
          <a:p>
            <a:pPr algn="just"/>
            <a:r>
              <a:rPr lang="en-US" sz="2400" dirty="0">
                <a:solidFill>
                  <a:srgbClr val="313037"/>
                </a:solidFill>
                <a:latin typeface="Arial" panose="020B0604020202020204" pitchFamily="34" charset="0"/>
                <a:ea typeface="Times New Roman" panose="02020603050405020304" pitchFamily="18" charset="0"/>
              </a:rPr>
              <a:t>The Al-</a:t>
            </a:r>
            <a:r>
              <a:rPr lang="en-US" sz="2400" dirty="0" err="1">
                <a:solidFill>
                  <a:srgbClr val="313037"/>
                </a:solidFill>
                <a:latin typeface="Arial" panose="020B0604020202020204" pitchFamily="34" charset="0"/>
                <a:ea typeface="Times New Roman" panose="02020603050405020304" pitchFamily="18" charset="0"/>
              </a:rPr>
              <a:t>Hussan</a:t>
            </a:r>
            <a:r>
              <a:rPr lang="en-US" sz="2400" dirty="0">
                <a:solidFill>
                  <a:srgbClr val="313037"/>
                </a:solidFill>
                <a:latin typeface="Arial" panose="020B0604020202020204" pitchFamily="34" charset="0"/>
                <a:ea typeface="Times New Roman" panose="02020603050405020304" pitchFamily="18" charset="0"/>
              </a:rPr>
              <a:t> Education further spread its wings into the Western Province due to huge demand by the communities in </a:t>
            </a:r>
            <a:r>
              <a:rPr lang="en-US" sz="2400" dirty="0" err="1">
                <a:solidFill>
                  <a:srgbClr val="313037"/>
                </a:solidFill>
                <a:latin typeface="Arial" panose="020B0604020202020204" pitchFamily="34" charset="0"/>
                <a:ea typeface="Times New Roman" panose="02020603050405020304" pitchFamily="18" charset="0"/>
              </a:rPr>
              <a:t>Yanbu</a:t>
            </a:r>
            <a:r>
              <a:rPr lang="en-US" sz="2400" dirty="0">
                <a:solidFill>
                  <a:srgbClr val="313037"/>
                </a:solidFill>
                <a:latin typeface="Arial" panose="020B0604020202020204" pitchFamily="34" charset="0"/>
                <a:ea typeface="Times New Roman" panose="02020603050405020304" pitchFamily="18" charset="0"/>
              </a:rPr>
              <a:t>.  Al-</a:t>
            </a:r>
            <a:r>
              <a:rPr lang="en-US" sz="2400" dirty="0" err="1">
                <a:solidFill>
                  <a:srgbClr val="313037"/>
                </a:solidFill>
                <a:latin typeface="Arial" panose="020B0604020202020204" pitchFamily="34" charset="0"/>
                <a:ea typeface="Times New Roman" panose="02020603050405020304" pitchFamily="18" charset="0"/>
              </a:rPr>
              <a:t>Hussan</a:t>
            </a:r>
            <a:r>
              <a:rPr lang="en-US" sz="2400" dirty="0">
                <a:solidFill>
                  <a:srgbClr val="313037"/>
                </a:solidFill>
                <a:latin typeface="Arial" panose="020B0604020202020204" pitchFamily="34" charset="0"/>
                <a:ea typeface="Times New Roman" panose="02020603050405020304" pitchFamily="18" charset="0"/>
              </a:rPr>
              <a:t> International School –</a:t>
            </a:r>
            <a:r>
              <a:rPr lang="en-US" sz="2400" dirty="0" err="1">
                <a:solidFill>
                  <a:srgbClr val="313037"/>
                </a:solidFill>
                <a:latin typeface="Arial" panose="020B0604020202020204" pitchFamily="34" charset="0"/>
                <a:ea typeface="Times New Roman" panose="02020603050405020304" pitchFamily="18" charset="0"/>
              </a:rPr>
              <a:t>Yanbu</a:t>
            </a:r>
            <a:r>
              <a:rPr lang="en-US" sz="2400" dirty="0">
                <a:solidFill>
                  <a:srgbClr val="313037"/>
                </a:solidFill>
                <a:latin typeface="Arial" panose="020B0604020202020204" pitchFamily="34" charset="0"/>
                <a:ea typeface="Times New Roman" panose="02020603050405020304" pitchFamily="18" charset="0"/>
              </a:rPr>
              <a:t> (AHISY); is the latest addition to the Al-</a:t>
            </a:r>
            <a:r>
              <a:rPr lang="en-US" sz="2400" dirty="0" err="1">
                <a:solidFill>
                  <a:srgbClr val="313037"/>
                </a:solidFill>
                <a:latin typeface="Arial" panose="020B0604020202020204" pitchFamily="34" charset="0"/>
                <a:ea typeface="Times New Roman" panose="02020603050405020304" pitchFamily="18" charset="0"/>
              </a:rPr>
              <a:t>Hussan</a:t>
            </a:r>
            <a:r>
              <a:rPr lang="en-US" sz="2400" dirty="0">
                <a:solidFill>
                  <a:srgbClr val="313037"/>
                </a:solidFill>
                <a:latin typeface="Arial" panose="020B0604020202020204" pitchFamily="34" charset="0"/>
                <a:ea typeface="Times New Roman" panose="02020603050405020304" pitchFamily="18" charset="0"/>
              </a:rPr>
              <a:t> International Schools Group opened on September 18, 2016.    </a:t>
            </a:r>
            <a:endParaRPr lang="en-US" sz="2400" dirty="0">
              <a:latin typeface="Times New Roman" panose="02020603050405020304" pitchFamily="18" charset="0"/>
              <a:ea typeface="Times New Roman" panose="02020603050405020304" pitchFamily="18" charset="0"/>
            </a:endParaRPr>
          </a:p>
          <a:p>
            <a:r>
              <a:rPr lang="en-US" sz="2400" dirty="0">
                <a:solidFill>
                  <a:srgbClr val="313037"/>
                </a:solidFill>
                <a:latin typeface="Arial" panose="020B0604020202020204" pitchFamily="34" charset="0"/>
                <a:ea typeface="Times New Roman" panose="02020603050405020304" pitchFamily="18" charset="0"/>
              </a:rPr>
              <a:t>Al-</a:t>
            </a:r>
            <a:r>
              <a:rPr lang="en-US" sz="2400" dirty="0" err="1">
                <a:solidFill>
                  <a:srgbClr val="313037"/>
                </a:solidFill>
                <a:latin typeface="Arial" panose="020B0604020202020204" pitchFamily="34" charset="0"/>
                <a:ea typeface="Times New Roman" panose="02020603050405020304" pitchFamily="18" charset="0"/>
              </a:rPr>
              <a:t>Hussan</a:t>
            </a:r>
            <a:r>
              <a:rPr lang="en-US" sz="2400" dirty="0">
                <a:solidFill>
                  <a:srgbClr val="313037"/>
                </a:solidFill>
                <a:latin typeface="Arial" panose="020B0604020202020204" pitchFamily="34" charset="0"/>
                <a:ea typeface="Times New Roman" panose="02020603050405020304" pitchFamily="18" charset="0"/>
              </a:rPr>
              <a:t> International Schools are English medium day schools, catering to the educational needs of students from Kindergarten to Grade 12.</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5079456"/>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5424"/>
          </a:xfrm>
        </p:spPr>
        <p:txBody>
          <a:bodyPr>
            <a:normAutofit fontScale="90000"/>
          </a:bodyPr>
          <a:lstStyle/>
          <a:p>
            <a:r>
              <a:rPr lang="en-US" b="1" i="1" u="sng" dirty="0"/>
              <a:t>Al </a:t>
            </a:r>
            <a:r>
              <a:rPr lang="en-US" b="1" i="1" u="sng" dirty="0" err="1"/>
              <a:t>H</a:t>
            </a:r>
            <a:r>
              <a:rPr lang="en-US" b="1" i="1" u="sng" dirty="0" err="1" smtClean="0"/>
              <a:t>ussan</a:t>
            </a:r>
            <a:r>
              <a:rPr lang="en-US" b="1" i="1" u="sng" dirty="0" smtClean="0"/>
              <a:t> </a:t>
            </a:r>
            <a:r>
              <a:rPr lang="en-US" b="1" i="1" u="sng" dirty="0"/>
              <a:t>I</a:t>
            </a:r>
            <a:r>
              <a:rPr lang="en-US" b="1" i="1" u="sng" dirty="0" smtClean="0"/>
              <a:t>nternational School( </a:t>
            </a:r>
            <a:r>
              <a:rPr lang="en-US" b="1" i="1" u="sng" dirty="0"/>
              <a:t>my school ) </a:t>
            </a:r>
            <a:r>
              <a:rPr lang="en-US" dirty="0"/>
              <a:t/>
            </a:r>
            <a:br>
              <a:rPr lang="en-US" dirty="0"/>
            </a:br>
            <a:r>
              <a:rPr lang="en-US" dirty="0"/>
              <a:t> </a:t>
            </a:r>
            <a:br>
              <a:rPr lang="en-US" dirty="0"/>
            </a:br>
            <a:r>
              <a:rPr lang="en-US" sz="2200" dirty="0" smtClean="0"/>
              <a:t>Located </a:t>
            </a:r>
            <a:r>
              <a:rPr lang="en-US" sz="2200" dirty="0"/>
              <a:t>in the </a:t>
            </a:r>
            <a:r>
              <a:rPr lang="en-US" sz="2200" dirty="0" err="1"/>
              <a:t>Huwaylat</a:t>
            </a:r>
            <a:r>
              <a:rPr lang="en-US" sz="2200" dirty="0"/>
              <a:t> District, in </a:t>
            </a:r>
            <a:r>
              <a:rPr lang="en-US" sz="2200" dirty="0" err="1"/>
              <a:t>Jubail</a:t>
            </a:r>
            <a:r>
              <a:rPr lang="en-US" sz="2200" dirty="0"/>
              <a:t> Industrial City, Saudi Arabia, </a:t>
            </a:r>
            <a:r>
              <a:rPr lang="en-US" sz="2200" dirty="0" err="1"/>
              <a:t>Jubail</a:t>
            </a:r>
            <a:r>
              <a:rPr lang="en-US" sz="2200" dirty="0"/>
              <a:t> International School serves as an ideal site for teaching and learning. Its location offers the community easy access in an area which is a part of the Royal Commission.</a:t>
            </a:r>
            <a:br>
              <a:rPr lang="en-US" sz="2200" dirty="0"/>
            </a:br>
            <a:r>
              <a:rPr lang="en-US" sz="2200" dirty="0"/>
              <a:t>The school's location has many advantages. First of all it is located in Royal Commission which is a very secure area with constant surveillance for security with patrol cars etc. It is adjacent to a hospital fully equipped with up to date facilities. The area is clean and is close to a commercial area. It is not on any main road; therefore decreasing the chance of traffic accidents. The school is ideally located near the Beach side which is helpful while doing ecosystem studies.</a:t>
            </a:r>
            <a:br>
              <a:rPr lang="en-US" sz="2200" dirty="0"/>
            </a:br>
            <a:r>
              <a:rPr lang="en-US" sz="2200" dirty="0"/>
              <a:t>The school itself is housed on a 19700 </a:t>
            </a:r>
            <a:r>
              <a:rPr lang="en-US" sz="2200" dirty="0" err="1"/>
              <a:t>sqm</a:t>
            </a:r>
            <a:r>
              <a:rPr lang="en-US" sz="2200" dirty="0"/>
              <a:t> plot of land.  </a:t>
            </a:r>
            <a:r>
              <a:rPr lang="en-US" sz="2200" dirty="0" err="1"/>
              <a:t>Jubail</a:t>
            </a:r>
            <a:r>
              <a:rPr lang="en-US" sz="2200" dirty="0"/>
              <a:t> international School opened in 1999.It was originally located on much smaller premises. It was a coeducation school system. In 2009 by the decree of the Ministry of Education, it was separated into two separate locations, boys sections' and girls' section.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35098499"/>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603504" y="502920"/>
            <a:ext cx="8851392" cy="6217087"/>
          </a:xfrm>
          <a:prstGeom prst="rect">
            <a:avLst/>
          </a:prstGeom>
        </p:spPr>
        <p:txBody>
          <a:bodyPr wrap="square">
            <a:spAutoFit/>
          </a:bodyPr>
          <a:lstStyle/>
          <a:p>
            <a:r>
              <a:rPr lang="en-US" sz="2000" dirty="0"/>
              <a:t>Over time, the number of students increased and the then existing premises was deemed inadequate. Construction of a new building was an essential part of School's progressive plan and its mission and vision. Hence a new building was constructed just for the purpose of housing a school,</a:t>
            </a:r>
            <a:br>
              <a:rPr lang="en-US" sz="2000" dirty="0"/>
            </a:br>
            <a:r>
              <a:rPr lang="en-US" sz="2000" dirty="0"/>
              <a:t>and we moved in it in January 2011.</a:t>
            </a:r>
            <a:br>
              <a:rPr lang="en-US" sz="2000" dirty="0"/>
            </a:br>
            <a:r>
              <a:rPr lang="en-US" sz="2000" dirty="0"/>
              <a:t>The </a:t>
            </a:r>
            <a:r>
              <a:rPr lang="en-US" sz="2000" dirty="0" err="1"/>
              <a:t>Jubail</a:t>
            </a:r>
            <a:r>
              <a:rPr lang="en-US" sz="2000" dirty="0"/>
              <a:t> International School is housed in a new purpose-built centrally air-conditioned campus. It opened its doors to the students, staff and parents on the 7th of January, 2011. The students, parents and our staff had been anxiously waiting for the new campus which offers a safe and stimulating environment to about 1300 students at present. The school has three sections, with separate entrances, for Boys' Section, Girls' Section and one for Administration Offices</a:t>
            </a:r>
            <a:r>
              <a:rPr lang="en-US" sz="2000" dirty="0" smtClean="0"/>
              <a:t>. </a:t>
            </a:r>
            <a:r>
              <a:rPr lang="en-US" sz="2000" dirty="0"/>
              <a:t>A well-maintained school building is essential for a proper learning environment. Our new building has large, shared work spaces as well as classrooms that are equipped with latest technology like projectors. The building contains four fully-equipped science laboratories, two rooms for art and design, two clinics, two laboratories for information and computer technology, two spacious libraries, four covered play areas, two canteens, two gymnasiums and an outside sports area.</a:t>
            </a:r>
            <a:r>
              <a:rPr lang="en-US" sz="2400" dirty="0"/>
              <a:t/>
            </a:r>
            <a:br>
              <a:rPr lang="en-US" sz="2400" dirty="0"/>
            </a:b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5719226"/>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877824" y="969461"/>
            <a:ext cx="8202168" cy="5016758"/>
          </a:xfrm>
          <a:prstGeom prst="rect">
            <a:avLst/>
          </a:prstGeom>
        </p:spPr>
        <p:txBody>
          <a:bodyPr wrap="square">
            <a:spAutoFit/>
          </a:bodyPr>
          <a:lstStyle/>
          <a:p>
            <a:r>
              <a:rPr lang="en-US" sz="2000" dirty="0"/>
              <a:t>Thus, the school is purpose built with teaching and learning concepts in mind. The new building was inspected by Royal Commission of </a:t>
            </a:r>
            <a:r>
              <a:rPr lang="en-US" sz="2000" dirty="0" err="1"/>
              <a:t>Jubail</a:t>
            </a:r>
            <a:r>
              <a:rPr lang="en-US" sz="2000" dirty="0"/>
              <a:t> and </a:t>
            </a:r>
            <a:r>
              <a:rPr lang="en-US" sz="2000" dirty="0" err="1"/>
              <a:t>Yanbu</a:t>
            </a:r>
            <a:r>
              <a:rPr lang="en-US" sz="2000" dirty="0"/>
              <a:t>, Ministry of Education and Fire &amp; Safety Department and was found to be meeting, and in some instances exceeding, their standards. The girl's gymnasium has a stage, electronically operated stage curtains and a state of the art music/sound system. It provides the perfect setting for various activities and events like Graduation Ceremonies of Reception and Grade 12.</a:t>
            </a:r>
            <a:br>
              <a:rPr lang="en-US" sz="2000" dirty="0"/>
            </a:br>
            <a:r>
              <a:rPr lang="en-US" sz="2000" dirty="0"/>
              <a:t>At </a:t>
            </a:r>
            <a:r>
              <a:rPr lang="en-US" sz="2000" dirty="0" err="1"/>
              <a:t>Jubail</a:t>
            </a:r>
            <a:r>
              <a:rPr lang="en-US" sz="2000" dirty="0"/>
              <a:t> International School, the co-operation and camaraderie among all stakeholders has been a significant factor for its success. The responses we have received are very favorable and there is an overwhelming positive view of the school premises as parents are very happy with facilities. The resources and facilities at the school provide ideal learning opportunities to students. Some of these facilities are mentioned below:</a:t>
            </a:r>
            <a:br>
              <a:rPr lang="en-US" sz="2000" dirty="0"/>
            </a:b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8413118"/>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8576"/>
          </a:xfrm>
        </p:spPr>
        <p:txBody>
          <a:bodyPr/>
          <a:lstStyle/>
          <a:p>
            <a:pPr algn="ctr"/>
            <a:r>
              <a:rPr lang="en-US" b="1" i="1" u="sng" dirty="0"/>
              <a:t>Classrooms:</a:t>
            </a:r>
            <a:endParaRPr lang="en-US" dirty="0"/>
          </a:p>
        </p:txBody>
      </p:sp>
      <p:sp>
        <p:nvSpPr>
          <p:cNvPr id="3" name="Rectangle 2"/>
          <p:cNvSpPr/>
          <p:nvPr/>
        </p:nvSpPr>
        <p:spPr>
          <a:xfrm>
            <a:off x="677334" y="1600861"/>
            <a:ext cx="8596668" cy="1200329"/>
          </a:xfrm>
          <a:prstGeom prst="rect">
            <a:avLst/>
          </a:prstGeom>
        </p:spPr>
        <p:txBody>
          <a:bodyPr wrap="square">
            <a:spAutoFit/>
          </a:bodyPr>
          <a:lstStyle/>
          <a:p>
            <a:pPr algn="just"/>
            <a:r>
              <a:rPr lang="en-US" dirty="0">
                <a:solidFill>
                  <a:srgbClr val="000000"/>
                </a:solidFill>
                <a:latin typeface="Calibri" panose="020F0502020204030204" pitchFamily="34" charset="0"/>
                <a:ea typeface="Times New Roman" panose="02020603050405020304" pitchFamily="18" charset="0"/>
              </a:rPr>
              <a:t>The classrooms are spacious and can accommodate 20 to 25 students comfortably. Each classroom has a built in infra structure for technology as well as a white board, which can be easily transformed into a "smart board" with the help of Mimeo technology. Interactive teaching is made possible with these technologies.</a:t>
            </a:r>
            <a:endParaRPr lang="en-US" sz="3200" dirty="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59904" y="2993875"/>
            <a:ext cx="8258175" cy="336232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812661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a="http://schemas.openxmlformats.org/drawingml/2006/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38</TotalTime>
  <Words>1477</Words>
  <Application>Microsoft Macintosh PowerPoint</Application>
  <PresentationFormat>Custom</PresentationFormat>
  <Paragraphs>34</Paragraphs>
  <Slides>15</Slides>
  <Notes>0</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Facet</vt:lpstr>
      <vt:lpstr>What makes your school special and unique ?  </vt:lpstr>
      <vt:lpstr>Slide 2</vt:lpstr>
      <vt:lpstr>Slide 3</vt:lpstr>
      <vt:lpstr>Slide 4</vt:lpstr>
      <vt:lpstr>Slide 5</vt:lpstr>
      <vt:lpstr>Al Hussan International School( my school )    Located in the Huwaylat District, in Jubail Industrial City, Saudi Arabia, Jubail International School serves as an ideal site for teaching and learning. Its location offers the community easy access in an area which is a part of the Royal Commission. The school's location has many advantages. First of all it is located in Royal Commission which is a very secure area with constant surveillance for security with patrol cars etc. It is adjacent to a hospital fully equipped with up to date facilities. The area is clean and is close to a commercial area. It is not on any main road; therefore decreasing the chance of traffic accidents. The school is ideally located near the Beach side which is helpful while doing ecosystem studies. The school itself is housed on a 19700 sqm plot of land.  Jubail international School opened in 1999.It was originally located on much smaller premises. It was a coeducation school system. In 2009 by the decree of the Ministry of Education, it was separated into two separate locations, boys sections' and girls' section. </vt:lpstr>
      <vt:lpstr>Slide 7</vt:lpstr>
      <vt:lpstr>Slide 8</vt:lpstr>
      <vt:lpstr>Classrooms:</vt:lpstr>
      <vt:lpstr>School Libraries: </vt:lpstr>
      <vt:lpstr>Computer Laboratories:</vt:lpstr>
      <vt:lpstr>Science Laboratories:</vt:lpstr>
      <vt:lpstr>Art:</vt:lpstr>
      <vt:lpstr>Sports Facilities:</vt:lpstr>
      <vt:lpstr>Slide 15</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makes your school special and unique ?  </dc:title>
  <dc:creator>Parul Sheth</dc:creator>
  <cp:lastModifiedBy>Barry Kramer</cp:lastModifiedBy>
  <cp:revision>18</cp:revision>
  <dcterms:created xsi:type="dcterms:W3CDTF">2021-12-14T21:23:59Z</dcterms:created>
  <dcterms:modified xsi:type="dcterms:W3CDTF">2021-12-14T21:25:26Z</dcterms:modified>
</cp:coreProperties>
</file>