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s/slide6.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8" r:id="rId11"/>
    <p:sldId id="266" r:id="rId12"/>
    <p:sldId id="265" r:id="rId13"/>
    <p:sldId id="267" r:id="rId14"/>
    <p:sldId id="269"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32767"/>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014" autoAdjust="0"/>
    <p:restoredTop sz="94660"/>
  </p:normalViewPr>
  <p:slideViewPr>
    <p:cSldViewPr snapToGrid="0">
      <p:cViewPr varScale="1">
        <p:scale>
          <a:sx n="81" d="100"/>
          <a:sy n="81" d="100"/>
        </p:scale>
        <p:origin x="-128" y="-40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124A46F-5137-4F0B-8C30-BE438348A65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598A283-B0A5-4886-B5BE-A99F1912D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12B7D26-DB7A-40AB-94FE-50319A9CE1AB}"/>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5" name="Нижний колонтитул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9ED7BD4-F50F-48FE-9937-F20DDEAF349A}"/>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63D0B73-17C8-4B57-B833-79BBDDC49660}"/>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3594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98D11FE-037E-4E75-A654-0AEDE6207B4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18C389E-9DF9-4BB0-A949-CBA921BF0D59}"/>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76AE552-5993-4D6D-8056-F6A8BA8EC571}"/>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5" name="Нижний колонтитул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2136236-4D7D-4E7C-86DF-1FF46751538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53FE678-DCB6-4563-913B-31B283F26612}"/>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7169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AA4F7A6-886E-433F-9E16-9A36241CC91F}"/>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6F48D6B-3988-477F-86F9-F66BD058A11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2C874AA-12DE-453E-B56F-79C9148CAAC1}"/>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5" name="Нижний колонтитул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E1DEA3-4794-4219-A3EC-FB9FC32BD87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AA3A20-07A6-4B80-A428-D43325946FFF}"/>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5721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076A215-8732-4BC8-B26C-D1A72A404E4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C1BDAF3-8769-4EE9-8DB9-28867028450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AF17127-6979-470B-BCC0-7FD4E99C74F0}"/>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5" name="Нижний колонтитул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613B034-F149-4E51-BBE0-8F59F6A0EC3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76F9D63-8770-42DC-8152-203C0F172A3B}"/>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077588"/>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EB937D1-74F0-4F3F-955A-0C9ED85D58B4}"/>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B7B4AD-2996-4B70-8562-552A629F52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6050C71-4A03-4EF3-BD05-DB73109DE8DA}"/>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5" name="Нижний колонтитул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BE956F-F010-43DD-BF7D-F8CD240C853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8453A94-11D3-41B9-8D58-924B98F232C1}"/>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6623401"/>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8DC9F78-3823-4D19-9E10-27D0A60EDCE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B37F637-F835-41B2-B393-AF288C25CDD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E8445F5-ADDF-41BD-B3AC-1A63E6F87AB1}"/>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BEB17D2-AAB5-4969-B878-1E1A1B9C6ECC}"/>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6" name="Нижний колонтитул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2E1FCDC-9DFB-4976-8178-92745485735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C051233-6CAA-4456-A6E8-C1862A304366}"/>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7058283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C7AE62D-4CEF-4282-AFC7-436C2C0AA4DE}"/>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94B4A06-F925-4AC9-8E37-95117C9AAF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BA74D47-6B90-4CF6-B730-053725CBE37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F4E053D-DC65-45AF-BFAC-219CA654A9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6F8B63E-FB54-42AC-A270-DF3FE221071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CDBB9FF-73AC-49A3-B2F2-5AC972E6F67A}"/>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8" name="Нижний колонтитул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41491B1-D995-4EF2-8417-D3DD5BCF13FB}"/>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42F6810-C3D0-4DC7-B17E-70912F26026A}"/>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16635188"/>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04F3B52-8998-4BF7-B1BF-D19C97753B0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E8E26D5-5FC5-4CC9-AEB8-0B3BCA95385B}"/>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4" name="Нижний колонтитул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B0FA750-B314-4403-94E4-5EC81AAB530C}"/>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2EA602-8956-4E6C-8008-97988919E34C}"/>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101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10F430A-0878-455C-86C1-249323F849D6}"/>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3" name="Нижний колонтитул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4A4039B-752D-4690-A532-6DC030F801C9}"/>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EDB797D-51B9-46AA-B18D-E35B8670FDDE}"/>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6103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5E3F75-5469-4E35-96C4-143E1F4AB3D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248EB6B-BAB4-4615-9DB6-1EB872B7E5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A36091B-41E8-4CE4-BA09-870BB0B82C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4B546C-6C73-41D7-9F38-7776E28080B5}"/>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6" name="Нижний колонтитул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B7A0A9B-A613-4807-B65C-6C8D4ABE285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4F2DD22-47CF-400E-9419-CB76EDC0B8CD}"/>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8329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B245CB4-A8BD-4DF6-BBE7-EC54267897B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10F7F6E-31F7-45FE-805D-14DAAF007D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A150AA4-8F4C-484E-9BEF-C34B9B338D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6104890-9166-4F02-A8A7-16CF374982D9}"/>
              </a:ext>
            </a:extLst>
          </p:cNvPr>
          <p:cNvSpPr>
            <a:spLocks noGrp="1"/>
          </p:cNvSpPr>
          <p:nvPr>
            <p:ph type="dt" sz="half" idx="10"/>
          </p:nvPr>
        </p:nvSpPr>
        <p:spPr/>
        <p:txBody>
          <a:bodyPr/>
          <a:lstStyle/>
          <a:p>
            <a:fld id="{0E1F0017-E606-4D77-BAAA-E3A58AFB2342}" type="datetimeFigureOut">
              <a:rPr lang="ru-RU" smtClean="0"/>
              <a:pPr/>
              <a:t>5/11/21</a:t>
            </a:fld>
            <a:endParaRPr lang="ru-RU"/>
          </a:p>
        </p:txBody>
      </p:sp>
      <p:sp>
        <p:nvSpPr>
          <p:cNvPr id="6" name="Нижний колонтитул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2DFA62C-17F8-422C-9313-5222C890377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5BBD90D-1FDE-42A7-B133-442C28E6F521}"/>
              </a:ext>
            </a:extLst>
          </p:cNvPr>
          <p:cNvSpPr>
            <a:spLocks noGrp="1"/>
          </p:cNvSpPr>
          <p:nvPr>
            <p:ph type="sldNum" sz="quarter" idx="12"/>
          </p:nvPr>
        </p:nvSpPr>
        <p:spPr/>
        <p:txBody>
          <a:body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76363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pattFill prst="smConfetti">
          <a:fgClr>
            <a:schemeClr val="accent1"/>
          </a:fgClr>
          <a:bgClr>
            <a:schemeClr val="accent2">
              <a:lumMod val="20000"/>
              <a:lumOff val="80000"/>
            </a:schemeClr>
          </a:bgClr>
        </a:patt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10C2369-93E8-4C1B-93D3-B61C7468B9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277D39D-321C-4266-A165-9ADB34B839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2112F1F-2060-4F2E-B0F8-6E59184BAD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F0017-E606-4D77-BAAA-E3A58AFB2342}" type="datetimeFigureOut">
              <a:rPr lang="ru-RU" smtClean="0"/>
              <a:pPr/>
              <a:t>5/11/21</a:t>
            </a:fld>
            <a:endParaRPr lang="ru-RU"/>
          </a:p>
        </p:txBody>
      </p:sp>
      <p:sp>
        <p:nvSpPr>
          <p:cNvPr id="5" name="Нижний колонтитул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D5B60B8-A061-40CE-8277-2AA4A1746A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E5684B-79F7-48B7-B4AA-08B031995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82A7A-3382-4B5A-A5A9-BB0A8009750F}" type="slidenum">
              <a:rPr lang="ru-RU" smtClean="0"/>
              <a:pPr/>
              <a:t>‹#›</a:t>
            </a:fld>
            <a:endParaRPr lang="ru-RU"/>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16057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NUL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D986CFD-E3B0-4E35-A36A-55D56982CB73}"/>
              </a:ext>
            </a:extLst>
          </p:cNvPr>
          <p:cNvSpPr>
            <a:spLocks noGrp="1"/>
          </p:cNvSpPr>
          <p:nvPr>
            <p:ph type="ctrTitle"/>
          </p:nvPr>
        </p:nvSpPr>
        <p:spPr>
          <a:xfrm>
            <a:off x="290512" y="1104901"/>
            <a:ext cx="11610975" cy="2400300"/>
          </a:xfrm>
        </p:spPr>
        <p:txBody>
          <a:bodyPr>
            <a:normAutofit fontScale="90000"/>
          </a:bodyPr>
          <a:lstStyle/>
          <a:p>
            <a:r>
              <a:rPr lang="en-US" sz="36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Computer Chronicles  - “Places and Perspectives” Learning Circle </a:t>
            </a:r>
            <a:br>
              <a:rPr lang="en-US" sz="36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br>
            <a:r>
              <a:rPr lang="en-US" sz="44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
            </a:r>
            <a:br>
              <a:rPr lang="en-US" sz="4400" b="1"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br>
            <a:r>
              <a:rPr lang="en-US" b="1" dirty="0">
                <a:solidFill>
                  <a:srgbClr val="C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rPr>
              <a:t>The Heroes of the Pandemic</a:t>
            </a:r>
            <a:endParaRPr lang="ru-RU" b="1" dirty="0">
              <a:solidFill>
                <a:srgbClr val="C0000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sp>
        <p:nvSpPr>
          <p:cNvPr id="3" name="Подзаголовок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04FC50A-18C5-4B4B-B16E-AF945DA8DD42}"/>
              </a:ext>
            </a:extLst>
          </p:cNvPr>
          <p:cNvSpPr>
            <a:spLocks noGrp="1"/>
          </p:cNvSpPr>
          <p:nvPr>
            <p:ph type="subTitle" idx="1"/>
          </p:nvPr>
        </p:nvSpPr>
        <p:spPr>
          <a:xfrm>
            <a:off x="1523999" y="4657724"/>
            <a:ext cx="9944101" cy="1743075"/>
          </a:xfrm>
        </p:spPr>
        <p:txBody>
          <a:bodyPr>
            <a:normAutofit/>
          </a:bodyPr>
          <a:lstStyle/>
          <a:p>
            <a:pPr algn="l">
              <a:lnSpc>
                <a:spcPct val="100000"/>
              </a:lnSpc>
              <a:spcBef>
                <a:spcPts val="0"/>
              </a:spcBef>
            </a:pPr>
            <a:r>
              <a:rPr lang="en-US" dirty="0"/>
              <a:t>                                                                                           </a:t>
            </a:r>
            <a:r>
              <a:rPr lang="en-US" dirty="0">
                <a:latin typeface="Roboto" panose="02000000000000000000" pitchFamily="2" charset="0"/>
                <a:ea typeface="Roboto" panose="02000000000000000000" pitchFamily="2" charset="0"/>
              </a:rPr>
              <a:t>“</a:t>
            </a:r>
            <a:r>
              <a:rPr lang="en-US"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rPr>
              <a:t>Petru</a:t>
            </a:r>
            <a:r>
              <a:rPr lang="en-US"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 </a:t>
            </a:r>
            <a:r>
              <a:rPr lang="en-US" dirty="0" err="1">
                <a:effectLst>
                  <a:outerShdw blurRad="38100" dist="38100" dir="2700000" algn="tl">
                    <a:srgbClr val="000000">
                      <a:alpha val="43137"/>
                    </a:srgbClr>
                  </a:outerShdw>
                </a:effectLst>
                <a:latin typeface="Roboto" panose="02000000000000000000" pitchFamily="2" charset="0"/>
                <a:ea typeface="Roboto" panose="02000000000000000000" pitchFamily="2" charset="0"/>
              </a:rPr>
              <a:t>Movila</a:t>
            </a:r>
            <a:r>
              <a:rPr lang="en-US"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 Lyceum</a:t>
            </a:r>
          </a:p>
          <a:p>
            <a:pPr algn="l">
              <a:lnSpc>
                <a:spcPct val="100000"/>
              </a:lnSpc>
              <a:spcBef>
                <a:spcPts val="0"/>
              </a:spcBef>
            </a:pPr>
            <a:r>
              <a:rPr lang="en-US"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                                                                                   Chisinau, Moldova</a:t>
            </a:r>
          </a:p>
          <a:p>
            <a:pPr>
              <a:lnSpc>
                <a:spcPct val="100000"/>
              </a:lnSpc>
              <a:spcBef>
                <a:spcPts val="0"/>
              </a:spcBef>
            </a:pPr>
            <a:r>
              <a:rPr lang="en-US">
                <a:effectLst>
                  <a:outerShdw blurRad="38100" dist="38100" dir="2700000" algn="tl">
                    <a:srgbClr val="000000">
                      <a:alpha val="43137"/>
                    </a:srgbClr>
                  </a:outerShdw>
                </a:effectLst>
                <a:latin typeface="Roboto" panose="02000000000000000000" pitchFamily="2" charset="0"/>
                <a:ea typeface="Roboto" panose="02000000000000000000" pitchFamily="2" charset="0"/>
              </a:rPr>
              <a:t>                                                                             January </a:t>
            </a:r>
            <a:r>
              <a:rPr lang="en-US" dirty="0">
                <a:effectLst>
                  <a:outerShdw blurRad="38100" dist="38100" dir="2700000" algn="tl">
                    <a:srgbClr val="000000">
                      <a:alpha val="43137"/>
                    </a:srgbClr>
                  </a:outerShdw>
                </a:effectLst>
                <a:latin typeface="Roboto" panose="02000000000000000000" pitchFamily="2" charset="0"/>
                <a:ea typeface="Roboto" panose="02000000000000000000" pitchFamily="2" charset="0"/>
              </a:rPr>
              <a:t>to May, 2021</a:t>
            </a:r>
            <a:endParaRPr lang="ru-RU" dirty="0">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0353749"/>
      </p:ext>
    </p:extLst>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1404590-1787-48B2-98C0-7229141F5B45}"/>
              </a:ext>
            </a:extLst>
          </p:cNvPr>
          <p:cNvSpPr>
            <a:spLocks noGrp="1"/>
          </p:cNvSpPr>
          <p:nvPr>
            <p:ph type="title"/>
          </p:nvPr>
        </p:nvSpPr>
        <p:spPr>
          <a:xfrm>
            <a:off x="838200" y="-75501"/>
            <a:ext cx="10515600" cy="1098959"/>
          </a:xfrm>
        </p:spPr>
        <p:txBody>
          <a:bodyPr>
            <a:normAutofit/>
          </a:bodyPr>
          <a:lstStyle/>
          <a:p>
            <a:pPr algn="ctr"/>
            <a:r>
              <a:rPr lang="en-US" b="1" dirty="0">
                <a:latin typeface="Roboto" panose="02000000000000000000" pitchFamily="2" charset="0"/>
              </a:rPr>
              <a:t> T</a:t>
            </a:r>
            <a:r>
              <a:rPr lang="en-US" b="1" i="0" dirty="0">
                <a:effectLst/>
                <a:latin typeface="Roboto" panose="02000000000000000000" pitchFamily="2" charset="0"/>
              </a:rPr>
              <a:t>he Way Schools </a:t>
            </a:r>
            <a:r>
              <a:rPr lang="en-US" b="1" dirty="0">
                <a:latin typeface="Roboto" panose="02000000000000000000" pitchFamily="2" charset="0"/>
              </a:rPr>
              <a:t>D</a:t>
            </a:r>
            <a:r>
              <a:rPr lang="en-US" b="1" i="0" dirty="0">
                <a:effectLst/>
                <a:latin typeface="Roboto" panose="02000000000000000000" pitchFamily="2" charset="0"/>
              </a:rPr>
              <a:t>o </a:t>
            </a:r>
            <a:r>
              <a:rPr lang="en-US" b="1" dirty="0">
                <a:latin typeface="Roboto" panose="02000000000000000000" pitchFamily="2" charset="0"/>
              </a:rPr>
              <a:t>T</a:t>
            </a:r>
            <a:r>
              <a:rPr lang="en-US" b="1" i="0" dirty="0">
                <a:effectLst/>
                <a:latin typeface="Roboto" panose="02000000000000000000" pitchFamily="2" charset="0"/>
              </a:rPr>
              <a:t>hings</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26852B4-CB51-4972-A1AF-ABF161A83890}"/>
              </a:ext>
            </a:extLst>
          </p:cNvPr>
          <p:cNvSpPr>
            <a:spLocks noGrp="1"/>
          </p:cNvSpPr>
          <p:nvPr>
            <p:ph idx="1"/>
          </p:nvPr>
        </p:nvSpPr>
        <p:spPr>
          <a:xfrm>
            <a:off x="352337" y="1313925"/>
            <a:ext cx="11459361" cy="4863038"/>
          </a:xfrm>
        </p:spPr>
        <p:txBody>
          <a:bodyPr/>
          <a:lstStyle/>
          <a:p>
            <a:pPr marL="0" indent="0">
              <a:lnSpc>
                <a:spcPct val="100000"/>
              </a:lnSpc>
              <a:spcBef>
                <a:spcPts val="0"/>
              </a:spcBef>
              <a:buNone/>
            </a:pPr>
            <a:endParaRPr lang="en-US" sz="2000" i="0" dirty="0">
              <a:effectLst/>
              <a:latin typeface="Roboto" panose="02000000000000000000" pitchFamily="2" charset="0"/>
              <a:ea typeface="Roboto" panose="02000000000000000000" pitchFamily="2" charset="0"/>
            </a:endParaRPr>
          </a:p>
          <a:p>
            <a:pPr marL="0" indent="0">
              <a:lnSpc>
                <a:spcPct val="100000"/>
              </a:lnSpc>
              <a:spcBef>
                <a:spcPts val="0"/>
              </a:spcBef>
              <a:buNone/>
            </a:pPr>
            <a:r>
              <a:rPr lang="en-US" sz="2000" i="0" dirty="0">
                <a:effectLst/>
                <a:latin typeface="Roboto" panose="02000000000000000000" pitchFamily="2" charset="0"/>
                <a:ea typeface="Roboto" panose="02000000000000000000" pitchFamily="2" charset="0"/>
              </a:rPr>
              <a:t>“There are some differences in Belarus with Covid-19 than in other countries. For example, we go to schools, to the kindergartens, we can visit the doctors, some </a:t>
            </a:r>
          </a:p>
          <a:p>
            <a:pPr marL="0" indent="0">
              <a:lnSpc>
                <a:spcPct val="100000"/>
              </a:lnSpc>
              <a:spcBef>
                <a:spcPts val="0"/>
              </a:spcBef>
              <a:buNone/>
            </a:pPr>
            <a:r>
              <a:rPr lang="en-US" sz="2000" i="0" dirty="0">
                <a:effectLst/>
                <a:latin typeface="Roboto" panose="02000000000000000000" pitchFamily="2" charset="0"/>
                <a:ea typeface="Roboto" panose="02000000000000000000" pitchFamily="2" charset="0"/>
              </a:rPr>
              <a:t>entertainments, but with the following of some measures: </a:t>
            </a:r>
          </a:p>
          <a:p>
            <a:pPr marL="0" indent="0">
              <a:lnSpc>
                <a:spcPct val="100000"/>
              </a:lnSpc>
              <a:spcBef>
                <a:spcPts val="0"/>
              </a:spcBef>
              <a:buNone/>
            </a:pPr>
            <a:r>
              <a:rPr lang="en-US" sz="2000" i="0" dirty="0">
                <a:effectLst/>
                <a:latin typeface="Roboto" panose="02000000000000000000" pitchFamily="2" charset="0"/>
                <a:ea typeface="Roboto" panose="02000000000000000000" pitchFamily="2" charset="0"/>
              </a:rPr>
              <a:t>we have to wear mask, use antiseptic, keep the distance 1 – 1,5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m</a:t>
            </a:r>
            <a:r>
              <a:rPr lang="en-US" sz="2000" i="0" dirty="0">
                <a:effectLst/>
                <a:latin typeface="Roboto" panose="02000000000000000000" pitchFamily="2" charset="0"/>
                <a:ea typeface="Roboto" panose="02000000000000000000" pitchFamily="2" charset="0"/>
              </a:rPr>
              <a:t>eters”.</a:t>
            </a:r>
          </a:p>
          <a:p>
            <a:endParaRPr lang="ru-RU" dirty="0"/>
          </a:p>
        </p:txBody>
      </p:sp>
      <p:pic>
        <p:nvPicPr>
          <p:cNvPr id="4" name="Объект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6FCE71-088A-4365-A4D9-85CAD569AC84}"/>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204432" y="2033435"/>
            <a:ext cx="3350703" cy="4750577"/>
          </a:xfrm>
          <a:prstGeom prst="rect">
            <a:avLst/>
          </a:prstGeom>
        </p:spPr>
      </p:pic>
      <p:sp>
        <p:nvSpPr>
          <p:cNvPr id="6" name="TextBox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3324C7B-21C3-4E42-BE77-9450E1A2F198}"/>
              </a:ext>
            </a:extLst>
          </p:cNvPr>
          <p:cNvSpPr txBox="1"/>
          <p:nvPr/>
        </p:nvSpPr>
        <p:spPr>
          <a:xfrm>
            <a:off x="3047301" y="3204486"/>
            <a:ext cx="6094602" cy="923330"/>
          </a:xfrm>
          <a:prstGeom prst="rect">
            <a:avLst/>
          </a:prstGeom>
          <a:noFill/>
        </p:spPr>
        <p:txBody>
          <a:bodyPr wrap="square">
            <a:spAutoFit/>
          </a:bodyPr>
          <a:lstStyle/>
          <a:p>
            <a:r>
              <a:rPr lang="ru-RU" dirty="0" err="1">
                <a:latin typeface="Roboto" panose="02000000000000000000" pitchFamily="2" charset="0"/>
                <a:ea typeface="Roboto" panose="02000000000000000000" pitchFamily="2" charset="0"/>
              </a:rPr>
              <a:t>Pavlov</a:t>
            </a:r>
            <a:r>
              <a:rPr lang="ru-RU" dirty="0">
                <a:latin typeface="Roboto" panose="02000000000000000000" pitchFamily="2" charset="0"/>
                <a:ea typeface="Roboto" panose="02000000000000000000" pitchFamily="2" charset="0"/>
              </a:rPr>
              <a:t> </a:t>
            </a:r>
            <a:r>
              <a:rPr lang="ru-RU" dirty="0" err="1">
                <a:latin typeface="Roboto" panose="02000000000000000000" pitchFamily="2" charset="0"/>
                <a:ea typeface="Roboto" panose="02000000000000000000" pitchFamily="2" charset="0"/>
              </a:rPr>
              <a:t>Matvei</a:t>
            </a:r>
            <a:r>
              <a:rPr lang="ru-RU" dirty="0">
                <a:latin typeface="Roboto" panose="02000000000000000000" pitchFamily="2" charset="0"/>
                <a:ea typeface="Roboto" panose="02000000000000000000" pitchFamily="2" charset="0"/>
              </a:rPr>
              <a:t>,</a:t>
            </a:r>
            <a:endParaRPr lang="en-US" dirty="0">
              <a:latin typeface="Roboto" panose="02000000000000000000" pitchFamily="2" charset="0"/>
              <a:ea typeface="Roboto" panose="02000000000000000000" pitchFamily="2" charset="0"/>
            </a:endParaRPr>
          </a:p>
          <a:p>
            <a:r>
              <a:rPr lang="en-US" b="1" i="0" dirty="0">
                <a:effectLst/>
                <a:latin typeface="Roboto" panose="02000000000000000000" pitchFamily="2" charset="0"/>
                <a:ea typeface="Roboto" panose="02000000000000000000" pitchFamily="2" charset="0"/>
              </a:rPr>
              <a:t> </a:t>
            </a:r>
            <a:r>
              <a:rPr lang="en-US" i="0" dirty="0">
                <a:effectLst/>
                <a:latin typeface="Roboto" panose="02000000000000000000" pitchFamily="2" charset="0"/>
              </a:rPr>
              <a:t>Gymnasia № 1, </a:t>
            </a:r>
          </a:p>
          <a:p>
            <a:r>
              <a:rPr lang="en-US" i="0" dirty="0" err="1">
                <a:effectLst/>
                <a:latin typeface="Roboto" panose="02000000000000000000" pitchFamily="2" charset="0"/>
              </a:rPr>
              <a:t>Starye</a:t>
            </a:r>
            <a:r>
              <a:rPr lang="en-US" i="0" dirty="0">
                <a:effectLst/>
                <a:latin typeface="Roboto" panose="02000000000000000000" pitchFamily="2" charset="0"/>
              </a:rPr>
              <a:t> </a:t>
            </a:r>
            <a:r>
              <a:rPr lang="en-US" i="0" dirty="0" err="1">
                <a:effectLst/>
                <a:latin typeface="Roboto" panose="02000000000000000000" pitchFamily="2" charset="0"/>
              </a:rPr>
              <a:t>Dorogi</a:t>
            </a:r>
            <a:r>
              <a:rPr lang="en-US" i="0" dirty="0">
                <a:effectLst/>
                <a:latin typeface="Roboto" panose="02000000000000000000" pitchFamily="2" charset="0"/>
              </a:rPr>
              <a:t>, Belarus</a:t>
            </a:r>
            <a:r>
              <a:rPr lang="ru-RU" dirty="0"/>
              <a:t> </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70249795"/>
      </p:ext>
    </p:extLst>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8CF1F58-D1CA-48DD-8BB5-C2BD41CBB1CE}"/>
              </a:ext>
            </a:extLst>
          </p:cNvPr>
          <p:cNvSpPr>
            <a:spLocks noGrp="1"/>
          </p:cNvSpPr>
          <p:nvPr>
            <p:ph type="title"/>
          </p:nvPr>
        </p:nvSpPr>
        <p:spPr>
          <a:xfrm>
            <a:off x="838200" y="0"/>
            <a:ext cx="10515600" cy="1291906"/>
          </a:xfrm>
        </p:spPr>
        <p:txBody>
          <a:bodyPr/>
          <a:lstStyle/>
          <a:p>
            <a:pPr algn="ctr"/>
            <a:r>
              <a:rPr lang="en-US" b="1" dirty="0">
                <a:latin typeface="Roboto" panose="02000000000000000000" pitchFamily="2" charset="0"/>
                <a:ea typeface="Roboto" panose="02000000000000000000" pitchFamily="2" charset="0"/>
              </a:rPr>
              <a:t>What We Have Learned</a:t>
            </a:r>
            <a:endParaRPr lang="ru-RU" b="1" dirty="0">
              <a:latin typeface="Roboto" panose="02000000000000000000" pitchFamily="2" charset="0"/>
              <a:ea typeface="Roboto" panose="02000000000000000000" pitchFamily="2" charset="0"/>
            </a:endParaRPr>
          </a:p>
        </p:txBody>
      </p:sp>
      <p:pic>
        <p:nvPicPr>
          <p:cNvPr id="9" name="Рисунок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A8834A1-BEA2-4BC9-A39C-6CD6FB7F1050}"/>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74801" y="1568639"/>
            <a:ext cx="8242398" cy="492443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6100372"/>
      </p:ext>
    </p:extLst>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1564B62-5932-4A83-8CBF-68A653236D37}"/>
              </a:ext>
            </a:extLst>
          </p:cNvPr>
          <p:cNvSpPr>
            <a:spLocks noGrp="1"/>
          </p:cNvSpPr>
          <p:nvPr>
            <p:ph type="title"/>
          </p:nvPr>
        </p:nvSpPr>
        <p:spPr>
          <a:xfrm>
            <a:off x="838200" y="75502"/>
            <a:ext cx="10515600" cy="780176"/>
          </a:xfrm>
        </p:spPr>
        <p:txBody>
          <a:bodyPr>
            <a:normAutofit/>
          </a:bodyPr>
          <a:lstStyle/>
          <a:p>
            <a:r>
              <a:rPr lang="ru-RU" b="1" dirty="0">
                <a:latin typeface="Roboto" panose="02000000000000000000" pitchFamily="2" charset="0"/>
                <a:ea typeface="Roboto" panose="02000000000000000000" pitchFamily="2" charset="0"/>
              </a:rPr>
              <a:t>               </a:t>
            </a:r>
            <a:r>
              <a:rPr lang="en-US" b="1" dirty="0">
                <a:latin typeface="Roboto" panose="02000000000000000000" pitchFamily="2" charset="0"/>
                <a:ea typeface="Roboto" panose="02000000000000000000" pitchFamily="2" charset="0"/>
              </a:rPr>
              <a:t>What We Have Learned</a:t>
            </a:r>
            <a:endParaRPr lang="ru-RU" dirty="0"/>
          </a:p>
        </p:txBody>
      </p:sp>
      <p:pic>
        <p:nvPicPr>
          <p:cNvPr id="5" name="Объект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1B46D56-68A4-4DCE-864C-8A387112CEF9}"/>
              </a:ext>
            </a:extLst>
          </p:cNvPr>
          <p:cNvPicPr>
            <a:picLocks noGrp="1" noChangeAspect="1"/>
          </p:cNvPicPr>
          <p:nvPr>
            <p:ph idx="1"/>
          </p:nvPr>
        </p:nvPicPr>
        <p:blipFill>
          <a:blip r:embed="rId2"/>
          <a:stretch>
            <a:fillRect/>
          </a:stretch>
        </p:blipFill>
        <p:spPr>
          <a:xfrm>
            <a:off x="310394" y="2855314"/>
            <a:ext cx="4886325" cy="3667125"/>
          </a:xfrm>
        </p:spPr>
      </p:pic>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9F8B8B4-7B17-4A4A-9F61-C65FB752CB58}"/>
              </a:ext>
            </a:extLst>
          </p:cNvPr>
          <p:cNvSpPr txBox="1"/>
          <p:nvPr/>
        </p:nvSpPr>
        <p:spPr>
          <a:xfrm>
            <a:off x="125835" y="1057013"/>
            <a:ext cx="5746459" cy="400110"/>
          </a:xfrm>
          <a:prstGeom prst="rect">
            <a:avLst/>
          </a:prstGeom>
          <a:noFill/>
        </p:spPr>
        <p:txBody>
          <a:bodyPr wrap="square">
            <a:spAutoFit/>
          </a:bodyPr>
          <a:lstStyle/>
          <a:p>
            <a:r>
              <a:rPr lang="ru-RU" sz="2000" b="1" dirty="0" err="1">
                <a:latin typeface="Roboto" panose="02000000000000000000" pitchFamily="2" charset="0"/>
                <a:ea typeface="Roboto" panose="02000000000000000000" pitchFamily="2" charset="0"/>
              </a:rPr>
              <a:t>Daisy</a:t>
            </a:r>
            <a:r>
              <a:rPr lang="ru-RU" sz="2000" b="1" dirty="0">
                <a:latin typeface="Roboto" panose="02000000000000000000" pitchFamily="2" charset="0"/>
                <a:ea typeface="Roboto" panose="02000000000000000000" pitchFamily="2" charset="0"/>
              </a:rPr>
              <a:t> </a:t>
            </a:r>
            <a:r>
              <a:rPr lang="ru-RU" sz="2000" b="1" dirty="0" err="1">
                <a:latin typeface="Roboto" panose="02000000000000000000" pitchFamily="2" charset="0"/>
                <a:ea typeface="Roboto" panose="02000000000000000000" pitchFamily="2" charset="0"/>
              </a:rPr>
              <a:t>Elementary</a:t>
            </a:r>
            <a:r>
              <a:rPr lang="ru-RU" sz="2000" b="1" dirty="0">
                <a:latin typeface="Roboto" panose="02000000000000000000" pitchFamily="2" charset="0"/>
                <a:ea typeface="Roboto" panose="02000000000000000000" pitchFamily="2" charset="0"/>
              </a:rPr>
              <a:t> </a:t>
            </a:r>
            <a:r>
              <a:rPr lang="ru-RU" sz="2000" b="1" dirty="0" err="1">
                <a:latin typeface="Roboto" panose="02000000000000000000" pitchFamily="2" charset="0"/>
                <a:ea typeface="Roboto" panose="02000000000000000000" pitchFamily="2" charset="0"/>
              </a:rPr>
              <a:t>School</a:t>
            </a:r>
            <a:r>
              <a:rPr lang="ru-RU" sz="2000" b="1" dirty="0">
                <a:latin typeface="Roboto" panose="02000000000000000000" pitchFamily="2" charset="0"/>
                <a:ea typeface="Roboto" panose="02000000000000000000" pitchFamily="2" charset="0"/>
              </a:rPr>
              <a:t>, TN, </a:t>
            </a:r>
            <a:r>
              <a:rPr lang="en-US" sz="2000" b="1" dirty="0">
                <a:latin typeface="Roboto" panose="02000000000000000000" pitchFamily="2" charset="0"/>
                <a:ea typeface="Roboto" panose="02000000000000000000" pitchFamily="2" charset="0"/>
              </a:rPr>
              <a:t>the </a:t>
            </a:r>
            <a:r>
              <a:rPr lang="ru-RU" sz="2000" b="1" dirty="0">
                <a:latin typeface="Roboto" panose="02000000000000000000" pitchFamily="2" charset="0"/>
                <a:ea typeface="Roboto" panose="02000000000000000000" pitchFamily="2" charset="0"/>
              </a:rPr>
              <a:t>USA. </a:t>
            </a:r>
          </a:p>
        </p:txBody>
      </p:sp>
      <p:sp>
        <p:nvSpPr>
          <p:cNvPr id="9" name="TextBox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2093DC6-0C58-4C5B-9E8D-D6956571AB40}"/>
              </a:ext>
            </a:extLst>
          </p:cNvPr>
          <p:cNvSpPr txBox="1"/>
          <p:nvPr/>
        </p:nvSpPr>
        <p:spPr>
          <a:xfrm>
            <a:off x="226503" y="1627680"/>
            <a:ext cx="5108895" cy="1015663"/>
          </a:xfrm>
          <a:prstGeom prst="rect">
            <a:avLst/>
          </a:prstGeom>
          <a:noFill/>
        </p:spPr>
        <p:txBody>
          <a:bodyPr wrap="square">
            <a:spAutoFit/>
          </a:bodyPr>
          <a:lstStyle/>
          <a:p>
            <a:r>
              <a:rPr lang="en-US" sz="2000" i="0" dirty="0">
                <a:effectLst/>
                <a:latin typeface="Roboto" panose="02000000000000000000" pitchFamily="2" charset="0"/>
              </a:rPr>
              <a:t>The third grade students read two articles about how Covid 19 has changed the way schools do things.</a:t>
            </a:r>
            <a:endParaRPr lang="ru-RU" sz="2000" dirty="0"/>
          </a:p>
        </p:txBody>
      </p:sp>
      <p:pic>
        <p:nvPicPr>
          <p:cNvPr id="11" name="Рисунок 10">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30E5E60-2F74-4CA0-95FF-30DAA02266C4}"/>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6422210" y="2770988"/>
            <a:ext cx="4584583" cy="3438438"/>
          </a:xfrm>
          <a:prstGeom prst="rect">
            <a:avLst/>
          </a:prstGeom>
        </p:spPr>
      </p:pic>
      <p:sp>
        <p:nvSpPr>
          <p:cNvPr id="13" name="TextBox 1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1598B7D-23E3-4F7B-8DA1-ACDA9E8C3257}"/>
              </a:ext>
            </a:extLst>
          </p:cNvPr>
          <p:cNvSpPr txBox="1"/>
          <p:nvPr/>
        </p:nvSpPr>
        <p:spPr>
          <a:xfrm>
            <a:off x="6199464" y="1057012"/>
            <a:ext cx="5503178" cy="400110"/>
          </a:xfrm>
          <a:prstGeom prst="rect">
            <a:avLst/>
          </a:prstGeom>
          <a:noFill/>
        </p:spPr>
        <p:txBody>
          <a:bodyPr wrap="square">
            <a:spAutoFit/>
          </a:bodyPr>
          <a:lstStyle/>
          <a:p>
            <a:pPr marL="0" indent="0">
              <a:buNone/>
            </a:pPr>
            <a:r>
              <a:rPr lang="pt-BR" sz="2000" b="1" i="0" dirty="0">
                <a:effectLst/>
                <a:latin typeface="Roboto" panose="02000000000000000000" pitchFamily="2" charset="0"/>
                <a:ea typeface="Roboto" panose="02000000000000000000" pitchFamily="2" charset="0"/>
              </a:rPr>
              <a:t>"Petru Movila" Lyceum, Chisinau, Moldova</a:t>
            </a:r>
            <a:endParaRPr lang="ru-RU" sz="2000" dirty="0">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CEED0CB4-DD36-4F3A-9D66-B0369526BB20}"/>
              </a:ext>
            </a:extLst>
          </p:cNvPr>
          <p:cNvSpPr txBox="1"/>
          <p:nvPr/>
        </p:nvSpPr>
        <p:spPr>
          <a:xfrm>
            <a:off x="5992537" y="1457121"/>
            <a:ext cx="5746458" cy="707886"/>
          </a:xfrm>
          <a:prstGeom prst="rect">
            <a:avLst/>
          </a:prstGeom>
          <a:noFill/>
        </p:spPr>
        <p:txBody>
          <a:bodyPr wrap="square">
            <a:spAutoFit/>
          </a:bodyPr>
          <a:lstStyle/>
          <a:p>
            <a:r>
              <a:rPr lang="en-US" sz="2000" i="0" dirty="0">
                <a:effectLst/>
                <a:latin typeface="Roboto" panose="02000000000000000000" pitchFamily="2" charset="0"/>
              </a:rPr>
              <a:t>The third grade students are going to have lunch in the canteen.</a:t>
            </a:r>
            <a:endParaRPr lang="ru-RU"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6330074"/>
      </p:ext>
    </p:extLst>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D9FE982-E189-49A3-8CF1-D82C364DD5A8}"/>
              </a:ext>
            </a:extLst>
          </p:cNvPr>
          <p:cNvSpPr>
            <a:spLocks noGrp="1"/>
          </p:cNvSpPr>
          <p:nvPr>
            <p:ph type="title"/>
          </p:nvPr>
        </p:nvSpPr>
        <p:spPr>
          <a:xfrm>
            <a:off x="838200" y="0"/>
            <a:ext cx="10515600" cy="1073792"/>
          </a:xfrm>
        </p:spPr>
        <p:txBody>
          <a:bodyPr/>
          <a:lstStyle/>
          <a:p>
            <a:pPr algn="ctr"/>
            <a:r>
              <a:rPr lang="en-US" b="1" dirty="0">
                <a:latin typeface="Roboto" panose="02000000000000000000" pitchFamily="2" charset="0"/>
                <a:ea typeface="Roboto" panose="02000000000000000000" pitchFamily="2" charset="0"/>
              </a:rPr>
              <a:t>P</a:t>
            </a:r>
            <a:r>
              <a:rPr lang="en-US" sz="4400" b="1" i="0" dirty="0">
                <a:effectLst/>
                <a:latin typeface="Roboto" panose="02000000000000000000" pitchFamily="2" charset="0"/>
                <a:ea typeface="Roboto" panose="02000000000000000000" pitchFamily="2" charset="0"/>
              </a:rPr>
              <a:t>ositive And Negative Impacts</a:t>
            </a:r>
            <a:endParaRPr lang="ru-RU" b="1" dirty="0">
              <a:latin typeface="Roboto" panose="02000000000000000000" pitchFamily="2" charset="0"/>
              <a:ea typeface="Roboto" panose="02000000000000000000" pitchFamily="2" charset="0"/>
            </a:endParaRPr>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D4D1810-7E6D-43B7-A0B6-1FB06F55C843}"/>
              </a:ext>
            </a:extLst>
          </p:cNvPr>
          <p:cNvSpPr>
            <a:spLocks noGrp="1"/>
          </p:cNvSpPr>
          <p:nvPr>
            <p:ph idx="1"/>
          </p:nvPr>
        </p:nvSpPr>
        <p:spPr>
          <a:xfrm>
            <a:off x="218114" y="1073792"/>
            <a:ext cx="11694253" cy="5931015"/>
          </a:xfrm>
        </p:spPr>
        <p:txBody>
          <a:bodyPr>
            <a:noAutofit/>
          </a:bodyPr>
          <a:lstStyle/>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As the coronavirus pandemic unfolds across the globe, threatening lives and upending the world economy, it’s also had a profound impact on the environment.</a:t>
            </a:r>
          </a:p>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The outbreak of COVID-19 (corona virus) in the world has both positive and negative impacts. Positive or good impact on the environment and negative impact on human beings.</a:t>
            </a:r>
          </a:p>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But no matter how strange it may seem, the coronavirus pandemic also had positive effects, especially on the environment. So, for example, in Italian Venice, due to the lack of a large number of tourists, the water in the canals became transparent. A similar story unfolds in Spain and the UK. Air pollution in most parts of the countries in recent weeks has decreased by 30% compared to the average.</a:t>
            </a:r>
          </a:p>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In my country, we can see the same situation: due to quarantine, many citizens stayed at home, so they used less cars, and, accordingly, there was a decrease in the emissions of various gases into the atmosphere.</a:t>
            </a:r>
          </a:p>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To prevent the spread of the coronavirus, worldwide air, rail and road traffic has been restricted, production has been suspended, and people from offices have switched to telecommuting.</a:t>
            </a:r>
          </a:p>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Do not forget about the negative consequences of the coronavirus. As more people choose to stay at home, the demand for home entertainment has skyrocketed, leading to an increase in energy consumption.</a:t>
            </a:r>
          </a:p>
          <a:p>
            <a:pPr marL="0" indent="0" algn="l" fontAlgn="base">
              <a:lnSpc>
                <a:spcPct val="100000"/>
              </a:lnSpc>
              <a:spcBef>
                <a:spcPts val="0"/>
              </a:spcBef>
              <a:buNone/>
            </a:pPr>
            <a:r>
              <a:rPr lang="en-US" sz="1800" i="0" dirty="0">
                <a:effectLst/>
                <a:latin typeface="Roboto" panose="02000000000000000000" pitchFamily="2" charset="0"/>
                <a:ea typeface="Roboto" panose="02000000000000000000" pitchFamily="2" charset="0"/>
              </a:rPr>
              <a:t>Some of the changes that the Covid-19 virus has brought about that are positive for the environment - for example, a big reduction in CO2 emissions when many factories have closed, while others are negative - piles of potentially infectious waste are growing, such as used gloves and old face masks.</a:t>
            </a:r>
          </a:p>
          <a:p>
            <a:pPr marL="0" indent="0">
              <a:lnSpc>
                <a:spcPct val="100000"/>
              </a:lnSpc>
              <a:spcBef>
                <a:spcPts val="0"/>
              </a:spcBef>
              <a:buNone/>
            </a:pPr>
            <a:r>
              <a:rPr lang="en-US" sz="1800" dirty="0">
                <a:latin typeface="Roboto" panose="02000000000000000000" pitchFamily="2" charset="0"/>
                <a:ea typeface="Roboto" panose="02000000000000000000" pitchFamily="2" charset="0"/>
              </a:rPr>
              <a:t>                                                                                                                                                                    </a:t>
            </a:r>
            <a:r>
              <a:rPr lang="ru-RU" sz="1400" dirty="0" err="1">
                <a:latin typeface="Roboto" panose="02000000000000000000" pitchFamily="2" charset="0"/>
                <a:ea typeface="Roboto" panose="02000000000000000000" pitchFamily="2" charset="0"/>
              </a:rPr>
              <a:t>Pavlov</a:t>
            </a:r>
            <a:r>
              <a:rPr lang="ru-RU" sz="1400" dirty="0">
                <a:latin typeface="Roboto" panose="02000000000000000000" pitchFamily="2" charset="0"/>
                <a:ea typeface="Roboto" panose="02000000000000000000" pitchFamily="2" charset="0"/>
              </a:rPr>
              <a:t> </a:t>
            </a:r>
            <a:r>
              <a:rPr lang="ru-RU" sz="1400" dirty="0" err="1">
                <a:latin typeface="Roboto" panose="02000000000000000000" pitchFamily="2" charset="0"/>
                <a:ea typeface="Roboto" panose="02000000000000000000" pitchFamily="2" charset="0"/>
              </a:rPr>
              <a:t>Matvei</a:t>
            </a:r>
            <a:r>
              <a:rPr lang="ru-RU" sz="1400" dirty="0">
                <a:latin typeface="Roboto" panose="02000000000000000000" pitchFamily="2" charset="0"/>
                <a:ea typeface="Roboto" panose="02000000000000000000" pitchFamily="2" charset="0"/>
              </a:rPr>
              <a:t>,</a:t>
            </a:r>
            <a:endParaRPr lang="en-US" sz="1400" dirty="0">
              <a:latin typeface="Roboto" panose="02000000000000000000" pitchFamily="2" charset="0"/>
              <a:ea typeface="Roboto" panose="02000000000000000000" pitchFamily="2" charset="0"/>
            </a:endParaRPr>
          </a:p>
          <a:p>
            <a:pPr marL="0" indent="0">
              <a:lnSpc>
                <a:spcPct val="100000"/>
              </a:lnSpc>
              <a:spcBef>
                <a:spcPts val="0"/>
              </a:spcBef>
              <a:buNone/>
            </a:pPr>
            <a:r>
              <a:rPr lang="en-US" sz="1400" dirty="0">
                <a:latin typeface="Roboto" panose="02000000000000000000" pitchFamily="2" charset="0"/>
                <a:ea typeface="Roboto" panose="02000000000000000000" pitchFamily="2" charset="0"/>
              </a:rPr>
              <a:t>                                                                                                                                                                                                                   </a:t>
            </a:r>
            <a:r>
              <a:rPr lang="en-US" sz="1400" i="0" dirty="0">
                <a:effectLst/>
                <a:latin typeface="Roboto" panose="02000000000000000000" pitchFamily="2" charset="0"/>
                <a:ea typeface="Roboto" panose="02000000000000000000" pitchFamily="2" charset="0"/>
              </a:rPr>
              <a:t>Gymnasia № 1, </a:t>
            </a:r>
            <a:endParaRPr lang="en-US" sz="1400" dirty="0">
              <a:latin typeface="Roboto" panose="02000000000000000000" pitchFamily="2" charset="0"/>
              <a:ea typeface="Roboto" panose="02000000000000000000" pitchFamily="2" charset="0"/>
            </a:endParaRPr>
          </a:p>
          <a:p>
            <a:pPr marL="0" indent="0">
              <a:lnSpc>
                <a:spcPct val="100000"/>
              </a:lnSpc>
              <a:spcBef>
                <a:spcPts val="0"/>
              </a:spcBef>
              <a:buNone/>
            </a:pPr>
            <a:r>
              <a:rPr lang="en-US" sz="1400" i="0" dirty="0">
                <a:effectLst/>
                <a:latin typeface="Roboto" panose="02000000000000000000" pitchFamily="2" charset="0"/>
                <a:ea typeface="Roboto" panose="02000000000000000000" pitchFamily="2" charset="0"/>
              </a:rPr>
              <a:t>                                                                                                                                                                                                                   </a:t>
            </a:r>
            <a:r>
              <a:rPr lang="en-US" sz="1400" i="0" dirty="0" err="1">
                <a:effectLst/>
                <a:latin typeface="Roboto" panose="02000000000000000000" pitchFamily="2" charset="0"/>
                <a:ea typeface="Roboto" panose="02000000000000000000" pitchFamily="2" charset="0"/>
              </a:rPr>
              <a:t>Starye</a:t>
            </a:r>
            <a:r>
              <a:rPr lang="en-US" sz="1400" i="0" dirty="0">
                <a:effectLst/>
                <a:latin typeface="Roboto" panose="02000000000000000000" pitchFamily="2" charset="0"/>
                <a:ea typeface="Roboto" panose="02000000000000000000" pitchFamily="2" charset="0"/>
              </a:rPr>
              <a:t> </a:t>
            </a:r>
            <a:r>
              <a:rPr lang="en-US" sz="1400" i="0" dirty="0" err="1">
                <a:effectLst/>
                <a:latin typeface="Roboto" panose="02000000000000000000" pitchFamily="2" charset="0"/>
                <a:ea typeface="Roboto" panose="02000000000000000000" pitchFamily="2" charset="0"/>
              </a:rPr>
              <a:t>Dorogi</a:t>
            </a:r>
            <a:r>
              <a:rPr lang="en-US" sz="1400" i="0" dirty="0">
                <a:effectLst/>
                <a:latin typeface="Roboto" panose="02000000000000000000" pitchFamily="2" charset="0"/>
                <a:ea typeface="Roboto" panose="02000000000000000000" pitchFamily="2" charset="0"/>
              </a:rPr>
              <a:t>, Belarus</a:t>
            </a:r>
            <a:r>
              <a:rPr lang="ru-RU" sz="1400" dirty="0">
                <a:latin typeface="Roboto" panose="02000000000000000000" pitchFamily="2" charset="0"/>
                <a:ea typeface="Roboto" panose="02000000000000000000" pitchFamily="2" charset="0"/>
              </a:rPr>
              <a:t> </a:t>
            </a:r>
          </a:p>
          <a:p>
            <a:pPr marL="0" indent="0" algn="l" fontAlgn="base">
              <a:lnSpc>
                <a:spcPct val="100000"/>
              </a:lnSpc>
              <a:spcBef>
                <a:spcPts val="0"/>
              </a:spcBef>
              <a:buNone/>
            </a:pPr>
            <a:endParaRPr lang="en-US" sz="1800" i="0" dirty="0">
              <a:effectLst/>
              <a:latin typeface="Roboto" panose="02000000000000000000" pitchFamily="2" charset="0"/>
              <a:ea typeface="Roboto" panose="02000000000000000000" pitchFamily="2" charset="0"/>
            </a:endParaRPr>
          </a:p>
          <a:p>
            <a:pPr marL="0" indent="0">
              <a:lnSpc>
                <a:spcPct val="100000"/>
              </a:lnSpc>
              <a:spcBef>
                <a:spcPts val="0"/>
              </a:spcBef>
              <a:buNone/>
            </a:pPr>
            <a:r>
              <a:rPr lang="en-US" sz="2000" dirty="0">
                <a:latin typeface="Roboto" panose="02000000000000000000" pitchFamily="2" charset="0"/>
                <a:ea typeface="Roboto" panose="02000000000000000000" pitchFamily="2" charset="0"/>
              </a:rPr>
              <a:t/>
            </a:r>
            <a:br>
              <a:rPr lang="en-US" sz="2000" dirty="0">
                <a:latin typeface="Roboto" panose="02000000000000000000" pitchFamily="2" charset="0"/>
                <a:ea typeface="Roboto" panose="02000000000000000000" pitchFamily="2" charset="0"/>
              </a:rPr>
            </a:br>
            <a:endParaRPr lang="ru-RU" sz="2000"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9500886"/>
      </p:ext>
    </p:extLst>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Объект 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0C81663-2F81-417D-A527-EC2555B6159F}"/>
              </a:ext>
            </a:extLst>
          </p:cNvPr>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48881" y="385894"/>
            <a:ext cx="9263860" cy="595046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6271744"/>
      </p:ext>
    </p:extLst>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A7E179D-DBF2-4B40-B28F-1105FE3ECD1D}"/>
              </a:ext>
            </a:extLst>
          </p:cNvPr>
          <p:cNvSpPr>
            <a:spLocks noGrp="1"/>
          </p:cNvSpPr>
          <p:nvPr>
            <p:ph type="title"/>
          </p:nvPr>
        </p:nvSpPr>
        <p:spPr>
          <a:xfrm>
            <a:off x="838200" y="317501"/>
            <a:ext cx="10515600" cy="825499"/>
          </a:xfrm>
        </p:spPr>
        <p:txBody>
          <a:bodyPr/>
          <a:lstStyle/>
          <a:p>
            <a:pPr algn="ctr"/>
            <a:r>
              <a:rPr lang="en-US" b="1" i="0" dirty="0">
                <a:effectLst/>
                <a:latin typeface="Roboto" panose="02000000000000000000" pitchFamily="2" charset="0"/>
              </a:rPr>
              <a:t>What </a:t>
            </a:r>
            <a:r>
              <a:rPr lang="en-US" b="1" dirty="0">
                <a:latin typeface="Roboto" panose="02000000000000000000" pitchFamily="2" charset="0"/>
              </a:rPr>
              <a:t>D</a:t>
            </a:r>
            <a:r>
              <a:rPr lang="en-US" b="1" i="0" dirty="0">
                <a:effectLst/>
                <a:latin typeface="Roboto" panose="02000000000000000000" pitchFamily="2" charset="0"/>
              </a:rPr>
              <a:t>oes </a:t>
            </a:r>
            <a:r>
              <a:rPr lang="en-US" b="1" dirty="0">
                <a:latin typeface="Roboto" panose="02000000000000000000" pitchFamily="2" charset="0"/>
              </a:rPr>
              <a:t>I</a:t>
            </a:r>
            <a:r>
              <a:rPr lang="en-US" b="1" i="0" dirty="0">
                <a:effectLst/>
                <a:latin typeface="Roboto" panose="02000000000000000000" pitchFamily="2" charset="0"/>
              </a:rPr>
              <a:t>t Mean To </a:t>
            </a:r>
            <a:r>
              <a:rPr lang="en-US" b="1" dirty="0">
                <a:latin typeface="Roboto" panose="02000000000000000000" pitchFamily="2" charset="0"/>
              </a:rPr>
              <a:t>B</a:t>
            </a:r>
            <a:r>
              <a:rPr lang="en-US" b="1" i="0" dirty="0">
                <a:effectLst/>
                <a:latin typeface="Roboto" panose="02000000000000000000" pitchFamily="2" charset="0"/>
              </a:rPr>
              <a:t>e </a:t>
            </a:r>
            <a:r>
              <a:rPr lang="en-US" b="1" dirty="0">
                <a:latin typeface="Roboto" panose="02000000000000000000" pitchFamily="2" charset="0"/>
              </a:rPr>
              <a:t>A</a:t>
            </a:r>
            <a:r>
              <a:rPr lang="en-US" b="1" i="0" dirty="0">
                <a:effectLst/>
                <a:latin typeface="Roboto" panose="02000000000000000000" pitchFamily="2" charset="0"/>
              </a:rPr>
              <a:t> Hero?</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5E6E420-2C6C-4721-9B2F-25C2E80F0EE8}"/>
              </a:ext>
            </a:extLst>
          </p:cNvPr>
          <p:cNvSpPr>
            <a:spLocks noGrp="1"/>
          </p:cNvSpPr>
          <p:nvPr>
            <p:ph idx="1"/>
          </p:nvPr>
        </p:nvSpPr>
        <p:spPr>
          <a:xfrm>
            <a:off x="241300" y="1143000"/>
            <a:ext cx="11595100" cy="5033963"/>
          </a:xfrm>
        </p:spPr>
        <p:txBody>
          <a:bodyPr>
            <a:normAutofit lnSpcReduction="10000"/>
          </a:bodyPr>
          <a:lstStyle/>
          <a:p>
            <a:pPr marL="0" indent="0">
              <a:lnSpc>
                <a:spcPct val="110000"/>
              </a:lnSpc>
              <a:spcBef>
                <a:spcPts val="0"/>
              </a:spcBef>
              <a:buNone/>
            </a:pPr>
            <a:r>
              <a:rPr lang="en-US" sz="2400" i="0" dirty="0">
                <a:effectLst/>
                <a:latin typeface="Roboto" panose="02000000000000000000" pitchFamily="2" charset="0"/>
              </a:rPr>
              <a:t>What does it mean to be a hero? What does it take to help</a:t>
            </a:r>
          </a:p>
          <a:p>
            <a:pPr marL="0" indent="0">
              <a:lnSpc>
                <a:spcPct val="110000"/>
              </a:lnSpc>
              <a:spcBef>
                <a:spcPts val="0"/>
              </a:spcBef>
              <a:buNone/>
            </a:pPr>
            <a:r>
              <a:rPr lang="en-US" sz="2400" i="0" dirty="0">
                <a:effectLst/>
                <a:latin typeface="Roboto" panose="02000000000000000000" pitchFamily="2" charset="0"/>
              </a:rPr>
              <a:t> those in need, the poor and at-risk communities, those who</a:t>
            </a:r>
          </a:p>
          <a:p>
            <a:pPr marL="0" indent="0">
              <a:lnSpc>
                <a:spcPct val="110000"/>
              </a:lnSpc>
              <a:spcBef>
                <a:spcPts val="0"/>
              </a:spcBef>
              <a:buNone/>
            </a:pPr>
            <a:r>
              <a:rPr lang="en-US" sz="2400" i="0" dirty="0">
                <a:effectLst/>
                <a:latin typeface="Roboto" panose="02000000000000000000" pitchFamily="2" charset="0"/>
              </a:rPr>
              <a:t> are most vulnerable when a disaster strike? Why should we</a:t>
            </a:r>
          </a:p>
          <a:p>
            <a:pPr marL="0" indent="0">
              <a:lnSpc>
                <a:spcPct val="110000"/>
              </a:lnSpc>
              <a:spcBef>
                <a:spcPts val="0"/>
              </a:spcBef>
              <a:buNone/>
            </a:pPr>
            <a:r>
              <a:rPr lang="en-US" sz="2400" i="0" dirty="0">
                <a:effectLst/>
                <a:latin typeface="Roboto" panose="02000000000000000000" pitchFamily="2" charset="0"/>
              </a:rPr>
              <a:t> hold up as heroic the deeds of those who everyday continue </a:t>
            </a:r>
          </a:p>
          <a:p>
            <a:pPr marL="0" indent="0">
              <a:lnSpc>
                <a:spcPct val="110000"/>
              </a:lnSpc>
              <a:spcBef>
                <a:spcPts val="0"/>
              </a:spcBef>
              <a:buNone/>
            </a:pPr>
            <a:r>
              <a:rPr lang="en-US" sz="2400" i="0" dirty="0">
                <a:effectLst/>
                <a:latin typeface="Roboto" panose="02000000000000000000" pitchFamily="2" charset="0"/>
              </a:rPr>
              <a:t>to extend a helping hand? </a:t>
            </a:r>
            <a:br>
              <a:rPr lang="en-US" sz="2400" i="0" dirty="0">
                <a:effectLst/>
                <a:latin typeface="Roboto" panose="02000000000000000000" pitchFamily="2" charset="0"/>
              </a:rPr>
            </a:br>
            <a:r>
              <a:rPr lang="en-US" sz="2400" i="0" dirty="0">
                <a:effectLst/>
                <a:latin typeface="Roboto" panose="02000000000000000000" pitchFamily="2" charset="0"/>
              </a:rPr>
              <a:t>We think If there’s ever been a time that we need heroes, it’s </a:t>
            </a:r>
          </a:p>
          <a:p>
            <a:pPr marL="0" indent="0">
              <a:lnSpc>
                <a:spcPct val="110000"/>
              </a:lnSpc>
              <a:spcBef>
                <a:spcPts val="0"/>
              </a:spcBef>
              <a:buNone/>
            </a:pPr>
            <a:r>
              <a:rPr lang="en-US" sz="2400" i="0" dirty="0">
                <a:effectLst/>
                <a:latin typeface="Roboto" panose="02000000000000000000" pitchFamily="2" charset="0"/>
              </a:rPr>
              <a:t>now. The COVID-19 pandemic has created unprecedented</a:t>
            </a:r>
          </a:p>
          <a:p>
            <a:pPr marL="0" indent="0">
              <a:lnSpc>
                <a:spcPct val="110000"/>
              </a:lnSpc>
              <a:spcBef>
                <a:spcPts val="0"/>
              </a:spcBef>
              <a:buNone/>
            </a:pPr>
            <a:r>
              <a:rPr lang="en-US" sz="2400" i="0" dirty="0">
                <a:effectLst/>
                <a:latin typeface="Roboto" panose="02000000000000000000" pitchFamily="2" charset="0"/>
              </a:rPr>
              <a:t> health and economic challenges, especially for the most </a:t>
            </a:r>
          </a:p>
          <a:p>
            <a:pPr marL="0" indent="0">
              <a:lnSpc>
                <a:spcPct val="110000"/>
              </a:lnSpc>
              <a:spcBef>
                <a:spcPts val="0"/>
              </a:spcBef>
              <a:buNone/>
            </a:pPr>
            <a:r>
              <a:rPr lang="en-US" sz="2400" i="0" dirty="0">
                <a:effectLst/>
                <a:latin typeface="Roboto" panose="02000000000000000000" pitchFamily="2" charset="0"/>
              </a:rPr>
              <a:t>vulnerable among us. The good news is that many people </a:t>
            </a:r>
          </a:p>
          <a:p>
            <a:pPr marL="0" indent="0">
              <a:lnSpc>
                <a:spcPct val="110000"/>
              </a:lnSpc>
              <a:spcBef>
                <a:spcPts val="0"/>
              </a:spcBef>
              <a:buNone/>
            </a:pPr>
            <a:r>
              <a:rPr lang="en-US" sz="2400" i="0" dirty="0">
                <a:effectLst/>
                <a:latin typeface="Roboto" panose="02000000000000000000" pitchFamily="2" charset="0"/>
              </a:rPr>
              <a:t>from all walks of life are doing their part to help them.</a:t>
            </a:r>
          </a:p>
          <a:p>
            <a:pPr marL="0" indent="0">
              <a:lnSpc>
                <a:spcPct val="110000"/>
              </a:lnSpc>
              <a:spcBef>
                <a:spcPts val="0"/>
              </a:spcBef>
              <a:buNone/>
            </a:pPr>
            <a:r>
              <a:rPr lang="en-US" sz="2400" i="0" dirty="0">
                <a:effectLst/>
                <a:latin typeface="Roboto" panose="02000000000000000000" pitchFamily="2" charset="0"/>
              </a:rPr>
              <a:t> Doctors and nurses. Taxi drivers. Teachers. Farmers. Priests. </a:t>
            </a:r>
          </a:p>
          <a:p>
            <a:pPr marL="0" indent="0">
              <a:lnSpc>
                <a:spcPct val="110000"/>
              </a:lnSpc>
              <a:spcBef>
                <a:spcPts val="0"/>
              </a:spcBef>
              <a:buNone/>
            </a:pPr>
            <a:r>
              <a:rPr lang="en-US" sz="2400" i="0" dirty="0">
                <a:effectLst/>
                <a:latin typeface="Roboto" panose="02000000000000000000" pitchFamily="2" charset="0"/>
              </a:rPr>
              <a:t>We think it would be right to call them heroes, because it is they, who despite the risks, continue to work every day. Their efforts must not be forgotten.</a:t>
            </a:r>
            <a:endParaRPr lang="ru-RU" sz="2400" dirty="0"/>
          </a:p>
        </p:txBody>
      </p:sp>
      <p:sp>
        <p:nvSpPr>
          <p:cNvPr id="4" name="AutoShape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55FBB0A-AD7D-4AD8-847F-A4B21B4C25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3BD13A8B-DBB6-40EF-B278-F25C506572C9}"/>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540103" y="1424730"/>
            <a:ext cx="3296297" cy="305579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4774790"/>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640D12-E638-4CB7-99FC-C5708CCDBC66}"/>
              </a:ext>
            </a:extLst>
          </p:cNvPr>
          <p:cNvSpPr>
            <a:spLocks noGrp="1"/>
          </p:cNvSpPr>
          <p:nvPr>
            <p:ph type="title"/>
          </p:nvPr>
        </p:nvSpPr>
        <p:spPr>
          <a:xfrm>
            <a:off x="838200" y="251670"/>
            <a:ext cx="10515600" cy="729842"/>
          </a:xfrm>
        </p:spPr>
        <p:txBody>
          <a:bodyPr>
            <a:normAutofit/>
          </a:bodyPr>
          <a:lstStyle/>
          <a:p>
            <a:pPr algn="ctr"/>
            <a:r>
              <a:rPr lang="en-US" dirty="0"/>
              <a:t>              </a:t>
            </a:r>
            <a:r>
              <a:rPr lang="en-US" b="1" dirty="0">
                <a:latin typeface="Roboto" panose="02000000000000000000" pitchFamily="2" charset="0"/>
                <a:ea typeface="Roboto" panose="02000000000000000000" pitchFamily="2" charset="0"/>
              </a:rPr>
              <a:t>The Heroes Of The Pandemic</a:t>
            </a:r>
            <a:endParaRPr lang="ru-RU" b="1" dirty="0">
              <a:latin typeface="Roboto" panose="02000000000000000000" pitchFamily="2" charset="0"/>
              <a:ea typeface="Roboto" panose="02000000000000000000" pitchFamily="2" charset="0"/>
            </a:endParaRPr>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5CF8AB0-5A8A-4386-B46C-19C1C7F4DEB7}"/>
              </a:ext>
            </a:extLst>
          </p:cNvPr>
          <p:cNvSpPr>
            <a:spLocks noGrp="1"/>
          </p:cNvSpPr>
          <p:nvPr>
            <p:ph idx="1"/>
          </p:nvPr>
        </p:nvSpPr>
        <p:spPr>
          <a:xfrm>
            <a:off x="167781" y="1082180"/>
            <a:ext cx="11957194" cy="5094784"/>
          </a:xfrm>
        </p:spPr>
        <p:txBody>
          <a:bodyPr>
            <a:noAutofit/>
          </a:bodyPr>
          <a:lstStyle/>
          <a:p>
            <a:pPr marL="0" indent="0">
              <a:lnSpc>
                <a:spcPct val="100000"/>
              </a:lnSpc>
              <a:spcBef>
                <a:spcPts val="0"/>
              </a:spcBef>
              <a:buNone/>
            </a:pPr>
            <a:r>
              <a:rPr lang="en-US" sz="2000" i="0" dirty="0">
                <a:effectLst/>
                <a:latin typeface="Roboto" panose="02000000000000000000" pitchFamily="2" charset="0"/>
              </a:rPr>
              <a:t>An ordinary driver thought that the pandemic would bring him more orders, but then he realized that there were fewer passengers, and the traffic in the city decreased significantly, that the pandemic was not a joke. Ion Mirza (33 years old) is a taxi driver who works in Chisinau and lives with his family in the village of </a:t>
            </a:r>
            <a:r>
              <a:rPr lang="en-US" sz="2000" i="0" dirty="0" err="1">
                <a:effectLst/>
                <a:latin typeface="Roboto" panose="02000000000000000000" pitchFamily="2" charset="0"/>
              </a:rPr>
              <a:t>Vesieni</a:t>
            </a:r>
            <a:r>
              <a:rPr lang="en-US" sz="2000" i="0" dirty="0">
                <a:effectLst/>
                <a:latin typeface="Roboto" panose="02000000000000000000" pitchFamily="2" charset="0"/>
              </a:rPr>
              <a:t>. He raises two children, 8 and 12 years old. They had to observe the regime of self-isolation and not leave the house.</a:t>
            </a:r>
          </a:p>
          <a:p>
            <a:pPr marL="0" indent="0">
              <a:lnSpc>
                <a:spcPct val="100000"/>
              </a:lnSpc>
              <a:spcBef>
                <a:spcPts val="0"/>
              </a:spcBef>
              <a:buNone/>
            </a:pPr>
            <a:r>
              <a:rPr lang="en-US" sz="2000" i="0" dirty="0">
                <a:effectLst/>
                <a:latin typeface="Roboto" panose="02000000000000000000" pitchFamily="2" charset="0"/>
              </a:rPr>
              <a:t>"Neither my wife nor I could leave the house,</a:t>
            </a:r>
          </a:p>
          <a:p>
            <a:pPr marL="0" indent="0">
              <a:lnSpc>
                <a:spcPct val="100000"/>
              </a:lnSpc>
              <a:spcBef>
                <a:spcPts val="0"/>
              </a:spcBef>
              <a:buNone/>
            </a:pPr>
            <a:r>
              <a:rPr lang="en-US" sz="2000" i="0" dirty="0">
                <a:effectLst/>
                <a:latin typeface="Roboto" panose="02000000000000000000" pitchFamily="2" charset="0"/>
              </a:rPr>
              <a:t> so we had to give up work temporarily. Friends</a:t>
            </a:r>
          </a:p>
          <a:p>
            <a:pPr marL="0" indent="0">
              <a:lnSpc>
                <a:spcPct val="100000"/>
              </a:lnSpc>
              <a:spcBef>
                <a:spcPts val="0"/>
              </a:spcBef>
              <a:buNone/>
            </a:pPr>
            <a:r>
              <a:rPr lang="en-US" sz="2000" i="0" dirty="0">
                <a:effectLst/>
                <a:latin typeface="Roboto" panose="02000000000000000000" pitchFamily="2" charset="0"/>
              </a:rPr>
              <a:t> constantly brought food and even water from </a:t>
            </a:r>
          </a:p>
          <a:p>
            <a:pPr marL="0" indent="0">
              <a:lnSpc>
                <a:spcPct val="100000"/>
              </a:lnSpc>
              <a:spcBef>
                <a:spcPts val="0"/>
              </a:spcBef>
              <a:buNone/>
            </a:pPr>
            <a:r>
              <a:rPr lang="en-US" sz="2000" i="0" dirty="0">
                <a:effectLst/>
                <a:latin typeface="Roboto" panose="02000000000000000000" pitchFamily="2" charset="0"/>
              </a:rPr>
              <a:t>the well. It turns out that thanks to them, we </a:t>
            </a:r>
          </a:p>
          <a:p>
            <a:pPr marL="0" indent="0">
              <a:lnSpc>
                <a:spcPct val="100000"/>
              </a:lnSpc>
              <a:spcBef>
                <a:spcPts val="0"/>
              </a:spcBef>
              <a:buNone/>
            </a:pPr>
            <a:r>
              <a:rPr lang="en-US" sz="2000" i="0" dirty="0">
                <a:effectLst/>
                <a:latin typeface="Roboto" panose="02000000000000000000" pitchFamily="2" charset="0"/>
              </a:rPr>
              <a:t>were able to survive this period of quarantine,”</a:t>
            </a:r>
          </a:p>
          <a:p>
            <a:pPr marL="0" indent="0">
              <a:lnSpc>
                <a:spcPct val="100000"/>
              </a:lnSpc>
              <a:spcBef>
                <a:spcPts val="0"/>
              </a:spcBef>
              <a:buNone/>
            </a:pPr>
            <a:r>
              <a:rPr lang="en-US" sz="2000" i="0" dirty="0">
                <a:effectLst/>
                <a:latin typeface="Roboto" panose="02000000000000000000" pitchFamily="2" charset="0"/>
              </a:rPr>
              <a:t> says the driver. </a:t>
            </a:r>
          </a:p>
          <a:p>
            <a:pPr marL="0" indent="0">
              <a:lnSpc>
                <a:spcPct val="100000"/>
              </a:lnSpc>
              <a:spcBef>
                <a:spcPts val="0"/>
              </a:spcBef>
              <a:buNone/>
            </a:pPr>
            <a:r>
              <a:rPr lang="en-US" sz="2000" i="0" dirty="0">
                <a:effectLst/>
                <a:latin typeface="Roboto" panose="02000000000000000000" pitchFamily="2" charset="0"/>
              </a:rPr>
              <a:t> Perhaps this help turned out to be the same</a:t>
            </a:r>
          </a:p>
          <a:p>
            <a:pPr marL="0" indent="0">
              <a:lnSpc>
                <a:spcPct val="100000"/>
              </a:lnSpc>
              <a:spcBef>
                <a:spcPts val="0"/>
              </a:spcBef>
              <a:buNone/>
            </a:pPr>
            <a:r>
              <a:rPr lang="en-US" sz="2000" i="0" dirty="0">
                <a:effectLst/>
                <a:latin typeface="Roboto" panose="02000000000000000000" pitchFamily="2" charset="0"/>
              </a:rPr>
              <a:t> boomerang that always returns. Now Ion Mirza</a:t>
            </a:r>
          </a:p>
          <a:p>
            <a:pPr marL="0" indent="0">
              <a:lnSpc>
                <a:spcPct val="100000"/>
              </a:lnSpc>
              <a:spcBef>
                <a:spcPts val="0"/>
              </a:spcBef>
              <a:buNone/>
            </a:pPr>
            <a:r>
              <a:rPr lang="en-US" sz="2000" i="0" dirty="0">
                <a:effectLst/>
                <a:latin typeface="Roboto" panose="02000000000000000000" pitchFamily="2" charset="0"/>
              </a:rPr>
              <a:t> is one of the taxi drivers who provide free rides to</a:t>
            </a:r>
          </a:p>
          <a:p>
            <a:pPr marL="0" indent="0">
              <a:lnSpc>
                <a:spcPct val="100000"/>
              </a:lnSpc>
              <a:spcBef>
                <a:spcPts val="0"/>
              </a:spcBef>
              <a:buNone/>
            </a:pPr>
            <a:r>
              <a:rPr lang="en-US" sz="2000" i="0" dirty="0">
                <a:effectLst/>
                <a:latin typeface="Roboto" panose="02000000000000000000" pitchFamily="2" charset="0"/>
              </a:rPr>
              <a:t> doctors on the front lines of the fight against the</a:t>
            </a:r>
          </a:p>
          <a:p>
            <a:pPr marL="0" indent="0">
              <a:lnSpc>
                <a:spcPct val="100000"/>
              </a:lnSpc>
              <a:spcBef>
                <a:spcPts val="0"/>
              </a:spcBef>
              <a:buNone/>
            </a:pPr>
            <a:r>
              <a:rPr lang="en-US" sz="2000" i="0" dirty="0">
                <a:effectLst/>
                <a:latin typeface="Roboto" panose="02000000000000000000" pitchFamily="2" charset="0"/>
              </a:rPr>
              <a:t> pandemic.                                          </a:t>
            </a:r>
            <a:r>
              <a:rPr lang="en-US" sz="1400" b="1" i="1" dirty="0">
                <a:latin typeface="Roboto" panose="02000000000000000000" pitchFamily="2" charset="0"/>
              </a:rPr>
              <a:t>Daria </a:t>
            </a:r>
            <a:r>
              <a:rPr lang="en-US" sz="1400" b="1" i="1" dirty="0" err="1">
                <a:latin typeface="Roboto" panose="02000000000000000000" pitchFamily="2" charset="0"/>
              </a:rPr>
              <a:t>Beleva</a:t>
            </a:r>
            <a:r>
              <a:rPr lang="en-US" sz="1400" b="1" i="1" dirty="0">
                <a:latin typeface="Roboto" panose="02000000000000000000" pitchFamily="2" charset="0"/>
              </a:rPr>
              <a:t>,</a:t>
            </a:r>
          </a:p>
          <a:p>
            <a:pPr marL="0" indent="0">
              <a:lnSpc>
                <a:spcPct val="100000"/>
              </a:lnSpc>
              <a:spcBef>
                <a:spcPts val="0"/>
              </a:spcBef>
              <a:buNone/>
            </a:pPr>
            <a:r>
              <a:rPr lang="en-US" sz="1400" i="1" dirty="0">
                <a:latin typeface="Roboto" panose="02000000000000000000" pitchFamily="2" charset="0"/>
              </a:rPr>
              <a:t>                                                                               “</a:t>
            </a:r>
            <a:r>
              <a:rPr lang="en-US" sz="1400" i="1" dirty="0" err="1">
                <a:latin typeface="Roboto" panose="02000000000000000000" pitchFamily="2" charset="0"/>
              </a:rPr>
              <a:t>Petru</a:t>
            </a:r>
            <a:r>
              <a:rPr lang="en-US" sz="1400" i="1" dirty="0">
                <a:latin typeface="Roboto" panose="02000000000000000000" pitchFamily="2" charset="0"/>
              </a:rPr>
              <a:t> </a:t>
            </a:r>
            <a:r>
              <a:rPr lang="en-US" sz="1400" i="1" dirty="0" err="1">
                <a:latin typeface="Roboto" panose="02000000000000000000" pitchFamily="2" charset="0"/>
              </a:rPr>
              <a:t>Movila</a:t>
            </a:r>
            <a:r>
              <a:rPr lang="en-US" sz="1400" i="1" dirty="0">
                <a:latin typeface="Roboto" panose="02000000000000000000" pitchFamily="2" charset="0"/>
              </a:rPr>
              <a:t>” Lyceum</a:t>
            </a:r>
          </a:p>
          <a:p>
            <a:pPr marL="0" indent="0">
              <a:lnSpc>
                <a:spcPct val="100000"/>
              </a:lnSpc>
              <a:spcBef>
                <a:spcPts val="0"/>
              </a:spcBef>
              <a:buNone/>
            </a:pPr>
            <a:r>
              <a:rPr lang="en-US" sz="1400" i="1" dirty="0">
                <a:latin typeface="Roboto" panose="02000000000000000000" pitchFamily="2" charset="0"/>
              </a:rPr>
              <a:t>                                                                                Chisinau, Moldova</a:t>
            </a:r>
            <a:endParaRPr lang="en-US" sz="1400" i="1" dirty="0">
              <a:effectLst/>
              <a:latin typeface="Roboto" panose="02000000000000000000" pitchFamily="2" charset="0"/>
            </a:endParaRPr>
          </a:p>
          <a:p>
            <a:pPr marL="0" indent="0">
              <a:lnSpc>
                <a:spcPct val="100000"/>
              </a:lnSpc>
              <a:spcBef>
                <a:spcPts val="0"/>
              </a:spcBef>
              <a:buNone/>
            </a:pPr>
            <a:endParaRPr lang="ru-RU" sz="1400" dirty="0"/>
          </a:p>
        </p:txBody>
      </p:sp>
      <p:pic>
        <p:nvPicPr>
          <p:cNvPr id="5" name="Рисунок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826E453-C5CE-43F9-8CA7-A6004034B896}"/>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956794" y="2437572"/>
            <a:ext cx="6067425" cy="348505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6866631"/>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D06BA523-851A-448F-93ED-631F610597C1}"/>
              </a:ext>
            </a:extLst>
          </p:cNvPr>
          <p:cNvSpPr>
            <a:spLocks noGrp="1"/>
          </p:cNvSpPr>
          <p:nvPr>
            <p:ph type="title"/>
          </p:nvPr>
        </p:nvSpPr>
        <p:spPr>
          <a:xfrm>
            <a:off x="838200" y="100669"/>
            <a:ext cx="10515600" cy="880844"/>
          </a:xfrm>
        </p:spPr>
        <p:txBody>
          <a:bodyPr>
            <a:normAutofit/>
          </a:bodyPr>
          <a:lstStyle/>
          <a:p>
            <a:pPr algn="ctr"/>
            <a:r>
              <a:rPr lang="en-US" b="1" dirty="0">
                <a:latin typeface="Roboto" panose="02000000000000000000" pitchFamily="2" charset="0"/>
                <a:ea typeface="Roboto" panose="02000000000000000000" pitchFamily="2" charset="0"/>
              </a:rPr>
              <a:t>The Heroes Of The Pandemic</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21D60EC-5055-4945-9CBA-F38F1C88E1CC}"/>
              </a:ext>
            </a:extLst>
          </p:cNvPr>
          <p:cNvSpPr>
            <a:spLocks noGrp="1"/>
          </p:cNvSpPr>
          <p:nvPr>
            <p:ph idx="1"/>
          </p:nvPr>
        </p:nvSpPr>
        <p:spPr>
          <a:xfrm>
            <a:off x="176169" y="1216403"/>
            <a:ext cx="11912367" cy="5301843"/>
          </a:xfrm>
        </p:spPr>
        <p:txBody>
          <a:bodyPr>
            <a:normAutofit lnSpcReduction="10000"/>
          </a:bodyPr>
          <a:lstStyle/>
          <a:p>
            <a:pPr marL="0" indent="0">
              <a:lnSpc>
                <a:spcPct val="100000"/>
              </a:lnSpc>
              <a:spcBef>
                <a:spcPts val="0"/>
              </a:spcBef>
              <a:buNone/>
            </a:pPr>
            <a:r>
              <a:rPr lang="en-US" sz="2000" i="0" dirty="0">
                <a:effectLst/>
                <a:latin typeface="Roboto" panose="02000000000000000000" pitchFamily="2" charset="0"/>
              </a:rPr>
              <a:t>2020 and 2021 have become  years of resilience and solidarity, full of challenges from the COVID-19 pandemic. The further work of schools in the distance mode threatens a catastrophic drop in the level of education. Teachers, who are studying information</a:t>
            </a:r>
          </a:p>
          <a:p>
            <a:pPr marL="0" indent="0">
              <a:lnSpc>
                <a:spcPct val="100000"/>
              </a:lnSpc>
              <a:spcBef>
                <a:spcPts val="0"/>
              </a:spcBef>
              <a:buNone/>
            </a:pPr>
            <a:r>
              <a:rPr lang="en-US" sz="2000" i="0" dirty="0">
                <a:effectLst/>
                <a:latin typeface="Roboto" panose="02000000000000000000" pitchFamily="2" charset="0"/>
              </a:rPr>
              <a:t> technology day and night to provide children with education,</a:t>
            </a:r>
          </a:p>
          <a:p>
            <a:pPr marL="0" indent="0">
              <a:lnSpc>
                <a:spcPct val="100000"/>
              </a:lnSpc>
              <a:spcBef>
                <a:spcPts val="0"/>
              </a:spcBef>
              <a:buNone/>
            </a:pPr>
            <a:r>
              <a:rPr lang="en-US" sz="2000" i="0" dirty="0">
                <a:effectLst/>
                <a:latin typeface="Roboto" panose="02000000000000000000" pitchFamily="2" charset="0"/>
              </a:rPr>
              <a:t> have come to the rescue. The coronavirus pandemic has </a:t>
            </a:r>
          </a:p>
          <a:p>
            <a:pPr marL="0" indent="0">
              <a:lnSpc>
                <a:spcPct val="100000"/>
              </a:lnSpc>
              <a:spcBef>
                <a:spcPts val="0"/>
              </a:spcBef>
              <a:buNone/>
            </a:pPr>
            <a:r>
              <a:rPr lang="en-US" sz="2000" i="0" dirty="0">
                <a:effectLst/>
                <a:latin typeface="Roboto" panose="02000000000000000000" pitchFamily="2" charset="0"/>
              </a:rPr>
              <a:t>shown how important the profession of a teacher is. The</a:t>
            </a:r>
          </a:p>
          <a:p>
            <a:pPr marL="0" indent="0">
              <a:lnSpc>
                <a:spcPct val="100000"/>
              </a:lnSpc>
              <a:spcBef>
                <a:spcPts val="0"/>
              </a:spcBef>
              <a:buNone/>
            </a:pPr>
            <a:r>
              <a:rPr lang="en-US" sz="2000" i="0" dirty="0">
                <a:effectLst/>
                <a:latin typeface="Roboto" panose="02000000000000000000" pitchFamily="2" charset="0"/>
              </a:rPr>
              <a:t> teacher, however, has always been an enlightener. No matter</a:t>
            </a:r>
          </a:p>
          <a:p>
            <a:pPr marL="0" indent="0">
              <a:lnSpc>
                <a:spcPct val="100000"/>
              </a:lnSpc>
              <a:spcBef>
                <a:spcPts val="0"/>
              </a:spcBef>
              <a:buNone/>
            </a:pPr>
            <a:r>
              <a:rPr lang="en-US" sz="2000" i="0" dirty="0">
                <a:effectLst/>
                <a:latin typeface="Roboto" panose="02000000000000000000" pitchFamily="2" charset="0"/>
              </a:rPr>
              <a:t> how much teachers are criticized, no matter how many "stones</a:t>
            </a:r>
          </a:p>
          <a:p>
            <a:pPr marL="0" indent="0">
              <a:lnSpc>
                <a:spcPct val="100000"/>
              </a:lnSpc>
              <a:spcBef>
                <a:spcPts val="0"/>
              </a:spcBef>
              <a:buNone/>
            </a:pPr>
            <a:r>
              <a:rPr lang="en-US" sz="2000" i="0" dirty="0">
                <a:effectLst/>
                <a:latin typeface="Roboto" panose="02000000000000000000" pitchFamily="2" charset="0"/>
              </a:rPr>
              <a:t> are thrown at them," a teacher is still a teacher facing a serious</a:t>
            </a:r>
          </a:p>
          <a:p>
            <a:pPr marL="0" indent="0">
              <a:lnSpc>
                <a:spcPct val="100000"/>
              </a:lnSpc>
              <a:spcBef>
                <a:spcPts val="0"/>
              </a:spcBef>
              <a:buNone/>
            </a:pPr>
            <a:r>
              <a:rPr lang="en-US" sz="2000" i="0" dirty="0">
                <a:effectLst/>
                <a:latin typeface="Roboto" panose="02000000000000000000" pitchFamily="2" charset="0"/>
              </a:rPr>
              <a:t> task - to educate people. Our teachers have become heroes not</a:t>
            </a:r>
          </a:p>
          <a:p>
            <a:pPr marL="0" indent="0">
              <a:lnSpc>
                <a:spcPct val="100000"/>
              </a:lnSpc>
              <a:spcBef>
                <a:spcPts val="0"/>
              </a:spcBef>
              <a:buNone/>
            </a:pPr>
            <a:r>
              <a:rPr lang="en-US" sz="2000" i="0" dirty="0">
                <a:effectLst/>
                <a:latin typeface="Roboto" panose="02000000000000000000" pitchFamily="2" charset="0"/>
              </a:rPr>
              <a:t> only teaching us, but proved themselves as true citizens and </a:t>
            </a:r>
          </a:p>
          <a:p>
            <a:pPr marL="0" indent="0">
              <a:lnSpc>
                <a:spcPct val="100000"/>
              </a:lnSpc>
              <a:spcBef>
                <a:spcPts val="0"/>
              </a:spcBef>
              <a:buNone/>
            </a:pPr>
            <a:r>
              <a:rPr lang="en-US" sz="2000" i="0" dirty="0">
                <a:effectLst/>
                <a:latin typeface="Roboto" panose="02000000000000000000" pitchFamily="2" charset="0"/>
              </a:rPr>
              <a:t>patriots who fight for health. Having shown they are not</a:t>
            </a:r>
          </a:p>
          <a:p>
            <a:pPr marL="0" indent="0">
              <a:lnSpc>
                <a:spcPct val="100000"/>
              </a:lnSpc>
              <a:spcBef>
                <a:spcPts val="0"/>
              </a:spcBef>
              <a:buNone/>
            </a:pPr>
            <a:r>
              <a:rPr lang="en-US" sz="2000" i="0" dirty="0">
                <a:effectLst/>
                <a:latin typeface="Roboto" panose="02000000000000000000" pitchFamily="2" charset="0"/>
              </a:rPr>
              <a:t> indifferent, the teachers of “</a:t>
            </a:r>
            <a:r>
              <a:rPr lang="en-US" sz="2000" i="0" dirty="0" err="1">
                <a:effectLst/>
                <a:latin typeface="Roboto" panose="02000000000000000000" pitchFamily="2" charset="0"/>
              </a:rPr>
              <a:t>Petru</a:t>
            </a:r>
            <a:r>
              <a:rPr lang="en-US" sz="2000" i="0" dirty="0">
                <a:effectLst/>
                <a:latin typeface="Roboto" panose="02000000000000000000" pitchFamily="2" charset="0"/>
              </a:rPr>
              <a:t> </a:t>
            </a:r>
            <a:r>
              <a:rPr lang="en-US" sz="2000" i="0" dirty="0" err="1">
                <a:effectLst/>
                <a:latin typeface="Roboto" panose="02000000000000000000" pitchFamily="2" charset="0"/>
              </a:rPr>
              <a:t>Movila</a:t>
            </a:r>
            <a:r>
              <a:rPr lang="en-US" sz="2000" i="0" dirty="0">
                <a:effectLst/>
                <a:latin typeface="Roboto" panose="02000000000000000000" pitchFamily="2" charset="0"/>
              </a:rPr>
              <a:t>” Lyceum donated one</a:t>
            </a:r>
          </a:p>
          <a:p>
            <a:pPr marL="0" indent="0">
              <a:lnSpc>
                <a:spcPct val="100000"/>
              </a:lnSpc>
              <a:spcBef>
                <a:spcPts val="0"/>
              </a:spcBef>
              <a:buNone/>
            </a:pPr>
            <a:r>
              <a:rPr lang="en-US" sz="2000" i="0" dirty="0">
                <a:effectLst/>
                <a:latin typeface="Roboto" panose="02000000000000000000" pitchFamily="2" charset="0"/>
              </a:rPr>
              <a:t>day wages to the city's health care fund. It has become the </a:t>
            </a:r>
          </a:p>
          <a:p>
            <a:pPr marL="0" indent="0">
              <a:lnSpc>
                <a:spcPct val="100000"/>
              </a:lnSpc>
              <a:spcBef>
                <a:spcPts val="0"/>
              </a:spcBef>
              <a:buNone/>
            </a:pPr>
            <a:r>
              <a:rPr lang="en-US" sz="2000" i="0" dirty="0">
                <a:effectLst/>
                <a:latin typeface="Roboto" panose="02000000000000000000" pitchFamily="2" charset="0"/>
              </a:rPr>
              <a:t>norm for them to treat their students and one another with maximum empathy, acceptance, love.</a:t>
            </a:r>
          </a:p>
          <a:p>
            <a:pPr marL="0" indent="0">
              <a:lnSpc>
                <a:spcPct val="100000"/>
              </a:lnSpc>
              <a:spcBef>
                <a:spcPts val="0"/>
              </a:spcBef>
              <a:buNone/>
            </a:pPr>
            <a:r>
              <a:rPr lang="en-US" sz="2000" i="0" dirty="0">
                <a:effectLst/>
                <a:latin typeface="Roboto" panose="02000000000000000000" pitchFamily="2" charset="0"/>
              </a:rPr>
              <a:t>                                                                                                                                                             </a:t>
            </a:r>
            <a:r>
              <a:rPr lang="en-US" sz="1400" b="1" i="1" dirty="0">
                <a:latin typeface="Roboto" panose="02000000000000000000" pitchFamily="2" charset="0"/>
              </a:rPr>
              <a:t>Daria </a:t>
            </a:r>
            <a:r>
              <a:rPr lang="en-US" sz="1400" b="1" i="1" dirty="0" err="1">
                <a:latin typeface="Roboto" panose="02000000000000000000" pitchFamily="2" charset="0"/>
              </a:rPr>
              <a:t>Beleva</a:t>
            </a:r>
            <a:r>
              <a:rPr lang="en-US" sz="1400" b="1" i="1" dirty="0">
                <a:latin typeface="Roboto" panose="02000000000000000000" pitchFamily="2" charset="0"/>
              </a:rPr>
              <a:t>,</a:t>
            </a:r>
          </a:p>
          <a:p>
            <a:pPr marL="0" indent="0">
              <a:lnSpc>
                <a:spcPct val="100000"/>
              </a:lnSpc>
              <a:spcBef>
                <a:spcPts val="0"/>
              </a:spcBef>
              <a:buNone/>
            </a:pPr>
            <a:r>
              <a:rPr lang="en-US" sz="1400" i="1" dirty="0">
                <a:latin typeface="Roboto" panose="02000000000000000000" pitchFamily="2" charset="0"/>
              </a:rPr>
              <a:t>                                                                                                                                                                                                         “</a:t>
            </a:r>
            <a:r>
              <a:rPr lang="en-US" sz="1400" i="1" dirty="0" err="1">
                <a:latin typeface="Roboto" panose="02000000000000000000" pitchFamily="2" charset="0"/>
              </a:rPr>
              <a:t>Petru</a:t>
            </a:r>
            <a:r>
              <a:rPr lang="en-US" sz="1400" i="1" dirty="0">
                <a:latin typeface="Roboto" panose="02000000000000000000" pitchFamily="2" charset="0"/>
              </a:rPr>
              <a:t> </a:t>
            </a:r>
            <a:r>
              <a:rPr lang="en-US" sz="1400" i="1" dirty="0" err="1">
                <a:latin typeface="Roboto" panose="02000000000000000000" pitchFamily="2" charset="0"/>
              </a:rPr>
              <a:t>Movila</a:t>
            </a:r>
            <a:r>
              <a:rPr lang="en-US" sz="1400" i="1" dirty="0">
                <a:latin typeface="Roboto" panose="02000000000000000000" pitchFamily="2" charset="0"/>
              </a:rPr>
              <a:t>” Lyceum</a:t>
            </a:r>
          </a:p>
          <a:p>
            <a:pPr marL="0" indent="0">
              <a:lnSpc>
                <a:spcPct val="100000"/>
              </a:lnSpc>
              <a:spcBef>
                <a:spcPts val="0"/>
              </a:spcBef>
              <a:buNone/>
            </a:pPr>
            <a:r>
              <a:rPr lang="en-US" sz="1400" i="1" dirty="0">
                <a:latin typeface="Roboto" panose="02000000000000000000" pitchFamily="2" charset="0"/>
              </a:rPr>
              <a:t>                                                                                                                                                                                                          Chisinau, Moldova</a:t>
            </a:r>
            <a:endParaRPr lang="en-US" sz="1400" i="1" dirty="0">
              <a:effectLst/>
              <a:latin typeface="Roboto" panose="02000000000000000000" pitchFamily="2" charset="0"/>
            </a:endParaRPr>
          </a:p>
          <a:p>
            <a:pPr marL="0" indent="0">
              <a:lnSpc>
                <a:spcPct val="100000"/>
              </a:lnSpc>
              <a:spcBef>
                <a:spcPts val="0"/>
              </a:spcBef>
              <a:buNone/>
            </a:pPr>
            <a:endParaRPr lang="en-US" sz="2000" i="0" dirty="0">
              <a:effectLst/>
              <a:latin typeface="Roboto" panose="02000000000000000000" pitchFamily="2" charset="0"/>
            </a:endParaRPr>
          </a:p>
          <a:p>
            <a:pPr marL="0" indent="0">
              <a:lnSpc>
                <a:spcPct val="100000"/>
              </a:lnSpc>
              <a:spcBef>
                <a:spcPts val="0"/>
              </a:spcBef>
              <a:buNone/>
            </a:pPr>
            <a:endParaRPr lang="ru-RU" sz="2000" dirty="0"/>
          </a:p>
        </p:txBody>
      </p:sp>
      <p:pic>
        <p:nvPicPr>
          <p:cNvPr id="5" name="Рисунок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1D82713C-BB64-4BB5-BB10-AB60CAA24FE9}"/>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558482" y="1952536"/>
            <a:ext cx="4177715" cy="3133287"/>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6617182"/>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B79823-F43F-47A0-8349-D15C723F9458}"/>
              </a:ext>
            </a:extLst>
          </p:cNvPr>
          <p:cNvSpPr>
            <a:spLocks noGrp="1"/>
          </p:cNvSpPr>
          <p:nvPr>
            <p:ph type="title"/>
          </p:nvPr>
        </p:nvSpPr>
        <p:spPr>
          <a:xfrm>
            <a:off x="838200" y="167780"/>
            <a:ext cx="10515600" cy="889234"/>
          </a:xfrm>
        </p:spPr>
        <p:txBody>
          <a:bodyPr>
            <a:normAutofit/>
          </a:bodyPr>
          <a:lstStyle/>
          <a:p>
            <a:r>
              <a:rPr lang="en-US" b="1" dirty="0">
                <a:latin typeface="Roboto" panose="02000000000000000000" pitchFamily="2" charset="0"/>
                <a:ea typeface="Roboto" panose="02000000000000000000" pitchFamily="2" charset="0"/>
              </a:rPr>
              <a:t>         The Heroes Of The Pandemic</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370FFCC-118C-4C0E-A575-B225EEFFFB21}"/>
              </a:ext>
            </a:extLst>
          </p:cNvPr>
          <p:cNvSpPr>
            <a:spLocks noGrp="1"/>
          </p:cNvSpPr>
          <p:nvPr>
            <p:ph idx="1"/>
          </p:nvPr>
        </p:nvSpPr>
        <p:spPr>
          <a:xfrm>
            <a:off x="142613" y="1323974"/>
            <a:ext cx="11828477" cy="5366246"/>
          </a:xfrm>
        </p:spPr>
        <p:txBody>
          <a:bodyPr>
            <a:normAutofit fontScale="92500"/>
          </a:bodyPr>
          <a:lstStyle/>
          <a:p>
            <a:pPr marL="0" indent="0">
              <a:lnSpc>
                <a:spcPct val="100000"/>
              </a:lnSpc>
              <a:spcBef>
                <a:spcPts val="0"/>
              </a:spcBef>
              <a:buNone/>
            </a:pPr>
            <a:r>
              <a:rPr lang="en-US" sz="2000" dirty="0">
                <a:latin typeface="Roboto" panose="02000000000000000000" pitchFamily="2" charset="0"/>
                <a:ea typeface="Roboto" panose="02000000000000000000" pitchFamily="2" charset="0"/>
              </a:rPr>
              <a:t>Domestic honey producers have become ones of those who have joined in the measures to help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doctors working in dangerous conditions in the fight against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coronavirus. The desire to provide assistance appeared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when it became clear that the spread of the coronavirus was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a serious matter, and this problem could not be simply</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dismissed, besides, the state's resources were limited.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«Initiatives to help physicians have merged in some places</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almost at the same time. Several organizations, including</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Regina </a:t>
            </a:r>
            <a:r>
              <a:rPr lang="en-US" sz="2000" dirty="0" err="1">
                <a:latin typeface="Roboto" panose="02000000000000000000" pitchFamily="2" charset="0"/>
                <a:ea typeface="Roboto" panose="02000000000000000000" pitchFamily="2" charset="0"/>
              </a:rPr>
              <a:t>Naturii</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Asociatiei</a:t>
            </a:r>
            <a:r>
              <a:rPr lang="en-US" sz="2000" dirty="0">
                <a:latin typeface="Roboto" panose="02000000000000000000" pitchFamily="2" charset="0"/>
                <a:ea typeface="Roboto" panose="02000000000000000000" pitchFamily="2" charset="0"/>
              </a:rPr>
              <a:t> </a:t>
            </a:r>
            <a:r>
              <a:rPr lang="en-US" sz="2000" dirty="0" err="1">
                <a:latin typeface="Roboto" panose="02000000000000000000" pitchFamily="2" charset="0"/>
                <a:ea typeface="Roboto" panose="02000000000000000000" pitchFamily="2" charset="0"/>
              </a:rPr>
              <a:t>Apis</a:t>
            </a:r>
            <a:r>
              <a:rPr lang="en-US" sz="2000" dirty="0">
                <a:latin typeface="Roboto" panose="02000000000000000000" pitchFamily="2" charset="0"/>
                <a:ea typeface="Roboto" panose="02000000000000000000" pitchFamily="2" charset="0"/>
              </a:rPr>
              <a:t> Mellifera (</a:t>
            </a:r>
            <a:r>
              <a:rPr lang="en-US" sz="2000" dirty="0" err="1">
                <a:latin typeface="Roboto" panose="02000000000000000000" pitchFamily="2" charset="0"/>
                <a:ea typeface="Roboto" panose="02000000000000000000" pitchFamily="2" charset="0"/>
              </a:rPr>
              <a:t>Kalarash</a:t>
            </a:r>
            <a:r>
              <a:rPr lang="en-US" sz="2000" dirty="0">
                <a:latin typeface="Roboto" panose="02000000000000000000" pitchFamily="2" charset="0"/>
                <a:ea typeface="Roboto" panose="02000000000000000000" pitchFamily="2" charset="0"/>
              </a:rPr>
              <a:t> Honey</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Producers Association), </a:t>
            </a:r>
            <a:r>
              <a:rPr lang="en-US" sz="2000" dirty="0" err="1">
                <a:latin typeface="Roboto" panose="02000000000000000000" pitchFamily="2" charset="0"/>
                <a:ea typeface="Roboto" panose="02000000000000000000" pitchFamily="2" charset="0"/>
              </a:rPr>
              <a:t>Aromeda</a:t>
            </a:r>
            <a:r>
              <a:rPr lang="en-US" sz="2000" dirty="0">
                <a:latin typeface="Roboto" panose="02000000000000000000" pitchFamily="2" charset="0"/>
                <a:ea typeface="Roboto" panose="02000000000000000000" pitchFamily="2" charset="0"/>
              </a:rPr>
              <a:t>, promptly collected and</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delivered several hundred kilograms of natural honey - an </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extremely important product for health, as  well as tea made</a:t>
            </a:r>
          </a:p>
          <a:p>
            <a:pPr marL="0" indent="0">
              <a:lnSpc>
                <a:spcPct val="100000"/>
              </a:lnSpc>
              <a:spcBef>
                <a:spcPts val="0"/>
              </a:spcBef>
              <a:buNone/>
            </a:pPr>
            <a:r>
              <a:rPr lang="en-US" sz="2000" dirty="0">
                <a:latin typeface="Roboto" panose="02000000000000000000" pitchFamily="2" charset="0"/>
                <a:ea typeface="Roboto" panose="02000000000000000000" pitchFamily="2" charset="0"/>
              </a:rPr>
              <a:t>                                                                           from natural herbs. The natural products were sent to the “Toma </a:t>
            </a:r>
            <a:r>
              <a:rPr lang="en-US" sz="2000" dirty="0" err="1">
                <a:latin typeface="Roboto" panose="02000000000000000000" pitchFamily="2" charset="0"/>
                <a:ea typeface="Roboto" panose="02000000000000000000" pitchFamily="2" charset="0"/>
              </a:rPr>
              <a:t>Chorbe</a:t>
            </a:r>
            <a:r>
              <a:rPr lang="en-US" sz="2000" dirty="0">
                <a:latin typeface="Roboto" panose="02000000000000000000" pitchFamily="2" charset="0"/>
                <a:ea typeface="Roboto" panose="02000000000000000000" pitchFamily="2" charset="0"/>
              </a:rPr>
              <a:t>” Clinical Hospital for Infectious Diseases, “St. Michael the Archangel” Municipal Clinical Hospital, and the Municipal Children's Clinical Infectious Disease Hospital», - reports Sputnik Moldova.</a:t>
            </a:r>
            <a:r>
              <a:rPr lang="en-US" sz="2000" b="1" i="1" dirty="0">
                <a:latin typeface="Roboto" panose="02000000000000000000" pitchFamily="2" charset="0"/>
              </a:rPr>
              <a:t> </a:t>
            </a:r>
          </a:p>
          <a:p>
            <a:pPr marL="0" indent="0">
              <a:lnSpc>
                <a:spcPct val="100000"/>
              </a:lnSpc>
              <a:spcBef>
                <a:spcPts val="0"/>
              </a:spcBef>
              <a:buNone/>
            </a:pPr>
            <a:r>
              <a:rPr lang="en-US" sz="2000" b="1" i="1" dirty="0">
                <a:latin typeface="Roboto" panose="02000000000000000000" pitchFamily="2" charset="0"/>
              </a:rPr>
              <a:t>                                                                                                                                              </a:t>
            </a:r>
            <a:r>
              <a:rPr lang="en-US" sz="1400" b="1" i="1" dirty="0">
                <a:latin typeface="Roboto" panose="02000000000000000000" pitchFamily="2" charset="0"/>
              </a:rPr>
              <a:t>Daria </a:t>
            </a:r>
            <a:r>
              <a:rPr lang="en-US" sz="1400" b="1" i="1" dirty="0" err="1">
                <a:latin typeface="Roboto" panose="02000000000000000000" pitchFamily="2" charset="0"/>
              </a:rPr>
              <a:t>Beleva</a:t>
            </a:r>
            <a:r>
              <a:rPr lang="en-US" sz="1400" b="1" i="1" dirty="0">
                <a:latin typeface="Roboto" panose="02000000000000000000" pitchFamily="2" charset="0"/>
              </a:rPr>
              <a:t>,</a:t>
            </a:r>
          </a:p>
          <a:p>
            <a:pPr marL="0" indent="0" algn="r">
              <a:lnSpc>
                <a:spcPct val="100000"/>
              </a:lnSpc>
              <a:spcBef>
                <a:spcPts val="0"/>
              </a:spcBef>
              <a:buNone/>
            </a:pPr>
            <a:r>
              <a:rPr lang="en-US" sz="1400" i="1" dirty="0">
                <a:latin typeface="Roboto" panose="02000000000000000000" pitchFamily="2" charset="0"/>
              </a:rPr>
              <a:t>                                                                               “</a:t>
            </a:r>
            <a:r>
              <a:rPr lang="en-US" sz="1400" i="1" dirty="0" err="1">
                <a:latin typeface="Roboto" panose="02000000000000000000" pitchFamily="2" charset="0"/>
              </a:rPr>
              <a:t>Petru</a:t>
            </a:r>
            <a:r>
              <a:rPr lang="en-US" sz="1400" i="1" dirty="0">
                <a:latin typeface="Roboto" panose="02000000000000000000" pitchFamily="2" charset="0"/>
              </a:rPr>
              <a:t> </a:t>
            </a:r>
            <a:r>
              <a:rPr lang="en-US" sz="1400" i="1" dirty="0" err="1">
                <a:latin typeface="Roboto" panose="02000000000000000000" pitchFamily="2" charset="0"/>
              </a:rPr>
              <a:t>Movila</a:t>
            </a:r>
            <a:r>
              <a:rPr lang="en-US" sz="1400" i="1" dirty="0">
                <a:latin typeface="Roboto" panose="02000000000000000000" pitchFamily="2" charset="0"/>
              </a:rPr>
              <a:t>” Lyceum</a:t>
            </a:r>
          </a:p>
          <a:p>
            <a:pPr marL="0" indent="0">
              <a:lnSpc>
                <a:spcPct val="100000"/>
              </a:lnSpc>
              <a:spcBef>
                <a:spcPts val="0"/>
              </a:spcBef>
              <a:buNone/>
            </a:pPr>
            <a:r>
              <a:rPr lang="en-US" sz="1400" i="1" dirty="0">
                <a:latin typeface="Roboto" panose="02000000000000000000" pitchFamily="2" charset="0"/>
              </a:rPr>
              <a:t>                                                                                                                                                                                                          Chisinau, Moldova</a:t>
            </a:r>
            <a:endParaRPr lang="en-US" sz="1400" i="1" dirty="0">
              <a:effectLst/>
              <a:latin typeface="Roboto" panose="02000000000000000000" pitchFamily="2" charset="0"/>
            </a:endParaRPr>
          </a:p>
          <a:p>
            <a:pPr marL="0" indent="0">
              <a:lnSpc>
                <a:spcPct val="100000"/>
              </a:lnSpc>
              <a:spcBef>
                <a:spcPts val="0"/>
              </a:spcBef>
              <a:buNone/>
            </a:pPr>
            <a:endParaRPr lang="ru-RU" sz="2000" dirty="0">
              <a:latin typeface="Roboto" panose="02000000000000000000" pitchFamily="2" charset="0"/>
              <a:ea typeface="Roboto" panose="02000000000000000000" pitchFamily="2" charset="0"/>
            </a:endParaRPr>
          </a:p>
        </p:txBody>
      </p:sp>
      <p:pic>
        <p:nvPicPr>
          <p:cNvPr id="5" name="Рисунок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00A1055-C4F0-4B5A-BCE4-F5D0F6F89716}"/>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0910" y="1644285"/>
            <a:ext cx="4602759" cy="325810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6770789"/>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26A6DAF-C39E-4502-8310-1CBD18928EB7}"/>
              </a:ext>
            </a:extLst>
          </p:cNvPr>
          <p:cNvSpPr>
            <a:spLocks noGrp="1"/>
          </p:cNvSpPr>
          <p:nvPr>
            <p:ph type="title"/>
          </p:nvPr>
        </p:nvSpPr>
        <p:spPr>
          <a:xfrm>
            <a:off x="838200" y="125836"/>
            <a:ext cx="10515600" cy="1015068"/>
          </a:xfrm>
        </p:spPr>
        <p:txBody>
          <a:bodyPr/>
          <a:lstStyle/>
          <a:p>
            <a:pPr algn="ctr"/>
            <a:r>
              <a:rPr lang="en-US" b="1" dirty="0">
                <a:latin typeface="Roboto" panose="02000000000000000000" pitchFamily="2" charset="0"/>
                <a:ea typeface="Roboto" panose="02000000000000000000" pitchFamily="2" charset="0"/>
              </a:rPr>
              <a:t>The Heroes Of The Pandemic</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ED06B21-D8F9-42C7-912A-EA0E1B3A0E6A}"/>
              </a:ext>
            </a:extLst>
          </p:cNvPr>
          <p:cNvSpPr>
            <a:spLocks noGrp="1"/>
          </p:cNvSpPr>
          <p:nvPr>
            <p:ph idx="1"/>
          </p:nvPr>
        </p:nvSpPr>
        <p:spPr>
          <a:xfrm>
            <a:off x="151002" y="1352550"/>
            <a:ext cx="11926698" cy="5379614"/>
          </a:xfrm>
        </p:spPr>
        <p:txBody>
          <a:bodyPr>
            <a:normAutofit fontScale="77500" lnSpcReduction="20000"/>
          </a:bodyPr>
          <a:lstStyle/>
          <a:p>
            <a:pPr marL="0" indent="0">
              <a:lnSpc>
                <a:spcPct val="110000"/>
              </a:lnSpc>
              <a:spcBef>
                <a:spcPts val="0"/>
              </a:spcBef>
              <a:buNone/>
            </a:pPr>
            <a:r>
              <a:rPr lang="en-US" sz="2400" dirty="0">
                <a:latin typeface="Roboto" panose="02000000000000000000" pitchFamily="2" charset="0"/>
                <a:ea typeface="Roboto" panose="02000000000000000000" pitchFamily="2" charset="0"/>
              </a:rPr>
              <a:t>Priests and parish communities in Moldova support people in self-isolation, lonely old people, single               mothers with a large number of children, pregnant women, large families with limited material</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resources and other vulnerable people. "Within the framework of th</a:t>
            </a:r>
            <a:r>
              <a:rPr lang="en-US" sz="2200" dirty="0">
                <a:latin typeface="Roboto" panose="02000000000000000000" pitchFamily="2" charset="0"/>
                <a:ea typeface="Roboto" panose="02000000000000000000" pitchFamily="2" charset="0"/>
              </a:rPr>
              <a:t>e</a:t>
            </a:r>
          </a:p>
          <a:p>
            <a:pPr marL="0" indent="0">
              <a:lnSpc>
                <a:spcPct val="110000"/>
              </a:lnSpc>
              <a:spcBef>
                <a:spcPts val="0"/>
              </a:spcBef>
              <a:buNone/>
            </a:pPr>
            <a:r>
              <a:rPr lang="en-US" sz="2200" dirty="0">
                <a:latin typeface="Roboto" panose="02000000000000000000" pitchFamily="2" charset="0"/>
                <a:ea typeface="Roboto" panose="02000000000000000000" pitchFamily="2" charset="0"/>
              </a:rPr>
              <a:t>                                                                "</a:t>
            </a:r>
            <a:r>
              <a:rPr lang="en-US" sz="2400" dirty="0">
                <a:latin typeface="Roboto" panose="02000000000000000000" pitchFamily="2" charset="0"/>
                <a:ea typeface="Roboto" panose="02000000000000000000" pitchFamily="2" charset="0"/>
              </a:rPr>
              <a:t>Table of Joy" program more than 50 tons of food were received as a</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gift in just one day, and in total during this period we distributed food</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to those in need in the amount of 20 thousand euros," said the</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secretary of the </a:t>
            </a:r>
            <a:r>
              <a:rPr lang="en-US" sz="2400" dirty="0" err="1">
                <a:latin typeface="Roboto" panose="02000000000000000000" pitchFamily="2" charset="0"/>
                <a:ea typeface="Roboto" panose="02000000000000000000" pitchFamily="2" charset="0"/>
              </a:rPr>
              <a:t>Bessarabian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Metropolitanate</a:t>
            </a:r>
            <a:r>
              <a:rPr lang="en-US" sz="2400" dirty="0">
                <a:latin typeface="Roboto" panose="02000000000000000000" pitchFamily="2" charset="0"/>
                <a:ea typeface="Roboto" panose="02000000000000000000" pitchFamily="2" charset="0"/>
              </a:rPr>
              <a:t> Andrey </a:t>
            </a:r>
            <a:r>
              <a:rPr lang="en-US" sz="2400" dirty="0" err="1">
                <a:latin typeface="Roboto" panose="02000000000000000000" pitchFamily="2" charset="0"/>
                <a:ea typeface="Roboto" panose="02000000000000000000" pitchFamily="2" charset="0"/>
              </a:rPr>
              <a:t>Buklish</a:t>
            </a:r>
            <a:r>
              <a:rPr lang="en-US" sz="2400" dirty="0">
                <a:latin typeface="Roboto" panose="02000000000000000000" pitchFamily="2" charset="0"/>
                <a:ea typeface="Roboto" panose="02000000000000000000" pitchFamily="2" charset="0"/>
              </a:rPr>
              <a:t>. The</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Balti diocese  raised money for a clinical hospital and bacteriological</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laboratory in Balti, as well as for a medical clinic in </a:t>
            </a:r>
            <a:r>
              <a:rPr lang="en-US" sz="2400" dirty="0" err="1">
                <a:latin typeface="Roboto" panose="02000000000000000000" pitchFamily="2" charset="0"/>
                <a:ea typeface="Roboto" panose="02000000000000000000" pitchFamily="2" charset="0"/>
              </a:rPr>
              <a:t>Glodeni</a:t>
            </a:r>
            <a:r>
              <a:rPr lang="en-US" sz="2400" dirty="0">
                <a:latin typeface="Roboto" panose="02000000000000000000" pitchFamily="2" charset="0"/>
                <a:ea typeface="Roboto" panose="02000000000000000000" pitchFamily="2" charset="0"/>
              </a:rPr>
              <a:t>. In total –</a:t>
            </a:r>
          </a:p>
          <a:p>
            <a:pPr marL="0" indent="0">
              <a:lnSpc>
                <a:spcPct val="110000"/>
              </a:lnSpc>
              <a:spcBef>
                <a:spcPts val="0"/>
              </a:spcBef>
              <a:buNone/>
            </a:pPr>
            <a:r>
              <a:rPr lang="en-US" sz="2400" dirty="0">
                <a:latin typeface="Roboto" panose="02000000000000000000" pitchFamily="2" charset="0"/>
                <a:ea typeface="Roboto" panose="02000000000000000000" pitchFamily="2" charset="0"/>
              </a:rPr>
              <a:t>                                                               45 thousand lei. "And the southernmost diocese collected about 450 thousand lei, as well as sanitary-hygienic and food products ", - said </a:t>
            </a:r>
            <a:r>
              <a:rPr lang="en-US" sz="2400" dirty="0" err="1">
                <a:latin typeface="Roboto" panose="02000000000000000000" pitchFamily="2" charset="0"/>
                <a:ea typeface="Roboto" panose="02000000000000000000" pitchFamily="2" charset="0"/>
              </a:rPr>
              <a:t>Buklish</a:t>
            </a:r>
            <a:r>
              <a:rPr lang="en-US" sz="2400" dirty="0">
                <a:latin typeface="Roboto" panose="02000000000000000000" pitchFamily="2" charset="0"/>
                <a:ea typeface="Roboto" panose="02000000000000000000" pitchFamily="2" charset="0"/>
              </a:rPr>
              <a:t>. According to the  Bishop of </a:t>
            </a:r>
            <a:r>
              <a:rPr lang="en-US" sz="2400" dirty="0" err="1">
                <a:latin typeface="Roboto" panose="02000000000000000000" pitchFamily="2" charset="0"/>
                <a:ea typeface="Roboto" panose="02000000000000000000" pitchFamily="2" charset="0"/>
              </a:rPr>
              <a:t>Soroki</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Ioann</a:t>
            </a:r>
            <a:r>
              <a:rPr lang="en-US" sz="2400" dirty="0">
                <a:latin typeface="Roboto" panose="02000000000000000000" pitchFamily="2" charset="0"/>
                <a:ea typeface="Roboto" panose="02000000000000000000" pitchFamily="2" charset="0"/>
              </a:rPr>
              <a:t> </a:t>
            </a:r>
            <a:r>
              <a:rPr lang="en-US" sz="2400" dirty="0" err="1">
                <a:latin typeface="Roboto" panose="02000000000000000000" pitchFamily="2" charset="0"/>
                <a:ea typeface="Roboto" panose="02000000000000000000" pitchFamily="2" charset="0"/>
              </a:rPr>
              <a:t>Mosnegutsu</a:t>
            </a:r>
            <a:r>
              <a:rPr lang="en-US" sz="2400" dirty="0">
                <a:latin typeface="Roboto" panose="02000000000000000000" pitchFamily="2" charset="0"/>
                <a:ea typeface="Roboto" panose="02000000000000000000" pitchFamily="2" charset="0"/>
              </a:rPr>
              <a:t>, priests help people in need with food: "Every day they bring food and hygiene products to the elderly and lonely people, families with little income". Through the site "Antivirus of Mercy" the Church of St. Nicholas in Vicenza (Italy) belonging to the Russian Orthodox Church collected five thousand dollars. With this money they bought food sets which included rice, buckwheat, sunflower oil, tinned food - in total  18 types of products</a:t>
            </a:r>
            <a:r>
              <a:rPr lang="en-US" sz="2200" dirty="0">
                <a:latin typeface="Roboto" panose="02000000000000000000" pitchFamily="2" charset="0"/>
                <a:ea typeface="Roboto" panose="02000000000000000000" pitchFamily="2" charset="0"/>
              </a:rPr>
              <a:t>.</a:t>
            </a:r>
          </a:p>
          <a:p>
            <a:pPr marL="0" indent="0">
              <a:lnSpc>
                <a:spcPct val="120000"/>
              </a:lnSpc>
              <a:spcBef>
                <a:spcPts val="0"/>
              </a:spcBef>
              <a:buNone/>
            </a:pPr>
            <a:r>
              <a:rPr lang="en-US" sz="2000" b="1" i="1" dirty="0">
                <a:latin typeface="Roboto" panose="02000000000000000000" pitchFamily="2" charset="0"/>
              </a:rPr>
              <a:t>                                                                                                                                                                     </a:t>
            </a:r>
            <a:r>
              <a:rPr lang="en-US" sz="1600" b="1" i="1" dirty="0">
                <a:latin typeface="Roboto" panose="02000000000000000000" pitchFamily="2" charset="0"/>
              </a:rPr>
              <a:t>Daria </a:t>
            </a:r>
            <a:r>
              <a:rPr lang="en-US" sz="1600" b="1" i="1" dirty="0" err="1">
                <a:latin typeface="Roboto" panose="02000000000000000000" pitchFamily="2" charset="0"/>
              </a:rPr>
              <a:t>Beleva</a:t>
            </a:r>
            <a:r>
              <a:rPr lang="en-US" sz="1600" b="1" i="1" dirty="0">
                <a:latin typeface="Roboto" panose="02000000000000000000" pitchFamily="2" charset="0"/>
              </a:rPr>
              <a:t>,</a:t>
            </a:r>
          </a:p>
          <a:p>
            <a:pPr marL="0" indent="0" algn="r">
              <a:lnSpc>
                <a:spcPct val="120000"/>
              </a:lnSpc>
              <a:spcBef>
                <a:spcPts val="0"/>
              </a:spcBef>
              <a:buNone/>
            </a:pPr>
            <a:r>
              <a:rPr lang="en-US" sz="1600" i="1" dirty="0">
                <a:latin typeface="Roboto" panose="02000000000000000000" pitchFamily="2" charset="0"/>
              </a:rPr>
              <a:t>                                                                           “</a:t>
            </a:r>
            <a:r>
              <a:rPr lang="en-US" sz="1600" i="1" dirty="0" err="1">
                <a:latin typeface="Roboto" panose="02000000000000000000" pitchFamily="2" charset="0"/>
              </a:rPr>
              <a:t>Petru</a:t>
            </a:r>
            <a:r>
              <a:rPr lang="en-US" sz="1600" i="1" dirty="0">
                <a:latin typeface="Roboto" panose="02000000000000000000" pitchFamily="2" charset="0"/>
              </a:rPr>
              <a:t> </a:t>
            </a:r>
            <a:r>
              <a:rPr lang="en-US" sz="1600" i="1" dirty="0" err="1">
                <a:latin typeface="Roboto" panose="02000000000000000000" pitchFamily="2" charset="0"/>
              </a:rPr>
              <a:t>Movila</a:t>
            </a:r>
            <a:r>
              <a:rPr lang="en-US" sz="1600" i="1" dirty="0">
                <a:latin typeface="Roboto" panose="02000000000000000000" pitchFamily="2" charset="0"/>
              </a:rPr>
              <a:t>” Lyceum,</a:t>
            </a:r>
          </a:p>
          <a:p>
            <a:pPr marL="0" indent="0">
              <a:lnSpc>
                <a:spcPct val="120000"/>
              </a:lnSpc>
              <a:spcBef>
                <a:spcPts val="0"/>
              </a:spcBef>
              <a:buNone/>
            </a:pPr>
            <a:r>
              <a:rPr lang="en-US" sz="1600" i="1" dirty="0">
                <a:latin typeface="Roboto" panose="02000000000000000000" pitchFamily="2" charset="0"/>
              </a:rPr>
              <a:t>                                                                                                                                                                                                          Chisinau, Moldova                                                                                                                                                                                                                                             </a:t>
            </a:r>
            <a:endParaRPr lang="en-US" sz="1600" i="1" dirty="0">
              <a:effectLst/>
              <a:latin typeface="Roboto" panose="02000000000000000000" pitchFamily="2" charset="0"/>
            </a:endParaRPr>
          </a:p>
          <a:p>
            <a:pPr marL="0" indent="0">
              <a:lnSpc>
                <a:spcPct val="120000"/>
              </a:lnSpc>
              <a:spcBef>
                <a:spcPts val="0"/>
              </a:spcBef>
              <a:buNone/>
            </a:pPr>
            <a:endParaRPr lang="en-US" sz="1600" i="1" dirty="0">
              <a:latin typeface="Roboto" panose="02000000000000000000" pitchFamily="2" charset="0"/>
            </a:endParaRPr>
          </a:p>
          <a:p>
            <a:pPr marL="0" indent="0">
              <a:lnSpc>
                <a:spcPct val="110000"/>
              </a:lnSpc>
              <a:spcBef>
                <a:spcPts val="0"/>
              </a:spcBef>
              <a:buNone/>
            </a:pPr>
            <a:endParaRPr lang="ru-RU" sz="2000" dirty="0">
              <a:latin typeface="Roboto" panose="02000000000000000000" pitchFamily="2" charset="0"/>
              <a:ea typeface="Roboto" panose="02000000000000000000" pitchFamily="2" charset="0"/>
            </a:endParaRPr>
          </a:p>
        </p:txBody>
      </p:sp>
      <p:pic>
        <p:nvPicPr>
          <p:cNvPr id="5" name="Рисунок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4EF42DF1-3605-4744-A64A-676AF05EB9FF}"/>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78292" y="2048926"/>
            <a:ext cx="3345984" cy="199622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34384790"/>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6F087789-4B2A-4FCA-A9CE-0D4135FC1BDD}"/>
              </a:ext>
            </a:extLst>
          </p:cNvPr>
          <p:cNvSpPr>
            <a:spLocks noGrp="1"/>
          </p:cNvSpPr>
          <p:nvPr>
            <p:ph type="title"/>
          </p:nvPr>
        </p:nvSpPr>
        <p:spPr>
          <a:xfrm>
            <a:off x="838200" y="0"/>
            <a:ext cx="10515600" cy="1107348"/>
          </a:xfrm>
        </p:spPr>
        <p:txBody>
          <a:bodyPr/>
          <a:lstStyle/>
          <a:p>
            <a:pPr algn="ctr"/>
            <a:r>
              <a:rPr lang="en-US" b="1" dirty="0">
                <a:latin typeface="Roboto" panose="02000000000000000000" pitchFamily="2" charset="0"/>
              </a:rPr>
              <a:t>T</a:t>
            </a:r>
            <a:r>
              <a:rPr lang="en-US" b="1" i="0" dirty="0">
                <a:effectLst/>
                <a:latin typeface="Roboto" panose="02000000000000000000" pitchFamily="2" charset="0"/>
              </a:rPr>
              <a:t>he Way Schools </a:t>
            </a:r>
            <a:r>
              <a:rPr lang="en-US" b="1" dirty="0">
                <a:latin typeface="Roboto" panose="02000000000000000000" pitchFamily="2" charset="0"/>
              </a:rPr>
              <a:t>D</a:t>
            </a:r>
            <a:r>
              <a:rPr lang="en-US" b="1" i="0" dirty="0">
                <a:effectLst/>
                <a:latin typeface="Roboto" panose="02000000000000000000" pitchFamily="2" charset="0"/>
              </a:rPr>
              <a:t>o </a:t>
            </a:r>
            <a:r>
              <a:rPr lang="en-US" b="1" dirty="0">
                <a:latin typeface="Roboto" panose="02000000000000000000" pitchFamily="2" charset="0"/>
              </a:rPr>
              <a:t>T</a:t>
            </a:r>
            <a:r>
              <a:rPr lang="en-US" b="1" i="0" dirty="0">
                <a:effectLst/>
                <a:latin typeface="Roboto" panose="02000000000000000000" pitchFamily="2" charset="0"/>
              </a:rPr>
              <a:t>hings</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84B1C017-8F56-483E-977B-EF2E2D99DD5D}"/>
              </a:ext>
            </a:extLst>
          </p:cNvPr>
          <p:cNvSpPr>
            <a:spLocks noGrp="1"/>
          </p:cNvSpPr>
          <p:nvPr>
            <p:ph idx="1"/>
          </p:nvPr>
        </p:nvSpPr>
        <p:spPr>
          <a:xfrm>
            <a:off x="302003" y="1333850"/>
            <a:ext cx="11593585" cy="5259897"/>
          </a:xfrm>
        </p:spPr>
        <p:txBody>
          <a:bodyPr>
            <a:normAutofit/>
          </a:bodyPr>
          <a:lstStyle/>
          <a:p>
            <a:pPr marL="0" indent="0">
              <a:buNone/>
            </a:pPr>
            <a:r>
              <a:rPr lang="en-US" sz="2000" b="1" dirty="0">
                <a:latin typeface="Roboto" panose="02000000000000000000" pitchFamily="2" charset="0"/>
                <a:ea typeface="Roboto" panose="02000000000000000000" pitchFamily="2" charset="0"/>
              </a:rPr>
              <a:t>   Daisy Elementary School, TN, the USA                            </a:t>
            </a:r>
            <a:r>
              <a:rPr lang="en-US" sz="2000" b="1" i="0" dirty="0">
                <a:effectLst/>
                <a:latin typeface="Roboto" panose="02000000000000000000" pitchFamily="2" charset="0"/>
              </a:rPr>
              <a:t>Aga Khan School, Karachi, Pakistan</a:t>
            </a:r>
          </a:p>
          <a:p>
            <a:pPr marL="0" indent="0">
              <a:lnSpc>
                <a:spcPct val="100000"/>
              </a:lnSpc>
              <a:spcBef>
                <a:spcPts val="0"/>
              </a:spcBef>
              <a:buNone/>
            </a:pPr>
            <a:r>
              <a:rPr lang="en-US" sz="1800" i="0" dirty="0">
                <a:effectLst/>
                <a:latin typeface="Roboto" panose="02000000000000000000" pitchFamily="2" charset="0"/>
                <a:ea typeface="Roboto" panose="02000000000000000000" pitchFamily="2" charset="0"/>
              </a:rPr>
              <a:t>G</a:t>
            </a:r>
            <a:r>
              <a:rPr lang="en-US" sz="1800" b="0" i="0" dirty="0">
                <a:solidFill>
                  <a:srgbClr val="444444"/>
                </a:solidFill>
                <a:effectLst/>
                <a:latin typeface="Roboto" panose="02000000000000000000" pitchFamily="2" charset="0"/>
                <a:ea typeface="Roboto" panose="02000000000000000000" pitchFamily="2" charset="0"/>
              </a:rPr>
              <a:t>rade</a:t>
            </a:r>
            <a:r>
              <a:rPr lang="en-US" sz="1800" b="0" i="0" dirty="0">
                <a:solidFill>
                  <a:srgbClr val="444444"/>
                </a:solidFill>
                <a:effectLst/>
                <a:latin typeface="Lato"/>
              </a:rPr>
              <a:t> </a:t>
            </a:r>
            <a:r>
              <a:rPr lang="en-US" sz="1800" b="0" i="0" dirty="0">
                <a:solidFill>
                  <a:srgbClr val="444444"/>
                </a:solidFill>
                <a:effectLst/>
                <a:latin typeface="Roboto" panose="02000000000000000000" pitchFamily="2" charset="0"/>
                <a:ea typeface="Roboto" panose="02000000000000000000" pitchFamily="2" charset="0"/>
              </a:rPr>
              <a:t>3 class with Dividers for covid 19 protection.</a:t>
            </a:r>
          </a:p>
          <a:p>
            <a:pPr marL="0" indent="0">
              <a:lnSpc>
                <a:spcPct val="100000"/>
              </a:lnSpc>
              <a:spcBef>
                <a:spcPts val="0"/>
              </a:spcBef>
              <a:buNone/>
            </a:pPr>
            <a:r>
              <a:rPr lang="en-US" sz="1800" b="0" i="0" dirty="0">
                <a:solidFill>
                  <a:srgbClr val="444444"/>
                </a:solidFill>
                <a:effectLst/>
                <a:latin typeface="Roboto" panose="02000000000000000000" pitchFamily="2" charset="0"/>
                <a:ea typeface="Roboto" panose="02000000000000000000" pitchFamily="2" charset="0"/>
              </a:rPr>
              <a:t>There is a film between the sides of the dividers </a:t>
            </a:r>
          </a:p>
          <a:p>
            <a:pPr marL="0" indent="0">
              <a:lnSpc>
                <a:spcPct val="100000"/>
              </a:lnSpc>
              <a:spcBef>
                <a:spcPts val="0"/>
              </a:spcBef>
              <a:buNone/>
            </a:pPr>
            <a:r>
              <a:rPr lang="en-US" sz="1800" b="0" i="0" dirty="0">
                <a:solidFill>
                  <a:srgbClr val="444444"/>
                </a:solidFill>
                <a:effectLst/>
                <a:latin typeface="Roboto" panose="02000000000000000000" pitchFamily="2" charset="0"/>
                <a:ea typeface="Roboto" panose="02000000000000000000" pitchFamily="2" charset="0"/>
              </a:rPr>
              <a:t>for students safety</a:t>
            </a:r>
            <a:r>
              <a:rPr lang="en-US" sz="1400" b="0" i="0" dirty="0">
                <a:solidFill>
                  <a:srgbClr val="444444"/>
                </a:solidFill>
                <a:effectLst/>
                <a:latin typeface="Roboto" panose="02000000000000000000" pitchFamily="2" charset="0"/>
                <a:ea typeface="Roboto" panose="02000000000000000000" pitchFamily="2" charset="0"/>
              </a:rPr>
              <a:t>. </a:t>
            </a:r>
            <a:endParaRPr lang="en-US" sz="2000" b="1" dirty="0">
              <a:latin typeface="Roboto" panose="02000000000000000000" pitchFamily="2" charset="0"/>
              <a:ea typeface="Roboto" panose="02000000000000000000" pitchFamily="2" charset="0"/>
            </a:endParaRPr>
          </a:p>
          <a:p>
            <a:pPr marL="0" indent="0">
              <a:buNone/>
            </a:pPr>
            <a:endParaRPr lang="ru-RU" sz="2000" b="1" dirty="0">
              <a:latin typeface="Roboto" panose="02000000000000000000" pitchFamily="2" charset="0"/>
              <a:ea typeface="Roboto" panose="02000000000000000000" pitchFamily="2" charset="0"/>
            </a:endParaRPr>
          </a:p>
        </p:txBody>
      </p:sp>
      <p:pic>
        <p:nvPicPr>
          <p:cNvPr id="5" name="Рисунок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5A5E7F3E-EA17-4553-A239-80ADBBA289A6}"/>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5803" y="2707774"/>
            <a:ext cx="4945360" cy="3705952"/>
          </a:xfrm>
          <a:prstGeom prst="rect">
            <a:avLst/>
          </a:prstGeom>
        </p:spPr>
      </p:pic>
      <p:pic>
        <p:nvPicPr>
          <p:cNvPr id="7" name="Рисунок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A84FE6C8-2518-490E-BC68-B7EAD46B7992}"/>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62480" y="2485123"/>
            <a:ext cx="5727517" cy="3820146"/>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4082944"/>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8AA4726-6764-4629-8955-6F37C7B48528}"/>
              </a:ext>
            </a:extLst>
          </p:cNvPr>
          <p:cNvSpPr>
            <a:spLocks noGrp="1"/>
          </p:cNvSpPr>
          <p:nvPr>
            <p:ph type="title"/>
          </p:nvPr>
        </p:nvSpPr>
        <p:spPr>
          <a:xfrm>
            <a:off x="838200" y="-83889"/>
            <a:ext cx="10515600" cy="1249960"/>
          </a:xfrm>
        </p:spPr>
        <p:txBody>
          <a:bodyPr/>
          <a:lstStyle/>
          <a:p>
            <a:pPr algn="ctr"/>
            <a:r>
              <a:rPr lang="en-US" b="1" dirty="0">
                <a:latin typeface="Roboto" panose="02000000000000000000" pitchFamily="2" charset="0"/>
              </a:rPr>
              <a:t>T</a:t>
            </a:r>
            <a:r>
              <a:rPr lang="en-US" b="1" i="0" dirty="0">
                <a:effectLst/>
                <a:latin typeface="Roboto" panose="02000000000000000000" pitchFamily="2" charset="0"/>
              </a:rPr>
              <a:t>he Way Schools </a:t>
            </a:r>
            <a:r>
              <a:rPr lang="en-US" b="1" dirty="0">
                <a:latin typeface="Roboto" panose="02000000000000000000" pitchFamily="2" charset="0"/>
              </a:rPr>
              <a:t>D</a:t>
            </a:r>
            <a:r>
              <a:rPr lang="en-US" b="1" i="0" dirty="0">
                <a:effectLst/>
                <a:latin typeface="Roboto" panose="02000000000000000000" pitchFamily="2" charset="0"/>
              </a:rPr>
              <a:t>o </a:t>
            </a:r>
            <a:r>
              <a:rPr lang="en-US" b="1" dirty="0">
                <a:latin typeface="Roboto" panose="02000000000000000000" pitchFamily="2" charset="0"/>
              </a:rPr>
              <a:t>T</a:t>
            </a:r>
            <a:r>
              <a:rPr lang="en-US" b="1" i="0" dirty="0">
                <a:effectLst/>
                <a:latin typeface="Roboto" panose="02000000000000000000" pitchFamily="2" charset="0"/>
              </a:rPr>
              <a:t>hings</a:t>
            </a:r>
            <a:endParaRPr lang="ru-RU" dirty="0"/>
          </a:p>
        </p:txBody>
      </p:sp>
      <p:pic>
        <p:nvPicPr>
          <p:cNvPr id="5" name="Объект 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B0195D4-86F3-4B52-B4B4-029460213CCA}"/>
              </a:ext>
            </a:extLst>
          </p:cNvPr>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50723" y="1643280"/>
            <a:ext cx="3757612" cy="5010150"/>
          </a:xfrm>
        </p:spPr>
      </p:pic>
      <p:sp>
        <p:nvSpPr>
          <p:cNvPr id="7" name="TextBox 6">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9351DA6A-E5FD-4D24-A743-87BC247A138D}"/>
              </a:ext>
            </a:extLst>
          </p:cNvPr>
          <p:cNvSpPr txBox="1"/>
          <p:nvPr/>
        </p:nvSpPr>
        <p:spPr>
          <a:xfrm>
            <a:off x="209725" y="939566"/>
            <a:ext cx="5268285" cy="400110"/>
          </a:xfrm>
          <a:prstGeom prst="rect">
            <a:avLst/>
          </a:prstGeom>
          <a:noFill/>
        </p:spPr>
        <p:txBody>
          <a:bodyPr wrap="square">
            <a:spAutoFit/>
          </a:bodyPr>
          <a:lstStyle/>
          <a:p>
            <a:r>
              <a:rPr lang="pt-BR" sz="2000" b="1" i="0" dirty="0">
                <a:effectLst/>
                <a:latin typeface="Roboto" panose="02000000000000000000" pitchFamily="2" charset="0"/>
              </a:rPr>
              <a:t>"Petru Movila" Lyceum, Chisinau, Moldova</a:t>
            </a:r>
            <a:endParaRPr lang="ru-RU" sz="2000" dirty="0"/>
          </a:p>
        </p:txBody>
      </p:sp>
      <p:pic>
        <p:nvPicPr>
          <p:cNvPr id="15" name="Рисунок 14">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EB167AF-93C0-4100-8FB7-ADF6BC1F56D5}"/>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93295" y="2046913"/>
            <a:ext cx="5603846" cy="4202885"/>
          </a:xfrm>
          <a:prstGeom prst="rect">
            <a:avLst/>
          </a:prstGeom>
        </p:spPr>
      </p:pic>
      <p:sp>
        <p:nvSpPr>
          <p:cNvPr id="19" name="TextBox 18">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2AFACCBE-A0B0-4D06-9B44-68EA00B77F84}"/>
              </a:ext>
            </a:extLst>
          </p:cNvPr>
          <p:cNvSpPr txBox="1"/>
          <p:nvPr/>
        </p:nvSpPr>
        <p:spPr>
          <a:xfrm>
            <a:off x="5872293" y="939566"/>
            <a:ext cx="5481507" cy="400110"/>
          </a:xfrm>
          <a:prstGeom prst="rect">
            <a:avLst/>
          </a:prstGeom>
          <a:noFill/>
        </p:spPr>
        <p:txBody>
          <a:bodyPr wrap="square">
            <a:spAutoFit/>
          </a:bodyPr>
          <a:lstStyle/>
          <a:p>
            <a:r>
              <a:rPr lang="pt-BR" sz="2000" b="1" i="0" dirty="0">
                <a:effectLst/>
                <a:latin typeface="Roboto" panose="02000000000000000000" pitchFamily="2" charset="0"/>
              </a:rPr>
              <a:t>"Petru Movila" Lyceum, Chisinau, Moldova</a:t>
            </a:r>
            <a:endParaRPr lang="ru-RU" sz="20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6100543"/>
      </p:ext>
    </p:extLst>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BF0D202B-0D90-460F-B3B7-09C11919B0AE}"/>
              </a:ext>
            </a:extLst>
          </p:cNvPr>
          <p:cNvSpPr>
            <a:spLocks noGrp="1"/>
          </p:cNvSpPr>
          <p:nvPr>
            <p:ph type="title"/>
          </p:nvPr>
        </p:nvSpPr>
        <p:spPr>
          <a:xfrm>
            <a:off x="838200" y="58723"/>
            <a:ext cx="10515600" cy="872455"/>
          </a:xfrm>
        </p:spPr>
        <p:txBody>
          <a:bodyPr>
            <a:normAutofit/>
          </a:bodyPr>
          <a:lstStyle/>
          <a:p>
            <a:r>
              <a:rPr lang="en-US" b="1" dirty="0">
                <a:latin typeface="Roboto" panose="02000000000000000000" pitchFamily="2" charset="0"/>
              </a:rPr>
              <a:t>             T</a:t>
            </a:r>
            <a:r>
              <a:rPr lang="en-US" b="1" i="0" dirty="0">
                <a:effectLst/>
                <a:latin typeface="Roboto" panose="02000000000000000000" pitchFamily="2" charset="0"/>
              </a:rPr>
              <a:t>he Way Schools </a:t>
            </a:r>
            <a:r>
              <a:rPr lang="en-US" b="1" dirty="0">
                <a:latin typeface="Roboto" panose="02000000000000000000" pitchFamily="2" charset="0"/>
              </a:rPr>
              <a:t>D</a:t>
            </a:r>
            <a:r>
              <a:rPr lang="en-US" b="1" i="0" dirty="0">
                <a:effectLst/>
                <a:latin typeface="Roboto" panose="02000000000000000000" pitchFamily="2" charset="0"/>
              </a:rPr>
              <a:t>o </a:t>
            </a:r>
            <a:r>
              <a:rPr lang="en-US" b="1" dirty="0">
                <a:latin typeface="Roboto" panose="02000000000000000000" pitchFamily="2" charset="0"/>
              </a:rPr>
              <a:t>T</a:t>
            </a:r>
            <a:r>
              <a:rPr lang="en-US" b="1" i="0" dirty="0">
                <a:effectLst/>
                <a:latin typeface="Roboto" panose="02000000000000000000" pitchFamily="2" charset="0"/>
              </a:rPr>
              <a:t>hings</a:t>
            </a:r>
            <a:endParaRPr lang="ru-RU" dirty="0"/>
          </a:p>
        </p:txBody>
      </p:sp>
      <p:sp>
        <p:nvSpPr>
          <p:cNvPr id="3" name="Объект 2">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F52D16D7-EF70-40FE-8022-824CFA16E80E}"/>
              </a:ext>
            </a:extLst>
          </p:cNvPr>
          <p:cNvSpPr>
            <a:spLocks noGrp="1"/>
          </p:cNvSpPr>
          <p:nvPr>
            <p:ph idx="1"/>
          </p:nvPr>
        </p:nvSpPr>
        <p:spPr>
          <a:xfrm>
            <a:off x="444617" y="1216404"/>
            <a:ext cx="10909183" cy="4960559"/>
          </a:xfrm>
        </p:spPr>
        <p:txBody>
          <a:bodyPr/>
          <a:lstStyle/>
          <a:p>
            <a:pPr marL="0" indent="0">
              <a:buNone/>
            </a:pPr>
            <a:r>
              <a:rPr lang="pt-BR" sz="2000" b="1" i="0" dirty="0">
                <a:effectLst/>
                <a:latin typeface="Roboto" panose="02000000000000000000" pitchFamily="2" charset="0"/>
                <a:ea typeface="Roboto" panose="02000000000000000000" pitchFamily="2" charset="0"/>
              </a:rPr>
              <a:t>"Petru Movila" Lyceum, Chisinau, Moldova</a:t>
            </a:r>
            <a:endParaRPr lang="ru-RU" sz="2000" dirty="0">
              <a:latin typeface="Roboto" panose="02000000000000000000" pitchFamily="2" charset="0"/>
              <a:ea typeface="Roboto" panose="02000000000000000000" pitchFamily="2" charset="0"/>
            </a:endParaRPr>
          </a:p>
          <a:p>
            <a:endParaRPr lang="ru-RU" dirty="0"/>
          </a:p>
        </p:txBody>
      </p:sp>
      <p:pic>
        <p:nvPicPr>
          <p:cNvPr id="4" name="Рисунок 3">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E5AA33D7-701F-488D-B355-1660F2434719}"/>
              </a:ext>
            </a:extLst>
          </p:cNvPr>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10858" y="1971414"/>
            <a:ext cx="5869120" cy="3254927"/>
          </a:xfrm>
          <a:prstGeom prst="rect">
            <a:avLst/>
          </a:prstGeom>
        </p:spPr>
      </p:pic>
      <p:sp>
        <p:nvSpPr>
          <p:cNvPr id="6" name="TextBox 5">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0E366BCC-3F94-4A53-ACAD-F0A87AECC2B0}"/>
              </a:ext>
            </a:extLst>
          </p:cNvPr>
          <p:cNvSpPr txBox="1"/>
          <p:nvPr/>
        </p:nvSpPr>
        <p:spPr>
          <a:xfrm>
            <a:off x="6576968" y="1020792"/>
            <a:ext cx="5310232" cy="400110"/>
          </a:xfrm>
          <a:prstGeom prst="rect">
            <a:avLst/>
          </a:prstGeom>
          <a:noFill/>
        </p:spPr>
        <p:txBody>
          <a:bodyPr wrap="square">
            <a:spAutoFit/>
          </a:bodyPr>
          <a:lstStyle/>
          <a:p>
            <a:r>
              <a:rPr lang="ru-RU" sz="2000" b="1" dirty="0" err="1">
                <a:latin typeface="Roboto" panose="02000000000000000000" pitchFamily="2" charset="0"/>
                <a:ea typeface="Roboto" panose="02000000000000000000" pitchFamily="2" charset="0"/>
              </a:rPr>
              <a:t>Troyeshchyna</a:t>
            </a:r>
            <a:r>
              <a:rPr lang="ru-RU" sz="2000" b="1" dirty="0">
                <a:latin typeface="Roboto" panose="02000000000000000000" pitchFamily="2" charset="0"/>
                <a:ea typeface="Roboto" panose="02000000000000000000" pitchFamily="2" charset="0"/>
              </a:rPr>
              <a:t> G</a:t>
            </a:r>
            <a:r>
              <a:rPr lang="en-US" sz="2000" b="1" dirty="0">
                <a:latin typeface="Roboto" panose="02000000000000000000" pitchFamily="2" charset="0"/>
                <a:ea typeface="Roboto" panose="02000000000000000000" pitchFamily="2" charset="0"/>
              </a:rPr>
              <a:t>y</a:t>
            </a:r>
            <a:r>
              <a:rPr lang="ru-RU" sz="2000" b="1" dirty="0" err="1">
                <a:latin typeface="Roboto" panose="02000000000000000000" pitchFamily="2" charset="0"/>
                <a:ea typeface="Roboto" panose="02000000000000000000" pitchFamily="2" charset="0"/>
              </a:rPr>
              <a:t>mnasi</a:t>
            </a:r>
            <a:r>
              <a:rPr lang="en-US" sz="2000" b="1" dirty="0">
                <a:latin typeface="Roboto" panose="02000000000000000000" pitchFamily="2" charset="0"/>
                <a:ea typeface="Roboto" panose="02000000000000000000" pitchFamily="2" charset="0"/>
              </a:rPr>
              <a:t>um</a:t>
            </a:r>
            <a:r>
              <a:rPr lang="ru-RU" sz="2000" b="1" dirty="0">
                <a:latin typeface="Roboto" panose="02000000000000000000" pitchFamily="2" charset="0"/>
                <a:ea typeface="Roboto" panose="02000000000000000000" pitchFamily="2" charset="0"/>
              </a:rPr>
              <a:t>, </a:t>
            </a:r>
            <a:r>
              <a:rPr lang="ru-RU" sz="2000" b="1" dirty="0" err="1">
                <a:latin typeface="Roboto" panose="02000000000000000000" pitchFamily="2" charset="0"/>
                <a:ea typeface="Roboto" panose="02000000000000000000" pitchFamily="2" charset="0"/>
              </a:rPr>
              <a:t>Kiev</a:t>
            </a:r>
            <a:r>
              <a:rPr lang="ru-RU" sz="2000" b="1" dirty="0">
                <a:latin typeface="Roboto" panose="02000000000000000000" pitchFamily="2" charset="0"/>
                <a:ea typeface="Roboto" panose="02000000000000000000" pitchFamily="2" charset="0"/>
              </a:rPr>
              <a:t>, </a:t>
            </a:r>
            <a:r>
              <a:rPr lang="ru-RU" sz="2000" b="1" dirty="0" err="1">
                <a:latin typeface="Roboto" panose="02000000000000000000" pitchFamily="2" charset="0"/>
                <a:ea typeface="Roboto" panose="02000000000000000000" pitchFamily="2" charset="0"/>
              </a:rPr>
              <a:t>Ukraine</a:t>
            </a:r>
            <a:endParaRPr lang="ru-RU" sz="2000" b="1" dirty="0">
              <a:latin typeface="Roboto" panose="02000000000000000000" pitchFamily="2" charset="0"/>
              <a:ea typeface="Roboto" panose="02000000000000000000" pitchFamily="2" charset="0"/>
            </a:endParaRPr>
          </a:p>
        </p:txBody>
      </p:sp>
      <p:pic>
        <p:nvPicPr>
          <p:cNvPr id="8" name="Рисунок 7">
            <a:extLst>
              <a:ext uri="{FF2B5EF4-FFF2-40B4-BE49-F238E27FC236}">
                <a16:creationId xmlns:a16="http://schemas.microsoft.com/office/drawing/2014/main" xmlns:p="http://schemas.openxmlformats.org/presentationml/2006/main" xmlns:r="http://schemas.openxmlformats.org/officeDocument/2006/relationships" xmlns:a="http://schemas.openxmlformats.org/drawingml/2006/main" xmlns="" id="{7274E5A5-2267-4112-B80A-8D7C8224A159}"/>
              </a:ext>
            </a:extLst>
          </p:cNvPr>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313737" y="2097419"/>
            <a:ext cx="5497962" cy="312892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1311523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a="http://schemas.openxmlformats.org/drawingml/2006/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1692</Words>
  <Application>Microsoft Macintosh PowerPoint</Application>
  <PresentationFormat>Custom</PresentationFormat>
  <Paragraphs>117</Paragraphs>
  <Slides>14</Slides>
  <Notes>0</Notes>
  <HiddenSlides>0</HiddenSlides>
  <MMClips>0</MMClips>
  <ScaleCrop>false</ScaleCrop>
  <HeadingPairs>
    <vt:vector size="4" baseType="variant">
      <vt:variant>
        <vt:lpstr>Design Template</vt:lpstr>
      </vt:variant>
      <vt:variant>
        <vt:i4>1</vt:i4>
      </vt:variant>
      <vt:variant>
        <vt:lpstr>Slide Titles</vt:lpstr>
      </vt:variant>
      <vt:variant>
        <vt:i4>14</vt:i4>
      </vt:variant>
    </vt:vector>
  </HeadingPairs>
  <TitlesOfParts>
    <vt:vector size="15" baseType="lpstr">
      <vt:lpstr>Тема Office</vt:lpstr>
      <vt:lpstr>Computer Chronicles  - “Places and Perspectives” Learning Circle   The Heroes of the Pandemic</vt:lpstr>
      <vt:lpstr>What Does It Mean To Be A Hero?</vt:lpstr>
      <vt:lpstr>              The Heroes Of The Pandemic</vt:lpstr>
      <vt:lpstr>The Heroes Of The Pandemic</vt:lpstr>
      <vt:lpstr>         The Heroes Of The Pandemic</vt:lpstr>
      <vt:lpstr>The Heroes Of The Pandemic</vt:lpstr>
      <vt:lpstr>The Way Schools Do Things</vt:lpstr>
      <vt:lpstr>The Way Schools Do Things</vt:lpstr>
      <vt:lpstr>             The Way Schools Do Things</vt:lpstr>
      <vt:lpstr> The Way Schools Do Things</vt:lpstr>
      <vt:lpstr>What We Have Learned</vt:lpstr>
      <vt:lpstr>               What We Have Learned</vt:lpstr>
      <vt:lpstr>Positive And Negative Impacts</vt:lpstr>
      <vt:lpstr>Slide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Heroes of the Pandemic</dc:title>
  <dc:creator>Elena</dc:creator>
  <cp:lastModifiedBy>Barry Kramer</cp:lastModifiedBy>
  <cp:revision>20</cp:revision>
  <dcterms:created xsi:type="dcterms:W3CDTF">2021-05-11T23:58:08Z</dcterms:created>
  <dcterms:modified xsi:type="dcterms:W3CDTF">2021-05-11T23:59:03Z</dcterms:modified>
</cp:coreProperties>
</file>