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8" r:id="rId3"/>
    <p:sldId id="257"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CC00"/>
    <a:srgbClr val="0099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7015" autoAdjust="0"/>
    <p:restoredTop sz="94660"/>
  </p:normalViewPr>
  <p:slideViewPr>
    <p:cSldViewPr snapToGrid="0">
      <p:cViewPr varScale="1">
        <p:scale>
          <a:sx n="79" d="100"/>
          <a:sy n="79" d="100"/>
        </p:scale>
        <p:origin x="-128" y="-4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97CA48E-A5FF-4D40-AA45-022013FDCDB5}" type="datetimeFigureOut">
              <a:rPr lang="ru-RU" smtClean="0"/>
              <a:pPr/>
              <a:t>5/15/21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23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7CA48E-A5FF-4D40-AA45-022013FDCDB5}" type="datetimeFigureOut">
              <a:rPr lang="ru-RU" smtClean="0"/>
              <a:pPr/>
              <a:t>5/15/21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281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7CA48E-A5FF-4D40-AA45-022013FDCDB5}" type="datetimeFigureOut">
              <a:rPr lang="ru-RU" smtClean="0"/>
              <a:pPr/>
              <a:t>5/15/21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0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7CA48E-A5FF-4D40-AA45-022013FDCDB5}" type="datetimeFigureOut">
              <a:rPr lang="ru-RU" smtClean="0"/>
              <a:pPr/>
              <a:t>5/15/21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822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CA48E-A5FF-4D40-AA45-022013FDCDB5}" type="datetimeFigureOut">
              <a:rPr lang="ru-RU" smtClean="0"/>
              <a:pPr/>
              <a:t>5/15/21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769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7CA48E-A5FF-4D40-AA45-022013FDCDB5}" type="datetimeFigureOut">
              <a:rPr lang="ru-RU" smtClean="0"/>
              <a:pPr/>
              <a:t>5/15/21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97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7CA48E-A5FF-4D40-AA45-022013FDCDB5}" type="datetimeFigureOut">
              <a:rPr lang="ru-RU" smtClean="0"/>
              <a:pPr/>
              <a:t>5/15/21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82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97CA48E-A5FF-4D40-AA45-022013FDCDB5}" type="datetimeFigureOut">
              <a:rPr lang="ru-RU" smtClean="0"/>
              <a:pPr/>
              <a:t>5/15/21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339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CA48E-A5FF-4D40-AA45-022013FDCDB5}" type="datetimeFigureOut">
              <a:rPr lang="ru-RU" smtClean="0"/>
              <a:pPr/>
              <a:t>5/15/21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49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7CA48E-A5FF-4D40-AA45-022013FDCDB5}" type="datetimeFigureOut">
              <a:rPr lang="ru-RU" smtClean="0"/>
              <a:pPr/>
              <a:t>5/15/21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650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7CA48E-A5FF-4D40-AA45-022013FDCDB5}" type="datetimeFigureOut">
              <a:rPr lang="ru-RU" smtClean="0"/>
              <a:pPr/>
              <a:t>5/15/21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0394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CA48E-A5FF-4D40-AA45-022013FDCDB5}" type="datetimeFigureOut">
              <a:rPr lang="ru-RU" smtClean="0"/>
              <a:pPr/>
              <a:t>5/15/21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C740A-57F2-4301-ADEA-80443A47D5AE}"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9744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dirty="0" smtClean="0">
                <a:solidFill>
                  <a:srgbClr val="0099FF"/>
                </a:solidFill>
                <a:latin typeface="Ben Krush" panose="020B0604020202020204" pitchFamily="34" charset="0"/>
                <a:ea typeface="Amatic SC"/>
                <a:cs typeface="Amatic SC"/>
                <a:sym typeface="Amatic SC"/>
              </a:rPr>
              <a:t>Final Project:</a:t>
            </a:r>
            <a:br>
              <a:rPr lang="en-US" dirty="0" smtClean="0">
                <a:solidFill>
                  <a:srgbClr val="0099FF"/>
                </a:solidFill>
                <a:latin typeface="Ben Krush" panose="020B0604020202020204" pitchFamily="34" charset="0"/>
                <a:ea typeface="Amatic SC"/>
                <a:cs typeface="Amatic SC"/>
                <a:sym typeface="Amatic SC"/>
              </a:rPr>
            </a:br>
            <a:r>
              <a:rPr lang="ru" dirty="0" smtClean="0">
                <a:solidFill>
                  <a:srgbClr val="00CC00"/>
                </a:solidFill>
                <a:latin typeface="Ben Krush" panose="020B0604020202020204" pitchFamily="34" charset="0"/>
                <a:ea typeface="Amatic SC"/>
                <a:cs typeface="Amatic SC"/>
                <a:sym typeface="Amatic SC"/>
              </a:rPr>
              <a:t>Advantages </a:t>
            </a:r>
            <a:r>
              <a:rPr lang="ru" dirty="0">
                <a:solidFill>
                  <a:srgbClr val="00CC00"/>
                </a:solidFill>
                <a:latin typeface="Ben Krush" panose="020B0604020202020204" pitchFamily="34" charset="0"/>
                <a:ea typeface="Amatic SC"/>
                <a:cs typeface="Amatic SC"/>
                <a:sym typeface="Amatic SC"/>
              </a:rPr>
              <a:t>and </a:t>
            </a:r>
            <a:r>
              <a:rPr lang="en-US" dirty="0" smtClean="0">
                <a:solidFill>
                  <a:srgbClr val="00CC00"/>
                </a:solidFill>
                <a:latin typeface="Ben Krush" panose="020B0604020202020204" pitchFamily="34" charset="0"/>
                <a:ea typeface="Amatic SC"/>
                <a:cs typeface="Amatic SC"/>
                <a:sym typeface="Amatic SC"/>
              </a:rPr>
              <a:t>D</a:t>
            </a:r>
            <a:r>
              <a:rPr lang="ru" dirty="0" smtClean="0">
                <a:solidFill>
                  <a:srgbClr val="00CC00"/>
                </a:solidFill>
                <a:latin typeface="Ben Krush" panose="020B0604020202020204" pitchFamily="34" charset="0"/>
                <a:ea typeface="Amatic SC"/>
                <a:cs typeface="Amatic SC"/>
                <a:sym typeface="Amatic SC"/>
              </a:rPr>
              <a:t>isadvantages </a:t>
            </a:r>
            <a:r>
              <a:rPr lang="ru" dirty="0" smtClean="0">
                <a:solidFill>
                  <a:srgbClr val="00CC00"/>
                </a:solidFill>
                <a:latin typeface="Ben Krush" panose="020B0604020202020204" pitchFamily="34" charset="0"/>
                <a:ea typeface="Amatic SC"/>
                <a:cs typeface="Amatic SC"/>
                <a:sym typeface="Amatic SC"/>
              </a:rPr>
              <a:t>of </a:t>
            </a:r>
            <a:r>
              <a:rPr lang="en-US" dirty="0" smtClean="0">
                <a:solidFill>
                  <a:srgbClr val="00CC00"/>
                </a:solidFill>
                <a:latin typeface="Ben Krush" panose="020B0604020202020204" pitchFamily="34" charset="0"/>
                <a:ea typeface="Amatic SC"/>
                <a:cs typeface="Amatic SC"/>
                <a:sym typeface="Amatic SC"/>
              </a:rPr>
              <a:t>O</a:t>
            </a:r>
            <a:r>
              <a:rPr lang="en-US" dirty="0" smtClean="0">
                <a:solidFill>
                  <a:srgbClr val="00CC00"/>
                </a:solidFill>
                <a:latin typeface="Ben Krush" panose="020B0604020202020204" pitchFamily="34" charset="0"/>
                <a:ea typeface="Amatic SC"/>
                <a:cs typeface="Amatic SC"/>
                <a:sym typeface="Amatic SC"/>
              </a:rPr>
              <a:t>ur </a:t>
            </a:r>
            <a:r>
              <a:rPr lang="en-US" dirty="0" smtClean="0">
                <a:solidFill>
                  <a:srgbClr val="00CC00"/>
                </a:solidFill>
                <a:latin typeface="Ben Krush" panose="020B0604020202020204" pitchFamily="34" charset="0"/>
                <a:ea typeface="Amatic SC"/>
                <a:cs typeface="Amatic SC"/>
                <a:sym typeface="Amatic SC"/>
              </a:rPr>
              <a:t>C</a:t>
            </a:r>
            <a:r>
              <a:rPr lang="en-US" dirty="0" smtClean="0">
                <a:solidFill>
                  <a:srgbClr val="00CC00"/>
                </a:solidFill>
                <a:latin typeface="Ben Krush" panose="020B0604020202020204" pitchFamily="34" charset="0"/>
                <a:ea typeface="Amatic SC"/>
                <a:cs typeface="Amatic SC"/>
                <a:sym typeface="Amatic SC"/>
              </a:rPr>
              <a:t>ommunities</a:t>
            </a:r>
            <a:endParaRPr lang="ru-RU" dirty="0">
              <a:solidFill>
                <a:srgbClr val="00CC00"/>
              </a:solidFill>
              <a:latin typeface="Ben Krush" panose="020B0604020202020204" pitchFamily="34" charset="0"/>
            </a:endParaRPr>
          </a:p>
        </p:txBody>
      </p:sp>
      <p:sp>
        <p:nvSpPr>
          <p:cNvPr id="4" name="Подзаголовок 2"/>
          <p:cNvSpPr>
            <a:spLocks noGrp="1"/>
          </p:cNvSpPr>
          <p:nvPr>
            <p:ph type="subTitle" idx="1"/>
          </p:nvPr>
        </p:nvSpPr>
        <p:spPr>
          <a:xfrm>
            <a:off x="7164593" y="4141694"/>
            <a:ext cx="4324574" cy="2073537"/>
          </a:xfrm>
        </p:spPr>
        <p:txBody>
          <a:bodyPr>
            <a:noAutofit/>
          </a:bodyPr>
          <a:lstStyle/>
          <a:p>
            <a:pPr algn="l"/>
            <a:r>
              <a:rPr lang="en-US" dirty="0" smtClean="0">
                <a:solidFill>
                  <a:srgbClr val="0099FF"/>
                </a:solidFill>
                <a:latin typeface="Arial Narrow" panose="020B0606020202030204" pitchFamily="34" charset="0"/>
              </a:rPr>
              <a:t>Learning Circles</a:t>
            </a:r>
          </a:p>
          <a:p>
            <a:pPr algn="l"/>
            <a:r>
              <a:rPr lang="en-US" dirty="0" smtClean="0">
                <a:solidFill>
                  <a:srgbClr val="0099FF"/>
                </a:solidFill>
                <a:latin typeface="Arial Narrow" panose="020B0606020202030204" pitchFamily="34" charset="0"/>
              </a:rPr>
              <a:t>PPM1</a:t>
            </a:r>
          </a:p>
          <a:p>
            <a:pPr algn="l"/>
            <a:r>
              <a:rPr lang="en-US" dirty="0" smtClean="0">
                <a:solidFill>
                  <a:srgbClr val="0099FF"/>
                </a:solidFill>
                <a:latin typeface="Arial Narrow" panose="020B0606020202030204" pitchFamily="34" charset="0"/>
              </a:rPr>
              <a:t>7 “B” form</a:t>
            </a:r>
          </a:p>
          <a:p>
            <a:pPr algn="l"/>
            <a:r>
              <a:rPr lang="en-US" dirty="0" smtClean="0">
                <a:solidFill>
                  <a:srgbClr val="0099FF"/>
                </a:solidFill>
                <a:latin typeface="Arial Narrow" panose="020B0606020202030204" pitchFamily="34" charset="0"/>
              </a:rPr>
              <a:t>Gymnasia </a:t>
            </a:r>
            <a:r>
              <a:rPr lang="ru-RU" dirty="0" smtClean="0">
                <a:solidFill>
                  <a:srgbClr val="0099FF"/>
                </a:solidFill>
                <a:latin typeface="Arial Narrow" panose="020B0606020202030204" pitchFamily="34" charset="0"/>
              </a:rPr>
              <a:t>№</a:t>
            </a:r>
            <a:r>
              <a:rPr lang="en-US" dirty="0" smtClean="0">
                <a:solidFill>
                  <a:srgbClr val="0099FF"/>
                </a:solidFill>
                <a:latin typeface="Arial Narrow" panose="020B0606020202030204" pitchFamily="34" charset="0"/>
              </a:rPr>
              <a:t>1</a:t>
            </a:r>
          </a:p>
          <a:p>
            <a:pPr algn="l"/>
            <a:r>
              <a:rPr lang="en-US" dirty="0" err="1" smtClean="0">
                <a:solidFill>
                  <a:srgbClr val="0099FF"/>
                </a:solidFill>
                <a:latin typeface="Arial Narrow" panose="020B0606020202030204" pitchFamily="34" charset="0"/>
              </a:rPr>
              <a:t>Starye</a:t>
            </a:r>
            <a:r>
              <a:rPr lang="en-US" dirty="0" smtClean="0">
                <a:solidFill>
                  <a:srgbClr val="0099FF"/>
                </a:solidFill>
                <a:latin typeface="Arial Narrow" panose="020B0606020202030204" pitchFamily="34" charset="0"/>
              </a:rPr>
              <a:t> </a:t>
            </a:r>
            <a:r>
              <a:rPr lang="en-US" dirty="0" err="1" smtClean="0">
                <a:solidFill>
                  <a:srgbClr val="0099FF"/>
                </a:solidFill>
                <a:latin typeface="Arial Narrow" panose="020B0606020202030204" pitchFamily="34" charset="0"/>
              </a:rPr>
              <a:t>Dorogi</a:t>
            </a:r>
            <a:endParaRPr lang="en-US" dirty="0" smtClean="0">
              <a:solidFill>
                <a:srgbClr val="0099FF"/>
              </a:solidFill>
              <a:latin typeface="Arial Narrow" panose="020B0606020202030204" pitchFamily="34" charset="0"/>
            </a:endParaRPr>
          </a:p>
          <a:p>
            <a:pPr algn="l"/>
            <a:r>
              <a:rPr lang="en-US" dirty="0" smtClean="0">
                <a:solidFill>
                  <a:srgbClr val="0099FF"/>
                </a:solidFill>
                <a:latin typeface="Arial Narrow" panose="020B0606020202030204" pitchFamily="34" charset="0"/>
              </a:rPr>
              <a:t>Belarus</a:t>
            </a:r>
            <a:endParaRPr lang="ru-RU" dirty="0">
              <a:solidFill>
                <a:srgbClr val="0099FF"/>
              </a:solidFill>
              <a:latin typeface="Arial Narrow" panose="020B0606020202030204" pitchFamily="34" charset="0"/>
            </a:endParaRPr>
          </a:p>
        </p:txBody>
      </p:sp>
      <p:pic>
        <p:nvPicPr>
          <p:cNvPr id="5" name="Рисунок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128" r="18106"/>
          <a:stretch/>
        </p:blipFill>
        <p:spPr>
          <a:xfrm>
            <a:off x="613187" y="2979868"/>
            <a:ext cx="3384012" cy="353293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438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4091911" y="81585"/>
            <a:ext cx="4443845" cy="523220"/>
          </a:xfrm>
          <a:prstGeom prst="rect">
            <a:avLst/>
          </a:prstGeom>
        </p:spPr>
        <p:txBody>
          <a:bodyPr wrap="none">
            <a:spAutoFit/>
          </a:bodyPr>
          <a:lstStyle/>
          <a:p>
            <a:r>
              <a:rPr lang="ru" sz="2800" dirty="0" smtClean="0">
                <a:solidFill>
                  <a:srgbClr val="0099FF"/>
                </a:solidFill>
                <a:latin typeface="Ben Krush" panose="020B0604020202020204" pitchFamily="34" charset="0"/>
                <a:ea typeface="Amatic SC"/>
                <a:cs typeface="Amatic SC"/>
                <a:sym typeface="Amatic SC"/>
              </a:rPr>
              <a:t>What is my town like?</a:t>
            </a:r>
            <a:endParaRPr lang="ru-RU" sz="2800" dirty="0">
              <a:solidFill>
                <a:srgbClr val="0099FF"/>
              </a:solidFill>
              <a:latin typeface="Ben Krush" panose="020B0604020202020204" pitchFamily="34" charset="0"/>
            </a:endParaRPr>
          </a:p>
        </p:txBody>
      </p:sp>
      <p:sp>
        <p:nvSpPr>
          <p:cNvPr id="3" name="Скругленный прямоугольник 2"/>
          <p:cNvSpPr/>
          <p:nvPr/>
        </p:nvSpPr>
        <p:spPr>
          <a:xfrm>
            <a:off x="86056" y="742278"/>
            <a:ext cx="3960000" cy="5992009"/>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algn="ctr"/>
            <a:r>
              <a:rPr lang="en-US" b="1" dirty="0" err="1" smtClean="0">
                <a:latin typeface="akaDylan Open" panose="04020A00000000020004" pitchFamily="82" charset="0"/>
              </a:rPr>
              <a:t>Starye</a:t>
            </a:r>
            <a:r>
              <a:rPr lang="en-US" b="1" dirty="0" smtClean="0">
                <a:latin typeface="akaDylan Open" panose="04020A00000000020004" pitchFamily="82" charset="0"/>
              </a:rPr>
              <a:t> </a:t>
            </a:r>
            <a:r>
              <a:rPr lang="en-US" b="1" dirty="0" err="1" smtClean="0">
                <a:latin typeface="akaDylan Open" panose="04020A00000000020004" pitchFamily="82" charset="0"/>
              </a:rPr>
              <a:t>Dorogi</a:t>
            </a:r>
            <a:endParaRPr lang="en-US" b="1" dirty="0" smtClean="0">
              <a:latin typeface="akaDylan Open" panose="04020A00000000020004" pitchFamily="82" charset="0"/>
            </a:endParaRPr>
          </a:p>
          <a:p>
            <a:pPr lvl="0" algn="just"/>
            <a:r>
              <a:rPr lang="en-US" sz="1400" dirty="0" err="1" smtClean="0">
                <a:solidFill>
                  <a:srgbClr val="FFFFFF"/>
                </a:solidFill>
                <a:latin typeface="Arial Narrow" panose="020B0606020202030204" pitchFamily="34" charset="0"/>
                <a:ea typeface="Oswald"/>
                <a:cs typeface="Oswald"/>
                <a:sym typeface="Oswald"/>
              </a:rPr>
              <a:t>Starye</a:t>
            </a:r>
            <a:r>
              <a:rPr lang="en-US" sz="1400" dirty="0" smtClean="0">
                <a:solidFill>
                  <a:srgbClr val="FFFFFF"/>
                </a:solidFill>
                <a:latin typeface="Arial Narrow" panose="020B0606020202030204" pitchFamily="34" charset="0"/>
                <a:ea typeface="Oswald"/>
                <a:cs typeface="Oswald"/>
                <a:sym typeface="Oswald"/>
              </a:rPr>
              <a:t> </a:t>
            </a:r>
            <a:r>
              <a:rPr lang="en-US" sz="1400" dirty="0" err="1" smtClean="0">
                <a:solidFill>
                  <a:srgbClr val="FFFFFF"/>
                </a:solidFill>
                <a:latin typeface="Arial Narrow" panose="020B0606020202030204" pitchFamily="34" charset="0"/>
                <a:ea typeface="Oswald"/>
                <a:cs typeface="Oswald"/>
                <a:sym typeface="Oswald"/>
              </a:rPr>
              <a:t>Dorogi</a:t>
            </a:r>
            <a:r>
              <a:rPr lang="en-US" sz="1400" dirty="0" smtClean="0">
                <a:solidFill>
                  <a:srgbClr val="FFFFFF"/>
                </a:solidFill>
                <a:latin typeface="Arial Narrow" panose="020B0606020202030204" pitchFamily="34" charset="0"/>
                <a:ea typeface="Oswald"/>
                <a:cs typeface="Oswald"/>
                <a:sym typeface="Oswald"/>
              </a:rPr>
              <a:t> is a small town which has a big history. It was a village earlier, but things changed and then it became a town. I guess that with the speed of its improving my town will become a city one day. Now there is a lot of houses, shops and other important buildings that make our life easier. There are some green zones in my town like the park, some forests and so on. In our forests there also are some lakes, near which I and my family love spending time together. Talking about shops, the items’ prices aren’t usually very high. Our town is small, after all. I’ve heard that the bigger city or town is, the higher are prices in the shops, but I’m not sure whether it’s true or not. I like living here, because I’ve learnt it by heart and I know how to get anywhere I want. I used to get lost very often when I was a little child, but now I never get lost. </a:t>
            </a:r>
            <a:r>
              <a:rPr lang="en-US" sz="1400" dirty="0" err="1" smtClean="0">
                <a:solidFill>
                  <a:srgbClr val="FFFFFF"/>
                </a:solidFill>
                <a:latin typeface="Arial Narrow" panose="020B0606020202030204" pitchFamily="34" charset="0"/>
                <a:ea typeface="Oswald"/>
                <a:cs typeface="Oswald"/>
                <a:sym typeface="Oswald"/>
              </a:rPr>
              <a:t>Starye</a:t>
            </a:r>
            <a:r>
              <a:rPr lang="en-US" sz="1400" dirty="0" smtClean="0">
                <a:solidFill>
                  <a:srgbClr val="FFFFFF"/>
                </a:solidFill>
                <a:latin typeface="Arial Narrow" panose="020B0606020202030204" pitchFamily="34" charset="0"/>
                <a:ea typeface="Oswald"/>
                <a:cs typeface="Oswald"/>
                <a:sym typeface="Oswald"/>
              </a:rPr>
              <a:t> </a:t>
            </a:r>
            <a:r>
              <a:rPr lang="en-US" sz="1400" dirty="0" err="1" smtClean="0">
                <a:solidFill>
                  <a:srgbClr val="FFFFFF"/>
                </a:solidFill>
                <a:latin typeface="Arial Narrow" panose="020B0606020202030204" pitchFamily="34" charset="0"/>
                <a:ea typeface="Oswald"/>
                <a:cs typeface="Oswald"/>
                <a:sym typeface="Oswald"/>
              </a:rPr>
              <a:t>Dorogi</a:t>
            </a:r>
            <a:r>
              <a:rPr lang="en-US" sz="1400" dirty="0" smtClean="0">
                <a:solidFill>
                  <a:srgbClr val="FFFFFF"/>
                </a:solidFill>
                <a:latin typeface="Arial Narrow" panose="020B0606020202030204" pitchFamily="34" charset="0"/>
                <a:ea typeface="Oswald"/>
                <a:cs typeface="Oswald"/>
                <a:sym typeface="Oswald"/>
              </a:rPr>
              <a:t> is convenient to live in, easy to explore, and I would recommend to visit it one day.</a:t>
            </a:r>
          </a:p>
          <a:p>
            <a:pPr algn="ctr"/>
            <a:endParaRPr lang="ru-RU" b="1" dirty="0"/>
          </a:p>
        </p:txBody>
      </p:sp>
      <p:sp>
        <p:nvSpPr>
          <p:cNvPr id="4" name="Скругленный прямоугольник 3"/>
          <p:cNvSpPr/>
          <p:nvPr/>
        </p:nvSpPr>
        <p:spPr>
          <a:xfrm>
            <a:off x="4116590" y="742278"/>
            <a:ext cx="3960000" cy="5992009"/>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US" b="1" dirty="0" smtClean="0">
                <a:solidFill>
                  <a:schemeClr val="bg1"/>
                </a:solidFill>
                <a:latin typeface="akaDylan Open" panose="04020A00000000020004" pitchFamily="82" charset="0"/>
              </a:rPr>
              <a:t>C</a:t>
            </a:r>
            <a:r>
              <a:rPr lang="en-US" b="1" cap="none" dirty="0" smtClean="0">
                <a:solidFill>
                  <a:schemeClr val="bg1"/>
                </a:solidFill>
                <a:latin typeface="akaDylan Open" panose="04020A00000000020004" pitchFamily="82" charset="0"/>
              </a:rPr>
              <a:t>hisinau</a:t>
            </a:r>
          </a:p>
          <a:p>
            <a:pPr algn="just"/>
            <a:r>
              <a:rPr lang="en-US" sz="1400" dirty="0" smtClean="0">
                <a:solidFill>
                  <a:schemeClr val="bg1"/>
                </a:solidFill>
                <a:latin typeface="Arial Narrow" panose="020B0606020202030204" pitchFamily="34" charset="0"/>
              </a:rPr>
              <a:t>Chisinau is the capital and the largest city of the Republic of Moldova. It is located in the </a:t>
            </a:r>
            <a:r>
              <a:rPr lang="en-US" sz="1400" dirty="0" err="1" smtClean="0">
                <a:solidFill>
                  <a:schemeClr val="bg1"/>
                </a:solidFill>
                <a:latin typeface="Arial Narrow" panose="020B0606020202030204" pitchFamily="34" charset="0"/>
              </a:rPr>
              <a:t>centre</a:t>
            </a:r>
            <a:r>
              <a:rPr lang="en-US" sz="1400" dirty="0" smtClean="0">
                <a:solidFill>
                  <a:schemeClr val="bg1"/>
                </a:solidFill>
                <a:latin typeface="Arial Narrow" panose="020B0606020202030204" pitchFamily="34" charset="0"/>
              </a:rPr>
              <a:t> of the country and is the main commercial, political and industrial center of the Republic of Moldova. Chisinau is neither small, nor large city. It is bigger than Paris, but much smaller</a:t>
            </a:r>
            <a:r>
              <a:rPr lang="ru-RU" sz="1400" dirty="0" smtClean="0">
                <a:solidFill>
                  <a:schemeClr val="bg1"/>
                </a:solidFill>
                <a:latin typeface="Arial Narrow" panose="020B0606020202030204" pitchFamily="34" charset="0"/>
              </a:rPr>
              <a:t> </a:t>
            </a:r>
            <a:r>
              <a:rPr lang="en-US" sz="1400" dirty="0" smtClean="0">
                <a:solidFill>
                  <a:schemeClr val="bg1"/>
                </a:solidFill>
                <a:latin typeface="Arial Narrow" panose="020B0606020202030204" pitchFamily="34" charset="0"/>
              </a:rPr>
              <a:t>the Kiev, for example, and the total area of Chisinau is 123 km2 (48 mi2). The population of Chisinau municipality is approximately 1 000 000 people, about </a:t>
            </a:r>
          </a:p>
          <a:p>
            <a:pPr algn="just"/>
            <a:r>
              <a:rPr lang="en-US" sz="1400" dirty="0" smtClean="0">
                <a:solidFill>
                  <a:schemeClr val="bg1"/>
                </a:solidFill>
                <a:latin typeface="Arial Narrow" panose="020B0606020202030204" pitchFamily="34" charset="0"/>
              </a:rPr>
              <a:t>25% of Moldova’s total population.</a:t>
            </a:r>
            <a:endParaRPr lang="ru-RU" sz="1400" dirty="0" smtClean="0">
              <a:solidFill>
                <a:schemeClr val="bg1"/>
              </a:solidFill>
              <a:latin typeface="Arial Narrow" panose="020B0606020202030204" pitchFamily="34" charset="0"/>
            </a:endParaRPr>
          </a:p>
          <a:p>
            <a:pPr algn="ctr"/>
            <a:endParaRPr lang="ru-RU" b="1" dirty="0"/>
          </a:p>
        </p:txBody>
      </p:sp>
      <p:sp>
        <p:nvSpPr>
          <p:cNvPr id="5" name="Скругленный прямоугольник 4"/>
          <p:cNvSpPr/>
          <p:nvPr/>
        </p:nvSpPr>
        <p:spPr>
          <a:xfrm>
            <a:off x="8147125" y="742277"/>
            <a:ext cx="3960000" cy="59920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b="1" dirty="0" err="1" smtClean="0">
                <a:latin typeface="akaDylan Open" panose="04020A00000000020004" pitchFamily="82" charset="0"/>
              </a:rPr>
              <a:t>Subang</a:t>
            </a:r>
            <a:endParaRPr lang="en-US" b="1" dirty="0" smtClean="0">
              <a:latin typeface="akaDylan Open" panose="04020A00000000020004" pitchFamily="82" charset="0"/>
            </a:endParaRPr>
          </a:p>
          <a:p>
            <a:pPr algn="just"/>
            <a:r>
              <a:rPr lang="en-US" sz="1400" dirty="0" err="1">
                <a:latin typeface="Arial Narrow" panose="020B0606020202030204" pitchFamily="34" charset="0"/>
              </a:rPr>
              <a:t>Subang</a:t>
            </a:r>
            <a:r>
              <a:rPr lang="en-US" sz="1400" dirty="0">
                <a:latin typeface="Arial Narrow" panose="020B0606020202030204" pitchFamily="34" charset="0"/>
              </a:rPr>
              <a:t> is a small town in West Java but has a fairly wide area, there are sea, mountains, hills, valleys and land which is quite wide. </a:t>
            </a:r>
            <a:r>
              <a:rPr lang="en-US" sz="1400" dirty="0" err="1">
                <a:latin typeface="Arial Narrow" panose="020B0606020202030204" pitchFamily="34" charset="0"/>
              </a:rPr>
              <a:t>Subang</a:t>
            </a:r>
            <a:r>
              <a:rPr lang="en-US" sz="1400" dirty="0">
                <a:latin typeface="Arial Narrow" panose="020B0606020202030204" pitchFamily="34" charset="0"/>
              </a:rPr>
              <a:t> is very suitable to be used as a place to live.</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a:latin typeface="Arial Narrow" panose="020B0606020202030204" pitchFamily="34" charset="0"/>
              </a:rPr>
              <a:t>because as an area </a:t>
            </a:r>
            <a:r>
              <a:rPr lang="en-US" sz="1400" dirty="0" err="1">
                <a:latin typeface="Arial Narrow" panose="020B0606020202030204" pitchFamily="34" charset="0"/>
              </a:rPr>
              <a:t>Subang</a:t>
            </a:r>
            <a:r>
              <a:rPr lang="en-US" sz="1400" dirty="0">
                <a:latin typeface="Arial Narrow" panose="020B0606020202030204" pitchFamily="34" charset="0"/>
              </a:rPr>
              <a:t> has complete natural resources and </a:t>
            </a:r>
            <a:r>
              <a:rPr lang="en-US" sz="1400" dirty="0" err="1">
                <a:latin typeface="Arial Narrow" panose="020B0606020202030204" pitchFamily="34" charset="0"/>
              </a:rPr>
              <a:t>Subang</a:t>
            </a:r>
            <a:r>
              <a:rPr lang="en-US" sz="1400" dirty="0">
                <a:latin typeface="Arial Narrow" panose="020B0606020202030204" pitchFamily="34" charset="0"/>
              </a:rPr>
              <a:t> is also not as crowded as in big cities</a:t>
            </a:r>
            <a:r>
              <a:rPr lang="en-US" sz="1400" dirty="0" smtClean="0">
                <a:latin typeface="Arial Narrow" panose="020B0606020202030204" pitchFamily="34" charset="0"/>
              </a:rPr>
              <a:t>. It is </a:t>
            </a:r>
            <a:r>
              <a:rPr lang="en-US" sz="1400" dirty="0">
                <a:latin typeface="Arial Narrow" panose="020B0606020202030204" pitchFamily="34" charset="0"/>
              </a:rPr>
              <a:t>small and beautiful, but a little bit noisy. I like living in my town, even though the weather is hot and there are a lot of people. Bird park, sport </a:t>
            </a:r>
            <a:r>
              <a:rPr lang="en-US" sz="1400" dirty="0" err="1">
                <a:latin typeface="Arial Narrow" panose="020B0606020202030204" pitchFamily="34" charset="0"/>
              </a:rPr>
              <a:t>centre</a:t>
            </a:r>
            <a:r>
              <a:rPr lang="en-US" sz="1400" dirty="0">
                <a:latin typeface="Arial Narrow" panose="020B0606020202030204" pitchFamily="34" charset="0"/>
              </a:rPr>
              <a:t>, walking zone, </a:t>
            </a:r>
            <a:r>
              <a:rPr lang="en-US" sz="1400" dirty="0" err="1">
                <a:latin typeface="Arial Narrow" panose="020B0606020202030204" pitchFamily="34" charset="0"/>
              </a:rPr>
              <a:t>foodcourt</a:t>
            </a:r>
            <a:r>
              <a:rPr lang="en-US" sz="1400" dirty="0">
                <a:latin typeface="Arial Narrow" panose="020B0606020202030204" pitchFamily="34" charset="0"/>
              </a:rPr>
              <a:t> </a:t>
            </a:r>
            <a:r>
              <a:rPr lang="en-US" sz="1400" dirty="0" err="1">
                <a:latin typeface="Arial Narrow" panose="020B0606020202030204" pitchFamily="34" charset="0"/>
              </a:rPr>
              <a:t>centre</a:t>
            </a:r>
            <a:r>
              <a:rPr lang="en-US" sz="1400" dirty="0">
                <a:latin typeface="Arial Narrow" panose="020B0606020202030204" pitchFamily="34" charset="0"/>
              </a:rPr>
              <a:t> also </a:t>
            </a:r>
            <a:r>
              <a:rPr lang="en-US" sz="1400" dirty="0" smtClean="0">
                <a:latin typeface="Arial Narrow" panose="020B0606020202030204" pitchFamily="34" charset="0"/>
              </a:rPr>
              <a:t>there.</a:t>
            </a:r>
            <a:endParaRPr lang="ru-RU" sz="1400" b="1" dirty="0">
              <a:latin typeface="Arial Narrow" panose="020B0606020202030204" pitchFamily="34" charset="0"/>
            </a:endParaRPr>
          </a:p>
        </p:txBody>
      </p:sp>
      <p:pic>
        <p:nvPicPr>
          <p:cNvPr id="6" name="Google Shape;148;p15"/>
          <p:cNvPicPr preferRelativeResize="0"/>
          <p:nvPr/>
        </p:nvPicPr>
        <p:blipFill>
          <a:blip r:embed="rId2">
            <a:alphaModFix/>
          </a:blip>
          <a:stretch>
            <a:fillRect/>
          </a:stretch>
        </p:blipFill>
        <p:spPr>
          <a:xfrm>
            <a:off x="255188" y="5238975"/>
            <a:ext cx="3617565" cy="1430767"/>
          </a:xfrm>
          <a:prstGeom prst="rect">
            <a:avLst/>
          </a:prstGeom>
          <a:ln>
            <a:noFill/>
          </a:ln>
          <a:effectLst>
            <a:softEdge rad="112500"/>
          </a:effectLst>
        </p:spPr>
      </p:pic>
      <p:pic>
        <p:nvPicPr>
          <p:cNvPr id="7" name="Picture 2" descr="Chisinau placed third in a top of the European cities of the future -  Moldova.org">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580D5CDC-15C8-4C12-9BEB-3EF65D21B2FE}"/>
              </a:ext>
            </a:extLst>
          </p:cNvPr>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50359" y="3593053"/>
            <a:ext cx="3692461" cy="2073403"/>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AutoShape 2" descr="https://v1.padlet.pics/1/image.webp?t=c_limit%2Cdpr_1%2Ch_757%2Cw_1440&amp;url=https%3A%2F%2Fpadlet-uploads.storage.googleapis.com%2F1118912686%2F4ff2edef0c136852c344a50618fb7e3d%2FWhatsApp_Image_2021_04_05_at_08_49_37.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4"/>
          <a:stretch>
            <a:fillRect/>
          </a:stretch>
        </p:blipFill>
        <p:spPr>
          <a:xfrm>
            <a:off x="8770059" y="3808993"/>
            <a:ext cx="2977291" cy="2692772"/>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425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2575083" y="103100"/>
            <a:ext cx="7792518" cy="523220"/>
          </a:xfrm>
          <a:prstGeom prst="rect">
            <a:avLst/>
          </a:prstGeom>
        </p:spPr>
        <p:txBody>
          <a:bodyPr wrap="none">
            <a:spAutoFit/>
          </a:bodyPr>
          <a:lstStyle/>
          <a:p>
            <a:r>
              <a:rPr lang="ru" sz="2800" dirty="0" smtClean="0">
                <a:solidFill>
                  <a:srgbClr val="0099FF"/>
                </a:solidFill>
                <a:latin typeface="Ben Krush" panose="020B0604020202020204" pitchFamily="34" charset="0"/>
                <a:ea typeface="Amatic SC"/>
                <a:cs typeface="Amatic SC"/>
                <a:sym typeface="Amatic SC"/>
              </a:rPr>
              <a:t>Are there any entertainment facilities?</a:t>
            </a:r>
            <a:endParaRPr lang="ru-RU" sz="2800" dirty="0">
              <a:solidFill>
                <a:srgbClr val="0099FF"/>
              </a:solidFill>
              <a:latin typeface="Ben Krush" panose="020B0604020202020204" pitchFamily="34" charset="0"/>
            </a:endParaRPr>
          </a:p>
        </p:txBody>
      </p:sp>
      <p:sp>
        <p:nvSpPr>
          <p:cNvPr id="3" name="Скругленный прямоугольник 2"/>
          <p:cNvSpPr/>
          <p:nvPr/>
        </p:nvSpPr>
        <p:spPr>
          <a:xfrm>
            <a:off x="86056" y="742278"/>
            <a:ext cx="3960000" cy="5992009"/>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algn="ctr"/>
            <a:r>
              <a:rPr lang="en-US" b="1" dirty="0" err="1" smtClean="0">
                <a:latin typeface="akaDylan Open" panose="04020A00000000020004" pitchFamily="82" charset="0"/>
              </a:rPr>
              <a:t>Starye</a:t>
            </a:r>
            <a:r>
              <a:rPr lang="en-US" b="1" dirty="0" smtClean="0">
                <a:latin typeface="akaDylan Open" panose="04020A00000000020004" pitchFamily="82" charset="0"/>
              </a:rPr>
              <a:t> </a:t>
            </a:r>
            <a:r>
              <a:rPr lang="en-US" b="1" dirty="0" err="1" smtClean="0">
                <a:latin typeface="akaDylan Open" panose="04020A00000000020004" pitchFamily="82" charset="0"/>
              </a:rPr>
              <a:t>Dorogi</a:t>
            </a:r>
            <a:endParaRPr lang="en-US" b="1" dirty="0" smtClean="0">
              <a:latin typeface="akaDylan Open" panose="04020A00000000020004" pitchFamily="82" charset="0"/>
            </a:endParaRPr>
          </a:p>
          <a:p>
            <a:pPr lvl="0" algn="just"/>
            <a:r>
              <a:rPr lang="en-US" sz="1400" dirty="0" smtClean="0">
                <a:latin typeface="Arial Narrow" panose="020B0606020202030204" pitchFamily="34" charset="0"/>
                <a:ea typeface="Comfortaa"/>
                <a:cs typeface="Comfortaa"/>
                <a:sym typeface="Comfortaa"/>
              </a:rPr>
              <a:t>Of course. What city or town does not have at least one of them? There is a cinema, where you can watch some new interesting films. The cinema is located in a big building that is called “The Palace of Culture”, where concerts and exhibitions are usually held. We also have a stadium, where people hold football matches and some other sport events. There’s not much, but enough.</a:t>
            </a:r>
          </a:p>
          <a:p>
            <a:pPr algn="ctr"/>
            <a:endParaRPr lang="ru-RU" b="1" dirty="0"/>
          </a:p>
        </p:txBody>
      </p:sp>
      <p:sp>
        <p:nvSpPr>
          <p:cNvPr id="4" name="Скругленный прямоугольник 3"/>
          <p:cNvSpPr/>
          <p:nvPr/>
        </p:nvSpPr>
        <p:spPr>
          <a:xfrm>
            <a:off x="4116590" y="742278"/>
            <a:ext cx="3960000" cy="5992009"/>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US" b="1" dirty="0" smtClean="0">
                <a:solidFill>
                  <a:schemeClr val="bg1"/>
                </a:solidFill>
                <a:latin typeface="akaDylan Open" panose="04020A00000000020004" pitchFamily="82" charset="0"/>
              </a:rPr>
              <a:t>C</a:t>
            </a:r>
            <a:r>
              <a:rPr lang="en-US" b="1" cap="none" dirty="0" smtClean="0">
                <a:solidFill>
                  <a:schemeClr val="bg1"/>
                </a:solidFill>
                <a:latin typeface="akaDylan Open" panose="04020A00000000020004" pitchFamily="82" charset="0"/>
              </a:rPr>
              <a:t>hisinau</a:t>
            </a:r>
          </a:p>
          <a:p>
            <a:pPr algn="just"/>
            <a:r>
              <a:rPr lang="en-US" sz="1400" b="0" i="0" cap="none" dirty="0" smtClean="0">
                <a:solidFill>
                  <a:schemeClr val="bg1"/>
                </a:solidFill>
                <a:effectLst/>
                <a:latin typeface="Arial Narrow" panose="020B0606020202030204" pitchFamily="34" charset="0"/>
              </a:rPr>
              <a:t>While </a:t>
            </a:r>
            <a:r>
              <a:rPr lang="en-US" sz="1400" cap="none" dirty="0" smtClean="0">
                <a:solidFill>
                  <a:schemeClr val="bg1"/>
                </a:solidFill>
                <a:latin typeface="Arial Narrow" panose="020B0606020202030204" pitchFamily="34" charset="0"/>
              </a:rPr>
              <a:t>it</a:t>
            </a:r>
            <a:r>
              <a:rPr lang="en-US" sz="1400" b="0" i="0" cap="none" dirty="0" smtClean="0">
                <a:solidFill>
                  <a:schemeClr val="bg1"/>
                </a:solidFill>
                <a:effectLst/>
                <a:latin typeface="Arial Narrow" panose="020B0606020202030204" pitchFamily="34" charset="0"/>
              </a:rPr>
              <a:t> still isn’t as grand and spectacular as other </a:t>
            </a:r>
            <a:r>
              <a:rPr lang="en-US" sz="1400" cap="none" dirty="0" smtClean="0">
                <a:solidFill>
                  <a:schemeClr val="bg1"/>
                </a:solidFill>
                <a:latin typeface="Arial Narrow" panose="020B0606020202030204" pitchFamily="34" charset="0"/>
              </a:rPr>
              <a:t>E</a:t>
            </a:r>
            <a:r>
              <a:rPr lang="en-US" sz="1400" b="0" i="0" cap="none" dirty="0" smtClean="0">
                <a:solidFill>
                  <a:schemeClr val="bg1"/>
                </a:solidFill>
                <a:effectLst/>
                <a:latin typeface="Arial Narrow" panose="020B0606020202030204" pitchFamily="34" charset="0"/>
              </a:rPr>
              <a:t>uropean metropolises, I found </a:t>
            </a:r>
            <a:r>
              <a:rPr lang="en-US" sz="1400" cap="none" dirty="0" smtClean="0">
                <a:solidFill>
                  <a:schemeClr val="bg1"/>
                </a:solidFill>
                <a:latin typeface="Arial Narrow" panose="020B0606020202030204" pitchFamily="34" charset="0"/>
              </a:rPr>
              <a:t>C</a:t>
            </a:r>
            <a:r>
              <a:rPr lang="en-US" sz="1400" b="0" i="0" cap="none" dirty="0" smtClean="0">
                <a:solidFill>
                  <a:schemeClr val="bg1"/>
                </a:solidFill>
                <a:effectLst/>
                <a:latin typeface="Arial Narrow" panose="020B0606020202030204" pitchFamily="34" charset="0"/>
              </a:rPr>
              <a:t>hisinau quite pleasant. Karaoke fans will enjoy a nice karaoke-club VIVALDI</a:t>
            </a:r>
            <a:r>
              <a:rPr lang="en-US" sz="1400" cap="none" dirty="0" smtClean="0">
                <a:solidFill>
                  <a:schemeClr val="bg1"/>
                </a:solidFill>
                <a:latin typeface="Arial Narrow" panose="020B0606020202030204" pitchFamily="34" charset="0"/>
              </a:rPr>
              <a:t>.</a:t>
            </a:r>
            <a:r>
              <a:rPr lang="en-US" sz="1400" b="0" i="0" dirty="0" smtClean="0">
                <a:solidFill>
                  <a:schemeClr val="bg1"/>
                </a:solidFill>
                <a:effectLst/>
                <a:latin typeface="Arial Narrow" panose="020B0606020202030204" pitchFamily="34" charset="0"/>
              </a:rPr>
              <a:t> </a:t>
            </a:r>
            <a:r>
              <a:rPr lang="en-US" sz="1400" b="0" i="0" cap="none" dirty="0" smtClean="0">
                <a:solidFill>
                  <a:schemeClr val="bg1"/>
                </a:solidFill>
                <a:effectLst/>
                <a:latin typeface="Arial Narrow" panose="020B0606020202030204" pitchFamily="34" charset="0"/>
              </a:rPr>
              <a:t>"Napoleon palace" is the largest entertainment center in the eastern </a:t>
            </a:r>
            <a:r>
              <a:rPr lang="en-US" sz="1400" cap="none" dirty="0" smtClean="0">
                <a:solidFill>
                  <a:schemeClr val="bg1"/>
                </a:solidFill>
                <a:latin typeface="Arial Narrow" panose="020B0606020202030204" pitchFamily="34" charset="0"/>
              </a:rPr>
              <a:t>E</a:t>
            </a:r>
            <a:r>
              <a:rPr lang="en-US" sz="1400" b="0" i="0" cap="none" dirty="0" smtClean="0">
                <a:solidFill>
                  <a:schemeClr val="bg1"/>
                </a:solidFill>
                <a:effectLst/>
                <a:latin typeface="Arial Narrow" panose="020B0606020202030204" pitchFamily="34" charset="0"/>
              </a:rPr>
              <a:t>urope.</a:t>
            </a:r>
            <a:r>
              <a:rPr lang="en-US" sz="1400" b="0" i="0" dirty="0" smtClean="0">
                <a:solidFill>
                  <a:schemeClr val="bg1"/>
                </a:solidFill>
                <a:effectLst/>
                <a:latin typeface="Arial Narrow" panose="020B0606020202030204" pitchFamily="34" charset="0"/>
              </a:rPr>
              <a:t> </a:t>
            </a:r>
            <a:r>
              <a:rPr lang="en-US" sz="1400" b="0" i="0" cap="none" dirty="0" smtClean="0">
                <a:solidFill>
                  <a:schemeClr val="bg1"/>
                </a:solidFill>
                <a:effectLst/>
                <a:latin typeface="Arial Narrow" panose="020B0606020202030204" pitchFamily="34" charset="0"/>
              </a:rPr>
              <a:t>Among the city's cinemas auto cinemas, </a:t>
            </a:r>
            <a:r>
              <a:rPr lang="en-US" sz="1400" b="0" i="0" cap="none" dirty="0" err="1" smtClean="0">
                <a:solidFill>
                  <a:schemeClr val="bg1"/>
                </a:solidFill>
                <a:effectLst/>
                <a:latin typeface="Arial Narrow" panose="020B0606020202030204" pitchFamily="34" charset="0"/>
              </a:rPr>
              <a:t>Gaudeamus</a:t>
            </a:r>
            <a:r>
              <a:rPr lang="en-US" sz="1400" b="0" i="0" cap="none" dirty="0" smtClean="0">
                <a:solidFill>
                  <a:schemeClr val="bg1"/>
                </a:solidFill>
                <a:effectLst/>
                <a:latin typeface="Arial Narrow" panose="020B0606020202030204" pitchFamily="34" charset="0"/>
              </a:rPr>
              <a:t>, </a:t>
            </a:r>
            <a:r>
              <a:rPr lang="en-US" sz="1400" cap="none" dirty="0" smtClean="0">
                <a:solidFill>
                  <a:schemeClr val="bg1"/>
                </a:solidFill>
                <a:latin typeface="Arial Narrow" panose="020B0606020202030204" pitchFamily="34" charset="0"/>
              </a:rPr>
              <a:t>O</a:t>
            </a:r>
            <a:r>
              <a:rPr lang="en-US" sz="1400" b="0" i="0" cap="none" dirty="0" smtClean="0">
                <a:solidFill>
                  <a:schemeClr val="bg1"/>
                </a:solidFill>
                <a:effectLst/>
                <a:latin typeface="Arial Narrow" panose="020B0606020202030204" pitchFamily="34" charset="0"/>
              </a:rPr>
              <a:t>deon and Patria are the brightest ones. It's best to start shopping in </a:t>
            </a:r>
            <a:r>
              <a:rPr lang="en-US" sz="1400" cap="none" dirty="0" smtClean="0">
                <a:solidFill>
                  <a:schemeClr val="bg1"/>
                </a:solidFill>
                <a:latin typeface="Arial Narrow" panose="020B0606020202030204" pitchFamily="34" charset="0"/>
              </a:rPr>
              <a:t>C</a:t>
            </a:r>
            <a:r>
              <a:rPr lang="en-US" sz="1400" b="0" i="0" cap="none" dirty="0" smtClean="0">
                <a:solidFill>
                  <a:schemeClr val="bg1"/>
                </a:solidFill>
                <a:effectLst/>
                <a:latin typeface="Arial Narrow" panose="020B0606020202030204" pitchFamily="34" charset="0"/>
              </a:rPr>
              <a:t>hisinau from visiting shopping malls, and the largest one in town is shopping </a:t>
            </a:r>
            <a:r>
              <a:rPr lang="en-US" sz="1400" cap="none" dirty="0" err="1" smtClean="0">
                <a:solidFill>
                  <a:schemeClr val="bg1"/>
                </a:solidFill>
                <a:latin typeface="Arial Narrow" panose="020B0606020202030204" pitchFamily="34" charset="0"/>
              </a:rPr>
              <a:t>M</a:t>
            </a:r>
            <a:r>
              <a:rPr lang="en-US" sz="1400" b="0" i="0" cap="none" dirty="0" err="1" smtClean="0">
                <a:solidFill>
                  <a:schemeClr val="bg1"/>
                </a:solidFill>
                <a:effectLst/>
                <a:latin typeface="Arial Narrow" panose="020B0606020202030204" pitchFamily="34" charset="0"/>
              </a:rPr>
              <a:t>allDova</a:t>
            </a:r>
            <a:r>
              <a:rPr lang="en-US" sz="1400" b="0" i="0" cap="none" dirty="0" smtClean="0">
                <a:solidFill>
                  <a:schemeClr val="bg1"/>
                </a:solidFill>
                <a:effectLst/>
                <a:latin typeface="Arial Narrow" panose="020B0606020202030204" pitchFamily="34" charset="0"/>
              </a:rPr>
              <a:t>.</a:t>
            </a:r>
            <a:r>
              <a:rPr lang="en-US" sz="1400" b="0" i="0" cap="none" dirty="0" smtClean="0">
                <a:solidFill>
                  <a:schemeClr val="bg1"/>
                </a:solidFill>
                <a:effectLst/>
                <a:latin typeface="Bahnschrift SemiLight" panose="020B0502040204020203" pitchFamily="34" charset="0"/>
              </a:rPr>
              <a:t> </a:t>
            </a:r>
            <a:r>
              <a:rPr lang="en-US" sz="1400" b="0" i="0" cap="none" dirty="0" smtClean="0">
                <a:solidFill>
                  <a:schemeClr val="bg1"/>
                </a:solidFill>
                <a:effectLst/>
                <a:latin typeface="Arial Narrow" panose="020B0606020202030204" pitchFamily="34" charset="0"/>
              </a:rPr>
              <a:t>Theaters still remain one of the most popular ways to spend your leisure time. In the theaters of </a:t>
            </a:r>
            <a:r>
              <a:rPr lang="en-US" sz="1400" cap="none" dirty="0" smtClean="0">
                <a:solidFill>
                  <a:schemeClr val="bg1"/>
                </a:solidFill>
                <a:latin typeface="Arial Narrow" panose="020B0606020202030204" pitchFamily="34" charset="0"/>
              </a:rPr>
              <a:t>C</a:t>
            </a:r>
            <a:r>
              <a:rPr lang="en-US" sz="1400" b="0" i="0" cap="none" dirty="0" smtClean="0">
                <a:solidFill>
                  <a:schemeClr val="bg1"/>
                </a:solidFill>
                <a:effectLst/>
                <a:latin typeface="Arial Narrow" panose="020B0606020202030204" pitchFamily="34" charset="0"/>
              </a:rPr>
              <a:t>hisinau you will be able to fully appreciate the performance of highly talented actors in original plays directed by </a:t>
            </a:r>
            <a:r>
              <a:rPr lang="en-US" sz="1400" cap="none" dirty="0" smtClean="0">
                <a:solidFill>
                  <a:schemeClr val="bg1"/>
                </a:solidFill>
                <a:latin typeface="Arial Narrow" panose="020B0606020202030204" pitchFamily="34" charset="0"/>
              </a:rPr>
              <a:t>M</a:t>
            </a:r>
            <a:r>
              <a:rPr lang="en-US" sz="1400" b="0" i="0" cap="none" dirty="0" smtClean="0">
                <a:solidFill>
                  <a:schemeClr val="bg1"/>
                </a:solidFill>
                <a:effectLst/>
                <a:latin typeface="Arial Narrow" panose="020B0606020202030204" pitchFamily="34" charset="0"/>
              </a:rPr>
              <a:t>oldovans</a:t>
            </a:r>
            <a:r>
              <a:rPr lang="en-US" sz="1400" b="0" i="0" dirty="0" smtClean="0">
                <a:solidFill>
                  <a:schemeClr val="bg1"/>
                </a:solidFill>
                <a:effectLst/>
                <a:latin typeface="Arial Narrow" panose="020B0606020202030204" pitchFamily="34" charset="0"/>
              </a:rPr>
              <a:t>.</a:t>
            </a:r>
            <a:endParaRPr lang="ru-RU" sz="1400" dirty="0" smtClean="0">
              <a:latin typeface="Arial Narrow" panose="020B0606020202030204" pitchFamily="34" charset="0"/>
            </a:endParaRPr>
          </a:p>
          <a:p>
            <a:pPr algn="just"/>
            <a:endParaRPr lang="ru-RU" sz="1400" b="1" dirty="0">
              <a:solidFill>
                <a:schemeClr val="bg1"/>
              </a:solidFill>
              <a:latin typeface="Arial Narrow" panose="020B0606020202030204" pitchFamily="34" charset="0"/>
            </a:endParaRPr>
          </a:p>
        </p:txBody>
      </p:sp>
      <p:sp>
        <p:nvSpPr>
          <p:cNvPr id="5" name="Скругленный прямоугольник 4"/>
          <p:cNvSpPr/>
          <p:nvPr/>
        </p:nvSpPr>
        <p:spPr>
          <a:xfrm>
            <a:off x="8147125" y="742277"/>
            <a:ext cx="3960000" cy="59920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b="1" dirty="0" err="1" smtClean="0">
                <a:latin typeface="akaDylan Open" panose="04020A00000000020004" pitchFamily="82" charset="0"/>
              </a:rPr>
              <a:t>Subang</a:t>
            </a:r>
            <a:endParaRPr lang="en-US" b="1" dirty="0" smtClean="0">
              <a:latin typeface="akaDylan Open" panose="04020A00000000020004" pitchFamily="82" charset="0"/>
            </a:endParaRPr>
          </a:p>
          <a:p>
            <a:pPr algn="just"/>
            <a:r>
              <a:rPr lang="en-US" sz="1400" dirty="0">
                <a:latin typeface="Arial Narrow" panose="020B0606020202030204" pitchFamily="34" charset="0"/>
              </a:rPr>
              <a:t>Lots of tourist attractions in </a:t>
            </a:r>
            <a:r>
              <a:rPr lang="en-US" sz="1400" dirty="0" err="1">
                <a:latin typeface="Arial Narrow" panose="020B0606020202030204" pitchFamily="34" charset="0"/>
              </a:rPr>
              <a:t>Subang</a:t>
            </a:r>
            <a:r>
              <a:rPr lang="en-US" sz="1400" dirty="0">
                <a:latin typeface="Arial Narrow" panose="020B0606020202030204" pitchFamily="34" charset="0"/>
              </a:rPr>
              <a:t>, especially natural attractions such as mountains, sea, beaches, waterfalls</a:t>
            </a:r>
            <a:r>
              <a:rPr lang="en-US" sz="1400" dirty="0" smtClean="0">
                <a:latin typeface="Arial Narrow" panose="020B0606020202030204" pitchFamily="34" charset="0"/>
              </a:rPr>
              <a:t>, hot springs, tea gardens </a:t>
            </a:r>
            <a:r>
              <a:rPr lang="en-US" sz="1400" dirty="0">
                <a:latin typeface="Arial Narrow" panose="020B0606020202030204" pitchFamily="34" charset="0"/>
              </a:rPr>
              <a:t>and so on</a:t>
            </a:r>
            <a:r>
              <a:rPr lang="en-US" sz="1400" dirty="0" smtClean="0">
                <a:latin typeface="Arial Narrow" panose="020B0606020202030204" pitchFamily="34" charset="0"/>
              </a:rPr>
              <a:t>. </a:t>
            </a:r>
            <a:endParaRPr lang="ru-RU" sz="1400" b="1" dirty="0">
              <a:latin typeface="Arial Narrow" panose="020B0606020202030204" pitchFamily="34" charset="0"/>
            </a:endParaRPr>
          </a:p>
        </p:txBody>
      </p:sp>
      <p:pic>
        <p:nvPicPr>
          <p:cNvPr id="8" name="Google Shape;161;p17"/>
          <p:cNvPicPr preferRelativeResize="0"/>
          <p:nvPr/>
        </p:nvPicPr>
        <p:blipFill rotWithShape="1">
          <a:blip r:embed="rId2">
            <a:alphaModFix/>
          </a:blip>
          <a:srcRect l="12861"/>
          <a:stretch/>
        </p:blipFill>
        <p:spPr>
          <a:xfrm>
            <a:off x="226371" y="3012140"/>
            <a:ext cx="2900897" cy="2049679"/>
          </a:xfrm>
          <a:prstGeom prst="rect">
            <a:avLst/>
          </a:prstGeom>
          <a:ln>
            <a:noFill/>
          </a:ln>
          <a:effectLst>
            <a:softEdge rad="112500"/>
          </a:effectLst>
        </p:spPr>
      </p:pic>
      <p:pic>
        <p:nvPicPr>
          <p:cNvPr id="9" name="Google Shape;162;p17"/>
          <p:cNvPicPr preferRelativeResize="0"/>
          <p:nvPr/>
        </p:nvPicPr>
        <p:blipFill rotWithShape="1">
          <a:blip r:embed="rId3">
            <a:alphaModFix/>
          </a:blip>
          <a:srcRect l="9371"/>
          <a:stretch/>
        </p:blipFill>
        <p:spPr>
          <a:xfrm>
            <a:off x="849854" y="4679577"/>
            <a:ext cx="2904565" cy="1818042"/>
          </a:xfrm>
          <a:prstGeom prst="rect">
            <a:avLst/>
          </a:prstGeom>
          <a:ln>
            <a:noFill/>
          </a:ln>
          <a:effectLst>
            <a:softEdge rad="112500"/>
          </a:effectLst>
        </p:spPr>
      </p:pic>
      <p:pic>
        <p:nvPicPr>
          <p:cNvPr id="11" name="Рисунок 10">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DE86729D-1CA5-4A22-AE1D-5F93007804C9}"/>
              </a:ext>
            </a:extLst>
          </p:cNvPr>
          <p:cNvPicPr>
            <a:picLocks noChangeAspect="1"/>
          </p:cNvPicPr>
          <p:nvPr/>
        </p:nvPicPr>
        <p:blipFill>
          <a:blip r:embed="rId4"/>
          <a:stretch>
            <a:fillRect/>
          </a:stretch>
        </p:blipFill>
        <p:spPr>
          <a:xfrm>
            <a:off x="4323734" y="4354504"/>
            <a:ext cx="2515792" cy="1414630"/>
          </a:xfrm>
          <a:prstGeom prst="rect">
            <a:avLst/>
          </a:prstGeom>
          <a:ln>
            <a:noFill/>
          </a:ln>
          <a:effectLst>
            <a:softEdge rad="112500"/>
          </a:effectLst>
        </p:spPr>
      </p:pic>
      <p:pic>
        <p:nvPicPr>
          <p:cNvPr id="10" name="Рисунок 9">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03C3331F-70AD-4B88-893D-FE41DB0235FE}"/>
              </a:ext>
            </a:extLst>
          </p:cNvPr>
          <p:cNvPicPr>
            <a:picLocks noChangeAspect="1"/>
          </p:cNvPicPr>
          <p:nvPr/>
        </p:nvPicPr>
        <p:blipFill>
          <a:blip r:embed="rId5"/>
          <a:stretch>
            <a:fillRect/>
          </a:stretch>
        </p:blipFill>
        <p:spPr>
          <a:xfrm>
            <a:off x="5949808" y="5352706"/>
            <a:ext cx="1779436" cy="1144913"/>
          </a:xfrm>
          <a:prstGeom prst="rect">
            <a:avLst/>
          </a:prstGeom>
          <a:ln>
            <a:noFill/>
          </a:ln>
          <a:effectLst>
            <a:softEdge rad="112500"/>
          </a:effectLst>
        </p:spPr>
      </p:pic>
      <p:pic>
        <p:nvPicPr>
          <p:cNvPr id="12" name="Рисунок 11"/>
          <p:cNvPicPr>
            <a:picLocks noChangeAspect="1"/>
          </p:cNvPicPr>
          <p:nvPr/>
        </p:nvPicPr>
        <p:blipFill>
          <a:blip r:embed="rId6"/>
          <a:stretch>
            <a:fillRect/>
          </a:stretch>
        </p:blipFill>
        <p:spPr>
          <a:xfrm>
            <a:off x="8305250" y="2339614"/>
            <a:ext cx="3044891" cy="1697365"/>
          </a:xfrm>
          <a:prstGeom prst="rect">
            <a:avLst/>
          </a:prstGeom>
          <a:ln>
            <a:noFill/>
          </a:ln>
          <a:effectLst>
            <a:softEdge rad="112500"/>
          </a:effectLst>
        </p:spPr>
      </p:pic>
      <p:pic>
        <p:nvPicPr>
          <p:cNvPr id="13" name="Рисунок 12"/>
          <p:cNvPicPr>
            <a:picLocks noChangeAspect="1"/>
          </p:cNvPicPr>
          <p:nvPr/>
        </p:nvPicPr>
        <p:blipFill>
          <a:blip r:embed="rId7"/>
          <a:stretch>
            <a:fillRect/>
          </a:stretch>
        </p:blipFill>
        <p:spPr>
          <a:xfrm>
            <a:off x="8786532" y="4174053"/>
            <a:ext cx="3162137" cy="1775532"/>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509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2564325" y="124615"/>
            <a:ext cx="8188460" cy="523220"/>
          </a:xfrm>
          <a:prstGeom prst="rect">
            <a:avLst/>
          </a:prstGeom>
        </p:spPr>
        <p:txBody>
          <a:bodyPr wrap="none">
            <a:spAutoFit/>
          </a:bodyPr>
          <a:lstStyle/>
          <a:p>
            <a:r>
              <a:rPr lang="ru" sz="2800" dirty="0" smtClean="0">
                <a:solidFill>
                  <a:srgbClr val="0099FF"/>
                </a:solidFill>
                <a:latin typeface="Ben Krush" panose="020B0604020202020204" pitchFamily="34" charset="0"/>
                <a:ea typeface="Amatic SC"/>
                <a:cs typeface="Amatic SC"/>
                <a:sym typeface="Amatic SC"/>
              </a:rPr>
              <a:t>Is there a good public transport system?</a:t>
            </a:r>
            <a:endParaRPr lang="ru-RU" sz="2800" dirty="0">
              <a:solidFill>
                <a:srgbClr val="0099FF"/>
              </a:solidFill>
              <a:latin typeface="Ben Krush" panose="020B0604020202020204" pitchFamily="34" charset="0"/>
            </a:endParaRPr>
          </a:p>
        </p:txBody>
      </p:sp>
      <p:sp>
        <p:nvSpPr>
          <p:cNvPr id="3" name="Скругленный прямоугольник 2"/>
          <p:cNvSpPr/>
          <p:nvPr/>
        </p:nvSpPr>
        <p:spPr>
          <a:xfrm>
            <a:off x="86056" y="742278"/>
            <a:ext cx="3960000" cy="5992009"/>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algn="ctr"/>
            <a:r>
              <a:rPr lang="en-US" b="1" dirty="0" err="1" smtClean="0">
                <a:latin typeface="akaDylan Open" panose="04020A00000000020004" pitchFamily="82" charset="0"/>
              </a:rPr>
              <a:t>Starye</a:t>
            </a:r>
            <a:r>
              <a:rPr lang="en-US" b="1" dirty="0" smtClean="0">
                <a:latin typeface="akaDylan Open" panose="04020A00000000020004" pitchFamily="82" charset="0"/>
              </a:rPr>
              <a:t> </a:t>
            </a:r>
            <a:r>
              <a:rPr lang="en-US" b="1" dirty="0" err="1" smtClean="0">
                <a:latin typeface="akaDylan Open" panose="04020A00000000020004" pitchFamily="82" charset="0"/>
              </a:rPr>
              <a:t>Dorogi</a:t>
            </a:r>
            <a:endParaRPr lang="en-US" b="1" dirty="0" smtClean="0">
              <a:latin typeface="akaDylan Open" panose="04020A00000000020004" pitchFamily="82" charset="0"/>
            </a:endParaRPr>
          </a:p>
          <a:p>
            <a:pPr lvl="0" algn="just"/>
            <a:r>
              <a:rPr lang="en-US" sz="1400" dirty="0" smtClean="0">
                <a:latin typeface="Arial Narrow" panose="020B0606020202030204" pitchFamily="34" charset="0"/>
                <a:ea typeface="Comfortaa"/>
                <a:cs typeface="Comfortaa"/>
                <a:sym typeface="Comfortaa"/>
              </a:rPr>
              <a:t>Personally, I very rarely travel by public transport, because it’s usually more convenient for me to use a bike or just go somewhere on foot. But my friends say that the public transport system in our town is quite good. As our town is little, we have buses, minibuses and taxi. There is also a railway station in our town. I wouldn’t say it’s excellent, but it’s still good. </a:t>
            </a:r>
          </a:p>
          <a:p>
            <a:pPr algn="just"/>
            <a:endParaRPr lang="ru-RU" sz="1400" b="1" dirty="0">
              <a:latin typeface="Arial Narrow" panose="020B0606020202030204" pitchFamily="34" charset="0"/>
            </a:endParaRPr>
          </a:p>
        </p:txBody>
      </p:sp>
      <p:sp>
        <p:nvSpPr>
          <p:cNvPr id="4" name="Скругленный прямоугольник 3"/>
          <p:cNvSpPr/>
          <p:nvPr/>
        </p:nvSpPr>
        <p:spPr>
          <a:xfrm>
            <a:off x="4116590" y="742278"/>
            <a:ext cx="3960000" cy="5992009"/>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US" b="1" dirty="0" smtClean="0">
                <a:solidFill>
                  <a:schemeClr val="bg1"/>
                </a:solidFill>
                <a:latin typeface="akaDylan Open" panose="04020A00000000020004" pitchFamily="82" charset="0"/>
              </a:rPr>
              <a:t>C</a:t>
            </a:r>
            <a:r>
              <a:rPr lang="en-US" b="1" cap="none" dirty="0" smtClean="0">
                <a:solidFill>
                  <a:schemeClr val="bg1"/>
                </a:solidFill>
                <a:latin typeface="akaDylan Open" panose="04020A00000000020004" pitchFamily="82" charset="0"/>
              </a:rPr>
              <a:t>hisinau</a:t>
            </a:r>
          </a:p>
          <a:p>
            <a:pPr algn="just"/>
            <a:r>
              <a:rPr lang="en-US" sz="1400" cap="none" dirty="0" smtClean="0">
                <a:solidFill>
                  <a:schemeClr val="bg1"/>
                </a:solidFill>
                <a:latin typeface="Arial Narrow" panose="020B0606020202030204" pitchFamily="34" charset="0"/>
              </a:rPr>
              <a:t>The largest part of the public transportation network is  trolleybuses network. Today the  system comprises 30 routes and it connects all the city’s sectors and the nearest settlements, also one route connects Chisinau with another city, </a:t>
            </a:r>
            <a:r>
              <a:rPr lang="en-US" sz="1400" cap="none" dirty="0" err="1" smtClean="0">
                <a:solidFill>
                  <a:schemeClr val="bg1"/>
                </a:solidFill>
                <a:latin typeface="Arial Narrow" panose="020B0606020202030204" pitchFamily="34" charset="0"/>
              </a:rPr>
              <a:t>Ialoveni</a:t>
            </a:r>
            <a:r>
              <a:rPr lang="en-US" sz="1400" cap="none" dirty="0" smtClean="0">
                <a:solidFill>
                  <a:schemeClr val="bg1"/>
                </a:solidFill>
                <a:latin typeface="Arial Narrow" panose="020B0606020202030204" pitchFamily="34" charset="0"/>
              </a:rPr>
              <a:t>. Every day about a quarter of million people uses trolleybuses in our city.</a:t>
            </a:r>
            <a:r>
              <a:rPr lang="ru-RU" sz="1400" cap="none" dirty="0" smtClean="0">
                <a:solidFill>
                  <a:schemeClr val="bg1"/>
                </a:solidFill>
                <a:latin typeface="Arial Narrow" panose="020B0606020202030204" pitchFamily="34" charset="0"/>
              </a:rPr>
              <a:t> </a:t>
            </a:r>
            <a:r>
              <a:rPr lang="en-US" sz="1400" cap="none" dirty="0" smtClean="0">
                <a:solidFill>
                  <a:schemeClr val="bg1"/>
                </a:solidFill>
                <a:latin typeface="Arial Narrow" panose="020B0606020202030204" pitchFamily="34" charset="0"/>
              </a:rPr>
              <a:t>Approximately 320 of them  operate every day. The most of trolleybuses are new and modern, and every six months our municipal council buys new trolleybuses. Also we have buses network, but it’s much smaller than the trolleybuses network. I would like to notice that the major part of our public transportation system runs on electric energy.</a:t>
            </a:r>
            <a:endParaRPr lang="ru-RU" sz="1400" b="1" dirty="0">
              <a:latin typeface="Arial Narrow" panose="020B0606020202030204" pitchFamily="34" charset="0"/>
            </a:endParaRPr>
          </a:p>
        </p:txBody>
      </p:sp>
      <p:sp>
        <p:nvSpPr>
          <p:cNvPr id="5" name="Скругленный прямоугольник 4"/>
          <p:cNvSpPr/>
          <p:nvPr/>
        </p:nvSpPr>
        <p:spPr>
          <a:xfrm>
            <a:off x="8147125" y="742277"/>
            <a:ext cx="3960000" cy="59920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b="1" dirty="0" err="1" smtClean="0">
                <a:latin typeface="akaDylan Open" panose="04020A00000000020004" pitchFamily="82" charset="0"/>
              </a:rPr>
              <a:t>Subang</a:t>
            </a:r>
            <a:endParaRPr lang="en-US" b="1" dirty="0" smtClean="0">
              <a:latin typeface="akaDylan Open" panose="04020A00000000020004" pitchFamily="82" charset="0"/>
            </a:endParaRPr>
          </a:p>
          <a:p>
            <a:pPr algn="just"/>
            <a:r>
              <a:rPr lang="en-US" sz="1400" dirty="0" smtClean="0">
                <a:latin typeface="Arial Narrow" panose="020B0606020202030204" pitchFamily="34" charset="0"/>
              </a:rPr>
              <a:t>The </a:t>
            </a:r>
            <a:r>
              <a:rPr lang="en-US" sz="1400" dirty="0">
                <a:latin typeface="Arial Narrow" panose="020B0606020202030204" pitchFamily="34" charset="0"/>
              </a:rPr>
              <a:t>transportation system in </a:t>
            </a:r>
            <a:r>
              <a:rPr lang="en-US" sz="1400" dirty="0" err="1">
                <a:latin typeface="Arial Narrow" panose="020B0606020202030204" pitchFamily="34" charset="0"/>
              </a:rPr>
              <a:t>Subang</a:t>
            </a:r>
            <a:r>
              <a:rPr lang="en-US" sz="1400" dirty="0">
                <a:latin typeface="Arial Narrow" panose="020B0606020202030204" pitchFamily="34" charset="0"/>
              </a:rPr>
              <a:t> is not yet good because there are not many choices to be used as a means of transportation.</a:t>
            </a:r>
            <a:r>
              <a:rPr lang="en-US" sz="1400" dirty="0" smtClean="0">
                <a:latin typeface="Arial Narrow" panose="020B0606020202030204" pitchFamily="34" charset="0"/>
              </a:rPr>
              <a:t/>
            </a:r>
            <a:br>
              <a:rPr lang="en-US" sz="1400" dirty="0" smtClean="0">
                <a:latin typeface="Arial Narrow" panose="020B0606020202030204" pitchFamily="34" charset="0"/>
              </a:rPr>
            </a:br>
            <a:r>
              <a:rPr lang="en-US" sz="1400" dirty="0">
                <a:latin typeface="Arial Narrow" panose="020B0606020202030204" pitchFamily="34" charset="0"/>
              </a:rPr>
              <a:t>At this time in </a:t>
            </a:r>
            <a:r>
              <a:rPr lang="en-US" sz="1400" dirty="0" err="1">
                <a:latin typeface="Arial Narrow" panose="020B0606020202030204" pitchFamily="34" charset="0"/>
              </a:rPr>
              <a:t>Subang</a:t>
            </a:r>
            <a:r>
              <a:rPr lang="en-US" sz="1400" dirty="0">
                <a:latin typeface="Arial Narrow" panose="020B0606020202030204" pitchFamily="34" charset="0"/>
              </a:rPr>
              <a:t> a large seaport is being built, hopefully with this port it will make </a:t>
            </a:r>
            <a:r>
              <a:rPr lang="en-US" sz="1400" dirty="0" err="1">
                <a:latin typeface="Arial Narrow" panose="020B0606020202030204" pitchFamily="34" charset="0"/>
              </a:rPr>
              <a:t>Subang</a:t>
            </a:r>
            <a:r>
              <a:rPr lang="en-US" sz="1400" dirty="0">
                <a:latin typeface="Arial Narrow" panose="020B0606020202030204" pitchFamily="34" charset="0"/>
              </a:rPr>
              <a:t> more advanced. </a:t>
            </a:r>
            <a:r>
              <a:rPr lang="en-US" sz="1400" dirty="0" smtClean="0">
                <a:latin typeface="Arial Narrow" panose="020B0606020202030204" pitchFamily="34" charset="0"/>
              </a:rPr>
              <a:t>I hope that someday there will be a bus school for teachers and students. </a:t>
            </a:r>
          </a:p>
          <a:p>
            <a:pPr algn="just"/>
            <a:endParaRPr lang="ru-RU" sz="1400" b="1" dirty="0">
              <a:latin typeface="Arial Narrow" panose="020B0606020202030204" pitchFamily="34" charset="0"/>
            </a:endParaRPr>
          </a:p>
        </p:txBody>
      </p:sp>
      <p:pic>
        <p:nvPicPr>
          <p:cNvPr id="2050" name="Picture 2" descr="https://teenage.by/uploads/articlesImage/1527661719"/>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3871" y="2987941"/>
            <a:ext cx="2201145" cy="1650859"/>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https://www.realbrest.by/images/usersmartnews/medium/25971bee52b27ffd7adb436cbdf65df7.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79060" y="4733243"/>
            <a:ext cx="2439228" cy="1624526"/>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2" descr="Public transport in Chisinau will be equipped with GPS system | PUBLIKA .MD  - AICI SUNT ȘTIRILE">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0120C313-527E-4F55-8EC6-7B0D4C424781}"/>
              </a:ext>
            </a:extLst>
          </p:cNvPr>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8546" y="4369859"/>
            <a:ext cx="2049107" cy="1115446"/>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6" descr="В 2021 год с новыми троллейбусами: что еще ждет кишиневских пассажиров">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20D012AA-EA5E-46C4-B475-2AB88FBFDB7A}"/>
              </a:ext>
            </a:extLst>
          </p:cNvPr>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41402" y="5347940"/>
            <a:ext cx="1937663" cy="1123836"/>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1247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173333" y="118334"/>
            <a:ext cx="11846513" cy="461665"/>
          </a:xfrm>
          <a:prstGeom prst="rect">
            <a:avLst/>
          </a:prstGeom>
        </p:spPr>
        <p:txBody>
          <a:bodyPr wrap="none">
            <a:spAutoFit/>
          </a:bodyPr>
          <a:lstStyle/>
          <a:p>
            <a:r>
              <a:rPr lang="ru" sz="2400" dirty="0" smtClean="0">
                <a:solidFill>
                  <a:srgbClr val="0099FF"/>
                </a:solidFill>
                <a:latin typeface="Ben Krush" panose="020B0604020202020204" pitchFamily="34" charset="0"/>
                <a:ea typeface="Amatic SC"/>
                <a:cs typeface="Amatic SC"/>
                <a:sym typeface="Amatic SC"/>
              </a:rPr>
              <a:t>Do I want to stay in my town or do I want to leave it, when I grow up?</a:t>
            </a:r>
            <a:endParaRPr lang="ru-RU" sz="2400" dirty="0">
              <a:solidFill>
                <a:srgbClr val="0099FF"/>
              </a:solidFill>
              <a:latin typeface="Ben Krush" panose="020B0604020202020204" pitchFamily="34" charset="0"/>
            </a:endParaRPr>
          </a:p>
        </p:txBody>
      </p:sp>
      <p:sp>
        <p:nvSpPr>
          <p:cNvPr id="3" name="Скругленный прямоугольник 2"/>
          <p:cNvSpPr/>
          <p:nvPr/>
        </p:nvSpPr>
        <p:spPr>
          <a:xfrm>
            <a:off x="86056" y="742278"/>
            <a:ext cx="3960000" cy="599200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err="1" smtClean="0">
                <a:latin typeface="akaDylan Open" panose="04020A00000000020004" pitchFamily="82" charset="0"/>
              </a:rPr>
              <a:t>Starye</a:t>
            </a:r>
            <a:r>
              <a:rPr lang="en-US" b="1" dirty="0" smtClean="0">
                <a:latin typeface="akaDylan Open" panose="04020A00000000020004" pitchFamily="82" charset="0"/>
              </a:rPr>
              <a:t> </a:t>
            </a:r>
            <a:r>
              <a:rPr lang="en-US" b="1" dirty="0" err="1" smtClean="0">
                <a:latin typeface="akaDylan Open" panose="04020A00000000020004" pitchFamily="82" charset="0"/>
              </a:rPr>
              <a:t>Dorogi</a:t>
            </a:r>
            <a:endParaRPr lang="en-US" b="1" dirty="0" smtClean="0">
              <a:latin typeface="akaDylan Open" panose="04020A00000000020004" pitchFamily="82" charset="0"/>
            </a:endParaRPr>
          </a:p>
          <a:p>
            <a:pPr lvl="0" algn="just"/>
            <a:r>
              <a:rPr lang="en-US" dirty="0" smtClean="0">
                <a:latin typeface="Arial Narrow" panose="020B0606020202030204" pitchFamily="34" charset="0"/>
                <a:ea typeface="Oswald Regular"/>
                <a:cs typeface="Oswald Regular"/>
                <a:sym typeface="Oswald Regular"/>
              </a:rPr>
              <a:t>I wouldn’t want to stay in one place forever. Despite the fact that I know my town by heart, I still love travelling and when I grow up, I want to travel around the world. My English is pretty good, but I think it is still not great enough to communicate with people without the Internet, and travelling abroad is a great way to improve my English skills. I will never forget </a:t>
            </a:r>
            <a:r>
              <a:rPr lang="en-US" dirty="0" err="1" smtClean="0">
                <a:latin typeface="Arial Narrow" panose="020B0606020202030204" pitchFamily="34" charset="0"/>
                <a:ea typeface="Oswald Regular"/>
                <a:cs typeface="Oswald Regular"/>
                <a:sym typeface="Oswald Regular"/>
              </a:rPr>
              <a:t>Starye</a:t>
            </a:r>
            <a:r>
              <a:rPr lang="en-US" dirty="0" smtClean="0">
                <a:latin typeface="Arial Narrow" panose="020B0606020202030204" pitchFamily="34" charset="0"/>
                <a:ea typeface="Oswald Regular"/>
                <a:cs typeface="Oswald Regular"/>
                <a:sym typeface="Oswald Regular"/>
              </a:rPr>
              <a:t> </a:t>
            </a:r>
            <a:r>
              <a:rPr lang="en-US" dirty="0" err="1" smtClean="0">
                <a:latin typeface="Arial Narrow" panose="020B0606020202030204" pitchFamily="34" charset="0"/>
                <a:ea typeface="Oswald Regular"/>
                <a:cs typeface="Oswald Regular"/>
                <a:sym typeface="Oswald Regular"/>
              </a:rPr>
              <a:t>Dorogi</a:t>
            </a:r>
            <a:r>
              <a:rPr lang="en-US" dirty="0" smtClean="0">
                <a:latin typeface="Arial Narrow" panose="020B0606020202030204" pitchFamily="34" charset="0"/>
                <a:ea typeface="Oswald Regular"/>
                <a:cs typeface="Oswald Regular"/>
                <a:sym typeface="Oswald Regular"/>
              </a:rPr>
              <a:t> and the people, who has been always supporting me, though. I can visit them sometimes anyways.</a:t>
            </a:r>
          </a:p>
          <a:p>
            <a:pPr algn="ctr"/>
            <a:endParaRPr lang="en-US" b="1" dirty="0" smtClean="0">
              <a:latin typeface="akaDylan Open" panose="04020A00000000020004" pitchFamily="82" charset="0"/>
            </a:endParaRPr>
          </a:p>
          <a:p>
            <a:pPr algn="just"/>
            <a:endParaRPr lang="ru-RU" sz="1400" b="1" dirty="0">
              <a:latin typeface="Arial Narrow" panose="020B0606020202030204" pitchFamily="34" charset="0"/>
            </a:endParaRPr>
          </a:p>
        </p:txBody>
      </p:sp>
      <p:sp>
        <p:nvSpPr>
          <p:cNvPr id="4" name="Скругленный прямоугольник 3"/>
          <p:cNvSpPr/>
          <p:nvPr/>
        </p:nvSpPr>
        <p:spPr>
          <a:xfrm>
            <a:off x="4116590" y="742278"/>
            <a:ext cx="3960000" cy="599200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solidFill>
                  <a:schemeClr val="bg1"/>
                </a:solidFill>
                <a:latin typeface="akaDylan Open" panose="04020A00000000020004" pitchFamily="82" charset="0"/>
              </a:rPr>
              <a:t>C</a:t>
            </a:r>
            <a:r>
              <a:rPr lang="en-US" b="1" cap="none" dirty="0" smtClean="0">
                <a:solidFill>
                  <a:schemeClr val="bg1"/>
                </a:solidFill>
                <a:latin typeface="akaDylan Open" panose="04020A00000000020004" pitchFamily="82" charset="0"/>
              </a:rPr>
              <a:t>hisinau</a:t>
            </a:r>
          </a:p>
          <a:p>
            <a:pPr algn="just"/>
            <a:r>
              <a:rPr lang="en-US" cap="none" dirty="0" smtClean="0">
                <a:solidFill>
                  <a:schemeClr val="bg1"/>
                </a:solidFill>
                <a:latin typeface="Arial Narrow" panose="020B0606020202030204" pitchFamily="34" charset="0"/>
              </a:rPr>
              <a:t>Our city is not an ideal city, but it is really a good one. We have many problems, but I believe our city will continue to develop and it will become better. Our city has become one of the participants in </a:t>
            </a:r>
            <a:r>
              <a:rPr lang="ru-RU" cap="none" dirty="0" smtClean="0">
                <a:solidFill>
                  <a:schemeClr val="bg1"/>
                </a:solidFill>
                <a:latin typeface="Arial Narrow" panose="020B0606020202030204" pitchFamily="34" charset="0"/>
              </a:rPr>
              <a:t>«</a:t>
            </a:r>
            <a:r>
              <a:rPr lang="en-US" cap="none" dirty="0" smtClean="0">
                <a:solidFill>
                  <a:schemeClr val="bg1"/>
                </a:solidFill>
                <a:latin typeface="Arial Narrow" panose="020B0606020202030204" pitchFamily="34" charset="0"/>
              </a:rPr>
              <a:t>European Youth Capital- 2024</a:t>
            </a:r>
            <a:r>
              <a:rPr lang="ru-RU" cap="none" dirty="0" smtClean="0">
                <a:solidFill>
                  <a:schemeClr val="bg1"/>
                </a:solidFill>
                <a:latin typeface="Arial Narrow" panose="020B0606020202030204" pitchFamily="34" charset="0"/>
              </a:rPr>
              <a:t>» </a:t>
            </a:r>
            <a:r>
              <a:rPr lang="en-US" cap="none" dirty="0" smtClean="0">
                <a:solidFill>
                  <a:schemeClr val="bg1"/>
                </a:solidFill>
                <a:latin typeface="Arial Narrow" panose="020B0606020202030204" pitchFamily="34" charset="0"/>
              </a:rPr>
              <a:t>contest and that means a lot for our city. I would like to continue to live in my city because it has everything to live here: a lot of  schools and kindergartens, wonderful transportation system, parks, memorable places, restaurants, workplaces, universities and research institutes. I love my  city very much.</a:t>
            </a:r>
            <a:endParaRPr lang="en-US" b="1" cap="none" dirty="0" smtClean="0">
              <a:solidFill>
                <a:schemeClr val="bg1"/>
              </a:solidFill>
              <a:latin typeface="Arial Narrow" panose="020B0606020202030204" pitchFamily="34" charset="0"/>
            </a:endParaRPr>
          </a:p>
        </p:txBody>
      </p:sp>
      <p:sp>
        <p:nvSpPr>
          <p:cNvPr id="5" name="Скругленный прямоугольник 4"/>
          <p:cNvSpPr/>
          <p:nvPr/>
        </p:nvSpPr>
        <p:spPr>
          <a:xfrm>
            <a:off x="8147125" y="742277"/>
            <a:ext cx="3960000" cy="599200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smtClean="0">
                <a:latin typeface="akaDylan Open" panose="04020A00000000020004" pitchFamily="82" charset="0"/>
              </a:rPr>
              <a:t>Subang</a:t>
            </a:r>
            <a:endParaRPr lang="en-US" b="1" dirty="0" smtClean="0">
              <a:latin typeface="akaDylan Open" panose="04020A00000000020004" pitchFamily="82" charset="0"/>
            </a:endParaRPr>
          </a:p>
          <a:p>
            <a:pPr algn="just"/>
            <a:r>
              <a:rPr lang="en-US" dirty="0" smtClean="0">
                <a:latin typeface="Arial Narrow" panose="020B0606020202030204" pitchFamily="34" charset="0"/>
              </a:rPr>
              <a:t>Maybe </a:t>
            </a:r>
            <a:r>
              <a:rPr lang="en-US" dirty="0">
                <a:latin typeface="Arial Narrow" panose="020B0606020202030204" pitchFamily="34" charset="0"/>
              </a:rPr>
              <a:t>someday </a:t>
            </a:r>
            <a:r>
              <a:rPr lang="en-US" dirty="0" smtClean="0">
                <a:latin typeface="Arial Narrow" panose="020B0606020202030204" pitchFamily="34" charset="0"/>
              </a:rPr>
              <a:t>I </a:t>
            </a:r>
            <a:r>
              <a:rPr lang="en-US" dirty="0">
                <a:latin typeface="Arial Narrow" panose="020B0606020202030204" pitchFamily="34" charset="0"/>
              </a:rPr>
              <a:t>will leave my town because of </a:t>
            </a:r>
            <a:r>
              <a:rPr lang="en-US" dirty="0" err="1">
                <a:latin typeface="Arial Narrow" panose="020B0606020202030204" pitchFamily="34" charset="0"/>
              </a:rPr>
              <a:t>work.I</a:t>
            </a:r>
            <a:r>
              <a:rPr lang="en-US" dirty="0">
                <a:latin typeface="Arial Narrow" panose="020B0606020202030204" pitchFamily="34" charset="0"/>
              </a:rPr>
              <a:t> hope the earring </a:t>
            </a:r>
            <a:r>
              <a:rPr lang="en-US" dirty="0" smtClean="0">
                <a:latin typeface="Arial Narrow" panose="020B0606020202030204" pitchFamily="34" charset="0"/>
              </a:rPr>
              <a:t>will </a:t>
            </a:r>
            <a:r>
              <a:rPr lang="en-US" dirty="0">
                <a:latin typeface="Arial Narrow" panose="020B0606020202030204" pitchFamily="34" charset="0"/>
              </a:rPr>
              <a:t>be more advanced</a:t>
            </a:r>
            <a:r>
              <a:rPr lang="en-US" dirty="0" smtClean="0">
                <a:latin typeface="Arial Narrow" panose="020B0606020202030204" pitchFamily="34" charset="0"/>
              </a:rPr>
              <a:t>.</a:t>
            </a:r>
          </a:p>
          <a:p>
            <a:pPr algn="just"/>
            <a:r>
              <a:rPr lang="en-US" dirty="0">
                <a:latin typeface="Arial Narrow" panose="020B0606020202030204" pitchFamily="34" charset="0"/>
              </a:rPr>
              <a:t>In the future I really want to </a:t>
            </a:r>
            <a:r>
              <a:rPr lang="en-US" dirty="0" smtClean="0">
                <a:latin typeface="Arial Narrow" panose="020B0606020202030204" pitchFamily="34" charset="0"/>
              </a:rPr>
              <a:t>leave </a:t>
            </a:r>
            <a:r>
              <a:rPr lang="en-US" dirty="0">
                <a:latin typeface="Arial Narrow" panose="020B0606020202030204" pitchFamily="34" charset="0"/>
              </a:rPr>
              <a:t>my town, but big career, new hope, good job, unfortunately my town is changing slowly. </a:t>
            </a:r>
            <a:endParaRPr lang="en-US" b="1" dirty="0" smtClean="0">
              <a:latin typeface="Arial Narrow" panose="020B0606020202030204" pitchFamily="34" charset="0"/>
            </a:endParaRPr>
          </a:p>
          <a:p>
            <a:pPr algn="just"/>
            <a:endParaRPr lang="ru-RU" sz="1400" b="1" dirty="0">
              <a:latin typeface="Arial Narrow" panose="020B0606020202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1317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70</TotalTime>
  <Words>1261</Words>
  <Application>Microsoft Macintosh PowerPoint</Application>
  <PresentationFormat>Custom</PresentationFormat>
  <Paragraphs>37</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Final Project: Advantages and Disadvantages of Our Communities</vt:lpstr>
      <vt:lpstr>Slide 2</vt:lpstr>
      <vt:lpstr>Slide 3</vt:lpstr>
      <vt:lpstr>Slide 4</vt:lpstr>
      <vt:lpstr>Slide 5</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Advantages and disadvantages of our communities</dc:title>
  <dc:creator>Пользователь</dc:creator>
  <cp:lastModifiedBy>Barry Kramer</cp:lastModifiedBy>
  <cp:revision>10</cp:revision>
  <dcterms:created xsi:type="dcterms:W3CDTF">2021-05-15T14:38:31Z</dcterms:created>
  <dcterms:modified xsi:type="dcterms:W3CDTF">2021-05-15T14:41:01Z</dcterms:modified>
</cp:coreProperties>
</file>