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slideLayouts/slideLayout5.xml" ContentType="application/vnd.openxmlformats-officedocument.presentationml.slideLayout+xml"/>
  <Override PartName="/ppt/slides/slide1.xml" ContentType="application/vnd.openxmlformats-officedocument.presentationml.slide+xml"/>
  <Override PartName="/ppt/slides/slide26.xml" ContentType="application/vnd.openxmlformats-officedocument.presentationml.slide+xml"/>
  <Override PartName="/docProps/app.xml" ContentType="application/vnd.openxmlformats-officedocument.extended-properties+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revisionInfo.xml" ContentType="application/vnd.ms-powerpoint.revisioninfo+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724" r:id="rId1"/>
  </p:sldMasterIdLst>
  <p:sldIdLst>
    <p:sldId id="256" r:id="rId2"/>
    <p:sldId id="257" r:id="rId3"/>
    <p:sldId id="258" r:id="rId4"/>
    <p:sldId id="259" r:id="rId5"/>
    <p:sldId id="260" r:id="rId6"/>
    <p:sldId id="261" r:id="rId7"/>
    <p:sldId id="262" r:id="rId8"/>
    <p:sldId id="263" r:id="rId9"/>
    <p:sldId id="264" r:id="rId10"/>
    <p:sldId id="287" r:id="rId11"/>
    <p:sldId id="288" r:id="rId12"/>
    <p:sldId id="281" r:id="rId13"/>
    <p:sldId id="282" r:id="rId14"/>
    <p:sldId id="283" r:id="rId15"/>
    <p:sldId id="284" r:id="rId16"/>
    <p:sldId id="285" r:id="rId17"/>
    <p:sldId id="286"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7074E9-1D03-481B-8F54-6F9D888964D1}" v="729" dt="2021-05-02T10:39:19.434"/>
    <p1510:client id="{1AEE4031-5CC1-49DC-9ECD-BE8F674015D8}" v="1119" dt="2021-05-01T22:04:25.185"/>
    <p1510:client id="{1BCD841A-03A9-4EFB-B1ED-B5B53348ED1C}" v="414" dt="2021-05-02T11:12:14.261"/>
    <p1510:client id="{3D6DABCC-0FCC-4349-A9AF-94EF0D34AB14}" v="69" dt="2021-05-01T20:33:48.345"/>
    <p1510:client id="{AE6C82A0-5916-4A85-9553-D3AC2CA1A1FB}" v="856" dt="2021-05-03T12:24:49.916"/>
    <p1510:client id="{C5D84E90-2767-454C-A5FD-31D3C7B9245B}" v="150" dt="2021-05-01T20:47:38.7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p:cViewPr varScale="1">
        <p:scale>
          <a:sx n="81" d="100"/>
          <a:sy n="81" d="100"/>
        </p:scale>
        <p:origin x="-104" y="-16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 Id="rId4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pPr/>
              <a:t>5/7/21</a:t>
            </a:fld>
            <a:endParaRPr lang="en-US"/>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79267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4F40B7-36AB-4376-BE14-EF7004D79BB9}" type="datetime1">
              <a:rPr lang="en-US" smtClean="0"/>
              <a:pPr/>
              <a:t>5/7/21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59295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7CAB8-DCAE-46A5-AADA-B3FAD11A54E0}" type="datetime1">
              <a:rPr lang="en-US" smtClean="0"/>
              <a:pPr/>
              <a:t>5/7/21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63962367"/>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32B432-ACDA-4023-A761-2BAB76577B62}" type="datetime1">
              <a:rPr lang="en-US" smtClean="0"/>
              <a:pPr/>
              <a:t>5/7/21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46160644"/>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grpSp>
        <p:nvGrpSpPr>
          <p:cNvPr id="16" name="Group 1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pPr/>
              <a:t>5/7/21</a:t>
            </a:fld>
            <a:endParaRPr lang="en-US"/>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43411502"/>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186D26-FA5F-4637-B602-B7C2DC34CFD4}" type="datetime1">
              <a:rPr lang="en-US" smtClean="0"/>
              <a:pPr/>
              <a:t>5/7/21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75811448"/>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7F15D8-96D1-4781-BC50-CA8A088B2FE4}" type="datetime1">
              <a:rPr lang="en-US" smtClean="0"/>
              <a:pPr/>
              <a:t>5/7/21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3322505"/>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A96C99-B8F8-4528-BD05-0E16E943DC09}" type="datetime1">
              <a:rPr lang="en-US" smtClean="0"/>
              <a:pPr/>
              <a:t>5/7/21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47210817"/>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pPr/>
              <a:t>5/7/21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23288079"/>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pPr/>
              <a:t>5/7/21</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73434522"/>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5/7/21</a:t>
            </a:fld>
            <a:endParaRPr lang="en-US"/>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pPr/>
              <a:t>‹#›</a:t>
            </a:fld>
            <a:endParaRPr lang="en-US"/>
          </a:p>
        </p:txBody>
      </p:sp>
      <p:sp>
        <p:nvSpPr>
          <p:cNvPr id="12" name="Rectangle 1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395582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pPr/>
              <a:t>5/7/21</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612555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13" r:id="rId5"/>
    <p:sldLayoutId id="2147483719" r:id="rId6"/>
    <p:sldLayoutId id="2147483714" r:id="rId7"/>
    <p:sldLayoutId id="2147483715" r:id="rId8"/>
    <p:sldLayoutId id="2147483716" r:id="rId9"/>
    <p:sldLayoutId id="2147483717" r:id="rId10"/>
    <p:sldLayoutId id="2147483718" r:id="rId11"/>
  </p:sldLayoutIdLst>
  <p:hf sldNum="0" hdr="0" ftr="0" dt="0"/>
  <p:txStyles>
    <p:titleStyle>
      <a:lvl1pPr algn="l" defTabSz="914400" rtl="0" eaLnBrk="1" latinLnBrk="0" hangingPunct="1">
        <a:lnSpc>
          <a:spcPct val="90000"/>
        </a:lnSpc>
        <a:spcBef>
          <a:spcPct val="0"/>
        </a:spcBef>
        <a:buNone/>
        <a:defRPr lang="en-US" sz="36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hyperlink" Target="https://study.com/academy/lesson/traditional-games-in-pakistan.html" TargetMode="External"/><Relationship Id="rId4" Type="http://schemas.openxmlformats.org/officeDocument/2006/relationships/hyperlink" Target="https://www.brandsynario.com/10-games-90s-every-pakistani-will-remember-playing/" TargetMode="External"/><Relationship Id="rId5" Type="http://schemas.openxmlformats.org/officeDocument/2006/relationships/hyperlink" Target="https://www.belarusguide.com/culture1/holidays/games.html" TargetMode="External"/><Relationship Id="rId6" Type="http://schemas.openxmlformats.org/officeDocument/2006/relationships/hyperlink" Target="https://blog.dinolingo.com/ukrainian-language-culture/ukrainian-fun-and-games-ukrainian-culture-for-kids/" TargetMode="External"/><Relationship Id="rId7" Type="http://schemas.openxmlformats.org/officeDocument/2006/relationships/hyperlink" Target="https://www.kidsofcourage.com/?p=2290" TargetMode="External"/><Relationship Id="rId8" Type="http://schemas.openxmlformats.org/officeDocument/2006/relationships/hyperlink" Target="https://moldova.md/en/content/sport" TargetMode="External"/><Relationship Id="rId1" Type="http://schemas.openxmlformats.org/officeDocument/2006/relationships/slideLayout" Target="../slideLayouts/slideLayout2.xml"/><Relationship Id="rId2" Type="http://schemas.openxmlformats.org/officeDocument/2006/relationships/hyperlink" Target="https://www.expat.or.id/info/games.html"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jpeg"/><Relationship Id="rId3" Type="http://schemas.openxmlformats.org/officeDocument/2006/relationships/image" Target="../media/image3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F40FBDA-CEB1-40F0-9AB9-BD9C402D70FE}"/>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Logo, company name&#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456808A-8C20-45BB-A538-F9560A0ACD75}"/>
              </a:ext>
            </a:extLst>
          </p:cNvPr>
          <p:cNvPicPr>
            <a:picLocks noChangeAspect="1"/>
          </p:cNvPicPr>
          <p:nvPr/>
        </p:nvPicPr>
        <p:blipFill rotWithShape="1">
          <a:blip r:embed="rId2">
            <a:alphaModFix amt="45000"/>
          </a:blip>
          <a:srcRect t="8086" b="8271"/>
          <a:stretch/>
        </p:blipFill>
        <p:spPr>
          <a:xfrm>
            <a:off x="20" y="10"/>
            <a:ext cx="12191980" cy="6857990"/>
          </a:xfrm>
          <a:prstGeom prst="rect">
            <a:avLst/>
          </a:prstGeom>
        </p:spPr>
      </p:pic>
      <p:sp>
        <p:nvSpPr>
          <p:cNvPr id="27" name="Rectangle 2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344D4FE-ABEF-4230-9E4E-AD5782FC78AC}"/>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p:cNvSpPr>
            <a:spLocks noGrp="1"/>
          </p:cNvSpPr>
          <p:nvPr>
            <p:ph type="ctrTitle"/>
          </p:nvPr>
        </p:nvSpPr>
        <p:spPr>
          <a:xfrm>
            <a:off x="1769532" y="2091263"/>
            <a:ext cx="8652938" cy="2461504"/>
          </a:xfrm>
        </p:spPr>
        <p:txBody>
          <a:bodyPr vert="horz" lIns="91440" tIns="45720" rIns="91440" bIns="45720" rtlCol="0">
            <a:normAutofit/>
          </a:bodyPr>
          <a:lstStyle/>
          <a:p>
            <a:r>
              <a:rPr lang="en-US" sz="4300" b="1"/>
              <a:t>Learning Circle Group: Places and Perspectives Learning Circle (Middle/High School) January to May 2021</a:t>
            </a:r>
          </a:p>
        </p:txBody>
      </p:sp>
      <p:sp>
        <p:nvSpPr>
          <p:cNvPr id="29" name="Rectangle 2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325F979-D3F9-4926-81B7-7ACCB31A501B}"/>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9857222"/>
      </p:ext>
    </p:extLst>
  </p:cSld>
  <p:clrMapOvr>
    <a:overrideClrMapping bg1="dk1" tx1="lt1" bg2="dk2" tx2="lt2" accent1="accent1" accent2="accent2" accent3="accent3" accent4="accent4" accent5="accent5" accent6="accent6" hlink="hlink" folHlink="folHlink"/>
  </p:clrMapOvr>
  <p:transition spd="slow">
    <p:wip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192707B-B929-41A7-9B41-E959A1C689E4}"/>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810F86A-FBF4-4813-8A14-71D6FA37024B}"/>
              </a:ext>
            </a:extLst>
          </p:cNvPr>
          <p:cNvPicPr>
            <a:picLocks noChangeAspect="1"/>
          </p:cNvPicPr>
          <p:nvPr/>
        </p:nvPicPr>
        <p:blipFill rotWithShape="1">
          <a:blip r:embed="rId2">
            <a:alphaModFix amt="35000"/>
          </a:blip>
          <a:srcRect b="25000"/>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BA2A554-FF8C-49B2-ACD2-3EFDB86EC367}"/>
              </a:ext>
            </a:extLst>
          </p:cNvPr>
          <p:cNvSpPr>
            <a:spLocks noGrp="1"/>
          </p:cNvSpPr>
          <p:nvPr>
            <p:ph idx="1"/>
          </p:nvPr>
        </p:nvSpPr>
        <p:spPr>
          <a:xfrm>
            <a:off x="1066800" y="1139837"/>
            <a:ext cx="10058400" cy="5014190"/>
          </a:xfrm>
        </p:spPr>
        <p:txBody>
          <a:bodyPr vert="horz" lIns="91440" tIns="45720" rIns="91440" bIns="45720" rtlCol="0" anchor="t">
            <a:normAutofit fontScale="92500" lnSpcReduction="10000"/>
          </a:bodyPr>
          <a:lstStyle/>
          <a:p>
            <a:pPr marL="0" indent="0">
              <a:buNone/>
            </a:pPr>
            <a:r>
              <a:rPr lang="en-US" sz="3200" b="1" dirty="0">
                <a:ea typeface="+mn-lt"/>
                <a:cs typeface="+mn-lt"/>
              </a:rPr>
              <a:t>5. Baraf Pani: </a:t>
            </a:r>
            <a:endParaRPr lang="en-US" sz="3200" dirty="0"/>
          </a:p>
          <a:p>
            <a:pPr>
              <a:buClr>
                <a:srgbClr val="262626"/>
              </a:buClr>
            </a:pPr>
            <a:r>
              <a:rPr lang="en-US" sz="2800" dirty="0">
                <a:ea typeface="+mn-lt"/>
                <a:cs typeface="+mn-lt"/>
              </a:rPr>
              <a:t>A traditional game played in many countries. To play the game, start with two teams that have the same number of players on each team. It is played in a bigger space. One team are the chasers, and the other team are chased. When a chaser tags someone on the chased team, the tagged person turns into “</a:t>
            </a:r>
            <a:r>
              <a:rPr lang="en-US" sz="2800" dirty="0" err="1">
                <a:ea typeface="+mn-lt"/>
                <a:cs typeface="+mn-lt"/>
              </a:rPr>
              <a:t>baraf</a:t>
            </a:r>
            <a:r>
              <a:rPr lang="en-US" sz="2800" dirty="0">
                <a:ea typeface="+mn-lt"/>
                <a:cs typeface="+mn-lt"/>
              </a:rPr>
              <a:t>” (ice) and must stand in a designated area at one edge of the playing space. If another member of the chased team touches someone in the </a:t>
            </a:r>
            <a:r>
              <a:rPr lang="en-US" sz="2800" dirty="0" err="1">
                <a:ea typeface="+mn-lt"/>
                <a:cs typeface="+mn-lt"/>
              </a:rPr>
              <a:t>baraf</a:t>
            </a:r>
            <a:r>
              <a:rPr lang="en-US" sz="2800" dirty="0">
                <a:ea typeface="+mn-lt"/>
                <a:cs typeface="+mn-lt"/>
              </a:rPr>
              <a:t> area without getting tagged himself, the </a:t>
            </a:r>
            <a:r>
              <a:rPr lang="en-US" sz="2800" dirty="0" err="1">
                <a:ea typeface="+mn-lt"/>
                <a:cs typeface="+mn-lt"/>
              </a:rPr>
              <a:t>baraf</a:t>
            </a:r>
            <a:r>
              <a:rPr lang="en-US" sz="2800" dirty="0">
                <a:ea typeface="+mn-lt"/>
                <a:cs typeface="+mn-lt"/>
              </a:rPr>
              <a:t> person becomes “</a:t>
            </a:r>
            <a:r>
              <a:rPr lang="en-US" sz="2800" dirty="0" err="1">
                <a:ea typeface="+mn-lt"/>
                <a:cs typeface="+mn-lt"/>
              </a:rPr>
              <a:t>pani</a:t>
            </a:r>
            <a:r>
              <a:rPr lang="en-US" sz="2800" dirty="0">
                <a:ea typeface="+mn-lt"/>
                <a:cs typeface="+mn-lt"/>
              </a:rPr>
              <a:t>” (water) and can leave the </a:t>
            </a:r>
            <a:r>
              <a:rPr lang="en-US" sz="2800" dirty="0" err="1">
                <a:ea typeface="+mn-lt"/>
                <a:cs typeface="+mn-lt"/>
              </a:rPr>
              <a:t>baraf</a:t>
            </a:r>
            <a:r>
              <a:rPr lang="en-US" sz="2800" dirty="0">
                <a:ea typeface="+mn-lt"/>
                <a:cs typeface="+mn-lt"/>
              </a:rPr>
              <a:t> area to play again.</a:t>
            </a:r>
            <a:endParaRPr lang="en-US" sz="2800" dirty="0"/>
          </a:p>
          <a:p>
            <a:pPr>
              <a:buClr>
                <a:srgbClr val="262626"/>
              </a:buClr>
            </a:pPr>
            <a:r>
              <a:rPr lang="en-US" sz="2800" dirty="0">
                <a:ea typeface="+mn-lt"/>
                <a:cs typeface="+mn-lt"/>
              </a:rPr>
              <a:t>When everyone on the chased team is frozen into ice, the teams switch. The chasers become the chased. If the chasers have difficulty tagging everyone, you can make the playing area smaller</a:t>
            </a:r>
            <a:endParaRPr lang="en-US" sz="2800" dirty="0"/>
          </a:p>
        </p:txBody>
      </p:sp>
      <p:sp>
        <p:nvSpPr>
          <p:cNvPr id="11"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FB4235C-4505-46C7-AD8F-8769A1972FC1}"/>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26454750"/>
      </p:ext>
    </p:extLst>
  </p:cSld>
  <p:clrMapOvr>
    <a:overrideClrMapping bg1="dk1" tx1="lt1" bg2="dk2" tx2="lt2" accent1="accent1" accent2="accent2" accent3="accent3" accent4="accent4" accent5="accent5" accent6="accent6" hlink="hlink" folHlink="folHlink"/>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500">
        <p14:window dir="vert"/>
      </p:transition>
    </mc:Choice>
    <mc:Fallback>
      <mp:transition xmlns:mp="http://schemas.microsoft.com/office/mac/powerpoint/2008/main" spd="slow"/>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8632963-757B-40C2-BB84-FC6107A54DAD}"/>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ground, sport, track and field&#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F726AE0-CEDA-4D70-9CF6-0059D346DF34}"/>
              </a:ext>
            </a:extLst>
          </p:cNvPr>
          <p:cNvPicPr>
            <a:picLocks noChangeAspect="1"/>
          </p:cNvPicPr>
          <p:nvPr/>
        </p:nvPicPr>
        <p:blipFill rotWithShape="1">
          <a:blip r:embed="rId2"/>
          <a:srcRect t="2832" r="9091" b="6259"/>
          <a:stretch/>
        </p:blipFill>
        <p:spPr>
          <a:xfrm>
            <a:off x="20" y="-1"/>
            <a:ext cx="12191980" cy="6857999"/>
          </a:xfrm>
          <a:prstGeom prst="rect">
            <a:avLst/>
          </a:prstGeom>
        </p:spPr>
      </p:pic>
      <p:sp>
        <p:nvSpPr>
          <p:cNvPr id="11"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853AE55-7E35-44B0-89F1-3F52B262AF33}"/>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BC4BE4D-4B50-4F51-9F85-4B5D60B02D81}"/>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9B710E1-A092-4E9E-9FEE-4D7D658D867E}"/>
              </a:ext>
            </a:extLst>
          </p:cNvPr>
          <p:cNvSpPr>
            <a:spLocks noGrp="1"/>
          </p:cNvSpPr>
          <p:nvPr>
            <p:ph idx="1"/>
          </p:nvPr>
        </p:nvSpPr>
        <p:spPr>
          <a:xfrm>
            <a:off x="687779" y="1086807"/>
            <a:ext cx="4602152" cy="5090329"/>
          </a:xfrm>
        </p:spPr>
        <p:txBody>
          <a:bodyPr vert="horz" lIns="91440" tIns="45720" rIns="91440" bIns="45720" rtlCol="0" anchor="t">
            <a:normAutofit/>
          </a:bodyPr>
          <a:lstStyle/>
          <a:p>
            <a:pPr marL="0" indent="0">
              <a:buNone/>
            </a:pPr>
            <a:r>
              <a:rPr lang="en-US" sz="3200" b="1" dirty="0">
                <a:ea typeface="+mn-lt"/>
                <a:cs typeface="+mn-lt"/>
              </a:rPr>
              <a:t>6. Kho-</a:t>
            </a:r>
            <a:r>
              <a:rPr lang="en-US" sz="3200" b="1" dirty="0" err="1">
                <a:ea typeface="+mn-lt"/>
                <a:cs typeface="+mn-lt"/>
              </a:rPr>
              <a:t>kho</a:t>
            </a:r>
            <a:r>
              <a:rPr lang="en-US" sz="3200" b="1" dirty="0">
                <a:ea typeface="+mn-lt"/>
                <a:cs typeface="+mn-lt"/>
              </a:rPr>
              <a:t> :</a:t>
            </a:r>
            <a:r>
              <a:rPr lang="en-US" b="1" dirty="0">
                <a:ea typeface="+mn-lt"/>
                <a:cs typeface="+mn-lt"/>
              </a:rPr>
              <a:t> </a:t>
            </a:r>
          </a:p>
          <a:p>
            <a:r>
              <a:rPr lang="en-US" sz="2400" dirty="0">
                <a:ea typeface="+mn-lt"/>
                <a:cs typeface="+mn-lt"/>
              </a:rPr>
              <a:t>Kho-</a:t>
            </a:r>
            <a:r>
              <a:rPr lang="en-US" sz="2400" dirty="0" err="1">
                <a:ea typeface="+mn-lt"/>
                <a:cs typeface="+mn-lt"/>
              </a:rPr>
              <a:t>kho</a:t>
            </a:r>
            <a:r>
              <a:rPr lang="en-US" sz="2400" dirty="0">
                <a:ea typeface="+mn-lt"/>
                <a:cs typeface="+mn-lt"/>
              </a:rPr>
              <a:t> is one of the traditional Pakistan sport. It is a form of tag which is one of the oldest forms of outdoor sport. Each </a:t>
            </a:r>
            <a:r>
              <a:rPr lang="en-US" sz="2400" dirty="0" err="1">
                <a:ea typeface="+mn-lt"/>
                <a:cs typeface="+mn-lt"/>
              </a:rPr>
              <a:t>kho-kho</a:t>
            </a:r>
            <a:r>
              <a:rPr lang="en-US" sz="2400" dirty="0">
                <a:ea typeface="+mn-lt"/>
                <a:cs typeface="+mn-lt"/>
              </a:rPr>
              <a:t> team consists of 12 players, but during a contest, only 9 players from each team take the field. A match consists of two innings. In an innings, each team gets seven minutes for chasing and seven for defending.</a:t>
            </a:r>
            <a:endParaRPr lang="en-US" sz="2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6588753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600">
        <p14:prism isContent="1" isInverted="1"/>
      </p:transition>
    </mc:Choice>
    <mc:Fallback>
      <mp:transition xmlns:mp="http://schemas.microsoft.com/office/mac/powerpoint/2008/main" spd="slow"/>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4090508-EC90-452F-B011-5F5F35E095F0}"/>
              </a:ext>
            </a:extLst>
          </p:cNvPr>
          <p:cNvSpPr>
            <a:spLocks noGrp="1"/>
          </p:cNvSpPr>
          <p:nvPr>
            <p:ph type="title"/>
          </p:nvPr>
        </p:nvSpPr>
        <p:spPr>
          <a:xfrm>
            <a:off x="6248771" y="569476"/>
            <a:ext cx="4957553" cy="1257732"/>
          </a:xfrm>
        </p:spPr>
        <p:txBody>
          <a:bodyPr>
            <a:normAutofit/>
          </a:bodyPr>
          <a:lstStyle/>
          <a:p>
            <a:r>
              <a:rPr lang="en-US"/>
              <a:t>Traditional Games of Moldova</a:t>
            </a:r>
            <a:r>
              <a:rPr lang="en-US" dirty="0"/>
              <a:t> </a:t>
            </a:r>
          </a:p>
        </p:txBody>
      </p:sp>
      <p:sp>
        <p:nvSpPr>
          <p:cNvPr id="12" name="Rectangle 1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BBB6B01-5B73-410C-B70E-8CF2FA470D11}"/>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712F587-12D0-435C-8E3F-F44C36EE71B8}"/>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4" name="Picture 4" descr="A picture containing text&#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629BCA5-6E42-4CC8-B2BA-C02AB882913B}"/>
              </a:ext>
            </a:extLst>
          </p:cNvPr>
          <p:cNvPicPr>
            <a:picLocks noChangeAspect="1"/>
          </p:cNvPicPr>
          <p:nvPr/>
        </p:nvPicPr>
        <p:blipFill>
          <a:blip r:embed="rId2"/>
          <a:stretch>
            <a:fillRect/>
          </a:stretch>
        </p:blipFill>
        <p:spPr>
          <a:xfrm>
            <a:off x="1205256" y="1388354"/>
            <a:ext cx="4414438" cy="4041948"/>
          </a:xfrm>
          <a:prstGeom prst="rect">
            <a:avLst/>
          </a:prstGeom>
        </p:spPr>
      </p:pic>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2A91EE3-56AC-4BA4-9BB6-ABD9368EC595}"/>
              </a:ext>
            </a:extLst>
          </p:cNvPr>
          <p:cNvSpPr>
            <a:spLocks noGrp="1"/>
          </p:cNvSpPr>
          <p:nvPr>
            <p:ph idx="1"/>
          </p:nvPr>
        </p:nvSpPr>
        <p:spPr>
          <a:xfrm>
            <a:off x="6248771" y="1820053"/>
            <a:ext cx="5618912" cy="4574420"/>
          </a:xfrm>
        </p:spPr>
        <p:txBody>
          <a:bodyPr vert="horz" lIns="91440" tIns="45720" rIns="91440" bIns="45720" rtlCol="0" anchor="t">
            <a:noAutofit/>
          </a:bodyPr>
          <a:lstStyle/>
          <a:p>
            <a:pPr marL="0" indent="0">
              <a:buNone/>
            </a:pPr>
            <a:r>
              <a:rPr lang="en-US" sz="2300" b="1" dirty="0"/>
              <a:t>1. </a:t>
            </a:r>
            <a:r>
              <a:rPr lang="en-US" sz="2300" b="1" dirty="0">
                <a:ea typeface="+mn-lt"/>
                <a:cs typeface="+mn-lt"/>
              </a:rPr>
              <a:t>Wolf, Shepherd and Sheep:</a:t>
            </a:r>
          </a:p>
          <a:p>
            <a:pPr marL="285750" indent="-285750"/>
            <a:r>
              <a:rPr lang="en-US" sz="2300" dirty="0">
                <a:ea typeface="+mn-lt"/>
                <a:cs typeface="+mn-lt"/>
              </a:rPr>
              <a:t>The minimum number of players is five people among whom the roles will be distributed. The bigger and stronger your company is, the more fun the game will be. The area is divided into three sections: two houses on opposite sides of the playing area and a </a:t>
            </a:r>
            <a:r>
              <a:rPr lang="en-US" sz="2300" dirty="0" err="1">
                <a:ea typeface="+mn-lt"/>
                <a:cs typeface="+mn-lt"/>
              </a:rPr>
              <a:t>pastuer</a:t>
            </a:r>
            <a:r>
              <a:rPr lang="en-US" sz="2300" dirty="0">
                <a:ea typeface="+mn-lt"/>
                <a:cs typeface="+mn-lt"/>
              </a:rPr>
              <a:t>.</a:t>
            </a:r>
            <a:endParaRPr lang="en-US" sz="2300"/>
          </a:p>
          <a:p>
            <a:pPr marL="285750" indent="-285750">
              <a:buClr>
                <a:srgbClr val="262626"/>
              </a:buClr>
            </a:pPr>
            <a:r>
              <a:rPr lang="en-US" sz="2300" dirty="0">
                <a:ea typeface="+mn-lt"/>
                <a:cs typeface="+mn-lt"/>
              </a:rPr>
              <a:t>The shepherd must shout at the top of his lungs, "Wolf!" to protect the herd from the wolf's attack. But he can't touch the wolf, he can only stand in his way.</a:t>
            </a:r>
            <a:endParaRPr lang="en-US" sz="2400" dirty="0"/>
          </a:p>
          <a:p>
            <a:pPr marL="285750" indent="-285750">
              <a:buClr>
                <a:srgbClr val="262626"/>
              </a:buClr>
            </a:pPr>
            <a:endParaRPr lang="en-US"/>
          </a:p>
          <a:p>
            <a:pPr marL="285750" indent="-285750">
              <a:buClr>
                <a:srgbClr val="262626"/>
              </a:buClr>
            </a:pPr>
            <a:endParaRPr lang="en-US"/>
          </a:p>
          <a:p>
            <a:pPr marL="0" indent="0">
              <a:buClr>
                <a:srgbClr val="262626"/>
              </a:buClr>
              <a:buNone/>
            </a:pPr>
            <a:endParaRPr lang="en-US"/>
          </a:p>
          <a:p>
            <a:pPr marL="285750" indent="-285750">
              <a:buClr>
                <a:srgbClr val="262626"/>
              </a:buClr>
            </a:pPr>
            <a:endParaRPr lang="en-US" sz="2200" dirty="0"/>
          </a:p>
          <a:p>
            <a:pPr marL="285750" indent="-285750">
              <a:buClr>
                <a:srgbClr val="262626"/>
              </a:buClr>
            </a:pPr>
            <a:endParaRPr lang="en-US" sz="2200" dirty="0"/>
          </a:p>
          <a:p>
            <a:pPr marL="285750" indent="-285750">
              <a:buClr>
                <a:srgbClr val="262626"/>
              </a:buClr>
            </a:pPr>
            <a:endParaRPr lang="en-US" sz="2200" dirty="0"/>
          </a:p>
          <a:p>
            <a:pPr marL="285750" indent="-285750">
              <a:buClr>
                <a:srgbClr val="262626"/>
              </a:buClr>
            </a:pPr>
            <a:endParaRPr lang="en-US" sz="2200" dirty="0"/>
          </a:p>
          <a:p>
            <a:pPr marL="285750" indent="-285750">
              <a:buClr>
                <a:srgbClr val="262626"/>
              </a:buClr>
            </a:pPr>
            <a:endParaRPr lang="en-US" sz="2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1691680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500">
        <p:checker/>
      </p:transition>
    </mc:Choice>
    <mc:Fallback>
      <mp:transition xmlns:mp="http://schemas.microsoft.com/office/mac/powerpoint/2008/main" spd="slow"/>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B949D8D-8E17-4DBF-BEA8-13C57BF63803}"/>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BC6FC45-D4D9-4025-91DA-272D318D372B}"/>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A284212-C175-4C82-B112-A5208F70CB53}"/>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343809" y="393365"/>
            <a:ext cx="7328969" cy="6059273"/>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5400A10-304B-4E36-9711-9CFB2ED1B429}"/>
              </a:ext>
            </a:extLst>
          </p:cNvPr>
          <p:cNvSpPr>
            <a:spLocks noGrp="1"/>
          </p:cNvSpPr>
          <p:nvPr>
            <p:ph idx="1"/>
          </p:nvPr>
        </p:nvSpPr>
        <p:spPr>
          <a:xfrm>
            <a:off x="681774" y="1940886"/>
            <a:ext cx="6281928" cy="3648456"/>
          </a:xfrm>
        </p:spPr>
        <p:txBody>
          <a:bodyPr vert="horz" lIns="91440" tIns="45720" rIns="91440" bIns="45720" rtlCol="0" anchor="t">
            <a:normAutofit/>
          </a:bodyPr>
          <a:lstStyle/>
          <a:p>
            <a:r>
              <a:rPr lang="en-US" sz="2400" dirty="0">
                <a:ea typeface="+mn-lt"/>
                <a:cs typeface="+mn-lt"/>
              </a:rPr>
              <a:t>The shepherd lets them out and they scatter on the pastures. They run, they fight, they have fun together until they hear the shepherd's crazy cries. Whoever catches the wolf is out of the game. The game continues until the last living sheep!</a:t>
            </a:r>
            <a:r>
              <a:rPr lang="en-US" dirty="0">
                <a:ea typeface="+mn-lt"/>
                <a:cs typeface="+mn-lt"/>
              </a:rPr>
              <a:t> </a:t>
            </a:r>
            <a:endParaRPr lang="en-US" dirty="0"/>
          </a:p>
        </p:txBody>
      </p:sp>
      <p:pic>
        <p:nvPicPr>
          <p:cNvPr id="4" name="Picture 4" descr="A picture containing text&#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0F24422-B85F-4C6E-A8F0-7E67A68EBE50}"/>
              </a:ext>
            </a:extLst>
          </p:cNvPr>
          <p:cNvPicPr>
            <a:picLocks noChangeAspect="1"/>
          </p:cNvPicPr>
          <p:nvPr/>
        </p:nvPicPr>
        <p:blipFill>
          <a:blip r:embed="rId2"/>
          <a:stretch>
            <a:fillRect/>
          </a:stretch>
        </p:blipFill>
        <p:spPr>
          <a:xfrm>
            <a:off x="8158092" y="1346323"/>
            <a:ext cx="3767818" cy="426718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4465812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800">
        <p:circle/>
      </p:transition>
    </mc:Choice>
    <mc:Fallback>
      <mp:transition xmlns:mp="http://schemas.microsoft.com/office/mac/powerpoint/2008/main" spd="slow"/>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192707B-B929-41A7-9B41-E959A1C689E4}"/>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56A9B65-3BCB-47D0-BDD0-2E8EC14E2FE6}"/>
              </a:ext>
            </a:extLst>
          </p:cNvPr>
          <p:cNvPicPr>
            <a:picLocks noChangeAspect="1"/>
          </p:cNvPicPr>
          <p:nvPr/>
        </p:nvPicPr>
        <p:blipFill rotWithShape="1">
          <a:blip r:embed="rId2">
            <a:alphaModFix amt="35000"/>
          </a:blip>
          <a:srcRect t="3924" b="13050"/>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3AC250D-CBCE-4CE6-BA2D-185DF6AA690B}"/>
              </a:ext>
            </a:extLst>
          </p:cNvPr>
          <p:cNvSpPr>
            <a:spLocks noGrp="1"/>
          </p:cNvSpPr>
          <p:nvPr>
            <p:ph idx="1"/>
          </p:nvPr>
        </p:nvSpPr>
        <p:spPr>
          <a:xfrm>
            <a:off x="1066800" y="2103120"/>
            <a:ext cx="10058400" cy="3849624"/>
          </a:xfrm>
        </p:spPr>
        <p:txBody>
          <a:bodyPr vert="horz" lIns="91440" tIns="45720" rIns="91440" bIns="45720" rtlCol="0" anchor="t">
            <a:normAutofit/>
          </a:bodyPr>
          <a:lstStyle/>
          <a:p>
            <a:pPr marL="0" indent="0">
              <a:buNone/>
            </a:pPr>
            <a:r>
              <a:rPr lang="en-US" sz="3200" b="1" dirty="0"/>
              <a:t>2.</a:t>
            </a:r>
            <a:r>
              <a:rPr lang="en-US" sz="3200" dirty="0"/>
              <a:t> </a:t>
            </a:r>
            <a:r>
              <a:rPr lang="en-US" sz="3200" b="1" dirty="0">
                <a:ea typeface="+mn-lt"/>
                <a:cs typeface="+mn-lt"/>
              </a:rPr>
              <a:t>Baba </a:t>
            </a:r>
            <a:r>
              <a:rPr lang="en-US" sz="3200" b="1" dirty="0" err="1">
                <a:ea typeface="+mn-lt"/>
                <a:cs typeface="+mn-lt"/>
              </a:rPr>
              <a:t>Oarba</a:t>
            </a:r>
            <a:r>
              <a:rPr lang="en-US" sz="3200" b="1" dirty="0">
                <a:ea typeface="+mn-lt"/>
                <a:cs typeface="+mn-lt"/>
              </a:rPr>
              <a:t>/ Blind Grandmother:</a:t>
            </a:r>
          </a:p>
          <a:p>
            <a:r>
              <a:rPr lang="en-US" sz="2800" dirty="0">
                <a:ea typeface="+mn-lt"/>
                <a:cs typeface="+mn-lt"/>
              </a:rPr>
              <a:t>Blind Grandmother is played in a very small and well-defined space. One of the children is so blindfolded that he turns into a "blind grandmother" and tries to catch the other children. When he succeeds in this, he must identify the child by touch and smell. If he guesses, he takes the caught child’s place. And then that child will be blindfolded and so on.</a:t>
            </a:r>
            <a:endParaRPr lang="en-US" sz="2800" b="1" dirty="0">
              <a:ea typeface="+mn-lt"/>
              <a:cs typeface="+mn-lt"/>
            </a:endParaRPr>
          </a:p>
        </p:txBody>
      </p:sp>
      <p:sp>
        <p:nvSpPr>
          <p:cNvPr id="11"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FB4235C-4505-46C7-AD8F-8769A1972FC1}"/>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58055814"/>
      </p:ext>
    </p:extLst>
  </p:cSld>
  <p:clrMapOvr>
    <a:overrideClrMapping bg1="dk1" tx1="lt1" bg2="dk2" tx2="lt2" accent1="accent1" accent2="accent2" accent3="accent3" accent4="accent4" accent5="accent5" accent6="accent6" hlink="hlink" folHlink="folHlink"/>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2000">
        <p15:prstTrans prst="wind"/>
      </p:transition>
    </mc:Choice>
    <mc:Fallback>
      <mp:transition xmlns:mp="http://schemas.microsoft.com/office/mac/powerpoint/2008/main" spd="slow"/>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BBB6B01-5B73-410C-B70E-8CF2FA470D11}"/>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11"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712F587-12D0-435C-8E3F-F44C36EE71B8}"/>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4" name="Picture 4" descr="A picture containing clipart&#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3D64A00-2630-44FE-B3F6-B1F1816F6CF2}"/>
              </a:ext>
            </a:extLst>
          </p:cNvPr>
          <p:cNvPicPr>
            <a:picLocks noChangeAspect="1"/>
          </p:cNvPicPr>
          <p:nvPr/>
        </p:nvPicPr>
        <p:blipFill>
          <a:blip r:embed="rId2"/>
          <a:stretch>
            <a:fillRect/>
          </a:stretch>
        </p:blipFill>
        <p:spPr>
          <a:xfrm>
            <a:off x="1205256" y="1915101"/>
            <a:ext cx="4414438" cy="3045962"/>
          </a:xfrm>
          <a:prstGeom prst="rect">
            <a:avLst/>
          </a:prstGeom>
        </p:spPr>
      </p:pic>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050EFEA-2519-46D2-B921-E698DA20BD0B}"/>
              </a:ext>
            </a:extLst>
          </p:cNvPr>
          <p:cNvSpPr>
            <a:spLocks noGrp="1"/>
          </p:cNvSpPr>
          <p:nvPr>
            <p:ph idx="1"/>
          </p:nvPr>
        </p:nvSpPr>
        <p:spPr>
          <a:xfrm>
            <a:off x="6176884" y="1288089"/>
            <a:ext cx="5618912" cy="4775706"/>
          </a:xfrm>
        </p:spPr>
        <p:txBody>
          <a:bodyPr vert="horz" lIns="91440" tIns="45720" rIns="91440" bIns="45720" rtlCol="0" anchor="t">
            <a:normAutofit fontScale="92500"/>
          </a:bodyPr>
          <a:lstStyle/>
          <a:p>
            <a:pPr marL="0" indent="0">
              <a:lnSpc>
                <a:spcPct val="90000"/>
              </a:lnSpc>
              <a:buNone/>
            </a:pPr>
            <a:r>
              <a:rPr lang="en-US" sz="2400" b="1" dirty="0"/>
              <a:t>3.</a:t>
            </a:r>
            <a:r>
              <a:rPr lang="en-US" sz="2400" dirty="0"/>
              <a:t> </a:t>
            </a:r>
            <a:r>
              <a:rPr lang="en-US" sz="2400" b="1" dirty="0">
                <a:ea typeface="+mn-lt"/>
                <a:cs typeface="+mn-lt"/>
              </a:rPr>
              <a:t>An Apple/</a:t>
            </a:r>
            <a:r>
              <a:rPr lang="en-US" sz="2400" b="1" dirty="0" err="1">
                <a:ea typeface="+mn-lt"/>
                <a:cs typeface="+mn-lt"/>
              </a:rPr>
              <a:t>Mărul</a:t>
            </a:r>
            <a:r>
              <a:rPr lang="en-US" sz="2400" b="1" dirty="0">
                <a:ea typeface="+mn-lt"/>
                <a:cs typeface="+mn-lt"/>
              </a:rPr>
              <a:t>:</a:t>
            </a:r>
          </a:p>
          <a:p>
            <a:pPr>
              <a:lnSpc>
                <a:spcPct val="90000"/>
              </a:lnSpc>
              <a:buClr>
                <a:srgbClr val="262626"/>
              </a:buClr>
            </a:pPr>
            <a:r>
              <a:rPr lang="en-US" sz="2400" dirty="0">
                <a:ea typeface="+mn-lt"/>
                <a:cs typeface="+mn-lt"/>
              </a:rPr>
              <a:t>Up to 15 children can play this game at the same time. Holding hands, they form a circle. A driver is selected at will. He stands in the center of the circle and says: </a:t>
            </a:r>
            <a:br>
              <a:rPr lang="en-US" sz="2400" dirty="0">
                <a:ea typeface="+mn-lt"/>
                <a:cs typeface="+mn-lt"/>
              </a:rPr>
            </a:br>
            <a:r>
              <a:rPr lang="en-US" sz="2400" dirty="0">
                <a:ea typeface="+mn-lt"/>
                <a:cs typeface="+mn-lt"/>
              </a:rPr>
              <a:t>“Apple, wormy apple!</a:t>
            </a:r>
            <a:br>
              <a:rPr lang="en-US" sz="2400" dirty="0">
                <a:ea typeface="+mn-lt"/>
                <a:cs typeface="+mn-lt"/>
              </a:rPr>
            </a:br>
            <a:r>
              <a:rPr lang="en-US" sz="2400" dirty="0">
                <a:ea typeface="+mn-lt"/>
                <a:cs typeface="+mn-lt"/>
              </a:rPr>
              <a:t>The wind blows, the apple falls!”</a:t>
            </a:r>
            <a:br>
              <a:rPr lang="en-US" sz="2400" dirty="0">
                <a:ea typeface="+mn-lt"/>
                <a:cs typeface="+mn-lt"/>
              </a:rPr>
            </a:br>
            <a:r>
              <a:rPr lang="en-US" sz="2400" dirty="0">
                <a:ea typeface="+mn-lt"/>
                <a:cs typeface="+mn-lt"/>
              </a:rPr>
              <a:t>When the driver begins to pronounce these words, the players run in a circle. At the end of the phrase, everyone should quickly squat down. Anyone who fails to do this, takes at least one step or falls, is eliminated from the game. The game continues until there are three players left in the circle. They are announced as winners</a:t>
            </a:r>
            <a:r>
              <a:rPr lang="en-US" sz="1700" dirty="0">
                <a:ea typeface="+mn-lt"/>
                <a:cs typeface="+mn-lt"/>
              </a:rPr>
              <a:t>. </a:t>
            </a:r>
            <a:endParaRPr lang="en-US" sz="1700" dirty="0"/>
          </a:p>
          <a:p>
            <a:pPr marL="285750" indent="-285750">
              <a:lnSpc>
                <a:spcPct val="90000"/>
              </a:lnSpc>
              <a:buClr>
                <a:srgbClr val="262626"/>
              </a:buClr>
            </a:pPr>
            <a:endParaRPr lang="en-US" sz="1700" b="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9528331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flash/>
      </p:transition>
    </mc:Choice>
    <mc:Fallback>
      <mp:transition xmlns:mp="http://schemas.microsoft.com/office/mac/powerpoint/2008/main" spd="slow"/>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8" name="Rectangl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E9EDDFA-8F05-462B-8D3E-5B9C4FBC735B}"/>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grass, soccer, tree, playing&#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A958824-A3FE-47F6-AA3C-14939206C289}"/>
              </a:ext>
            </a:extLst>
          </p:cNvPr>
          <p:cNvPicPr>
            <a:picLocks noChangeAspect="1"/>
          </p:cNvPicPr>
          <p:nvPr/>
        </p:nvPicPr>
        <p:blipFill>
          <a:blip r:embed="rId2"/>
          <a:stretch>
            <a:fillRect/>
          </a:stretch>
        </p:blipFill>
        <p:spPr>
          <a:xfrm>
            <a:off x="727654" y="1704487"/>
            <a:ext cx="5367165" cy="3835645"/>
          </a:xfrm>
          <a:prstGeom prst="rect">
            <a:avLst/>
          </a:prstGeom>
        </p:spPr>
      </p:pic>
      <p:sp>
        <p:nvSpPr>
          <p:cNvPr id="10"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43F9A23-3237-4ED6-A1E9-C0E6530E053B}"/>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6621267" y="255102"/>
            <a:ext cx="5342133" cy="6361598"/>
          </a:xfrm>
          <a:prstGeom prst="rect">
            <a:avLst/>
          </a:prstGeom>
          <a:solidFill>
            <a:schemeClr val="bg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63CD46D-4335-4BA4-842A-BF835A99CB2C}"/>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A8278F1-0C15-4744-8499-7734087747F4}"/>
              </a:ext>
            </a:extLst>
          </p:cNvPr>
          <p:cNvSpPr>
            <a:spLocks noGrp="1"/>
          </p:cNvSpPr>
          <p:nvPr>
            <p:ph idx="1"/>
          </p:nvPr>
        </p:nvSpPr>
        <p:spPr>
          <a:xfrm>
            <a:off x="6920308" y="1585535"/>
            <a:ext cx="4702959" cy="3931920"/>
          </a:xfrm>
        </p:spPr>
        <p:txBody>
          <a:bodyPr vert="horz" lIns="91440" tIns="45720" rIns="91440" bIns="45720" rtlCol="0" anchor="t">
            <a:normAutofit/>
          </a:bodyPr>
          <a:lstStyle/>
          <a:p>
            <a:pPr marL="0" indent="0">
              <a:buNone/>
            </a:pPr>
            <a:r>
              <a:rPr lang="en-US" sz="3200" b="1" dirty="0">
                <a:ea typeface="+mn-lt"/>
                <a:cs typeface="+mn-lt"/>
              </a:rPr>
              <a:t>4. Soccer</a:t>
            </a:r>
          </a:p>
          <a:p>
            <a:pPr>
              <a:buClr>
                <a:srgbClr val="262626"/>
              </a:buClr>
            </a:pPr>
            <a:r>
              <a:rPr lang="en-US" sz="2400" dirty="0">
                <a:ea typeface="+mn-lt"/>
                <a:cs typeface="+mn-lt"/>
              </a:rPr>
              <a:t>The sport of soccer is considered to be the world's most popular sport. In soccer, there are two teams of eleven players. Soccer is played on a large grass field with a goal at each end. The aim of the game is to get the soccer ball into the opposing team's goal.</a:t>
            </a:r>
            <a:endParaRPr lang="en-US" sz="2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65531367"/>
      </p:ext>
    </p:extLst>
  </p:cSld>
  <p:clrMapOvr>
    <a:overrideClrMapping bg1="dk1" tx1="lt1" bg2="dk2" tx2="lt2" accent1="accent1" accent2="accent2" accent3="accent3" accent4="accent4" accent5="accent5" accent6="accent6" hlink="hlink" folHlink="folHlink"/>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50">
        <p14:flip dir="r"/>
      </p:transition>
    </mc:Choice>
    <mc:Fallback>
      <mp:transition xmlns:mp="http://schemas.microsoft.com/office/mac/powerpoint/2008/main" spd="slow"/>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EE537B6-098D-494F-9A54-F22CD09775CD}"/>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7328FD4-8F4F-45D0-B179-C09F34FF8E4F}"/>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398082" y="407588"/>
            <a:ext cx="5532146" cy="6066184"/>
          </a:xfrm>
          <a:prstGeom prst="rect">
            <a:avLst/>
          </a:prstGeom>
          <a:noFill/>
          <a:ln w="6350" cap="sq" cmpd="sng" algn="ctr">
            <a:solidFill>
              <a:srgbClr val="404040"/>
            </a:solidFill>
            <a:prstDash val="solid"/>
            <a:miter lim="800000"/>
          </a:ln>
          <a:effectLst/>
        </p:spPr>
      </p:sp>
      <p:pic>
        <p:nvPicPr>
          <p:cNvPr id="4" name="Pictur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41E9519-BEEE-404E-9813-F00F2403ACFE}"/>
              </a:ext>
            </a:extLst>
          </p:cNvPr>
          <p:cNvPicPr>
            <a:picLocks noChangeAspect="1"/>
          </p:cNvPicPr>
          <p:nvPr/>
        </p:nvPicPr>
        <p:blipFill>
          <a:blip r:embed="rId2"/>
          <a:stretch>
            <a:fillRect/>
          </a:stretch>
        </p:blipFill>
        <p:spPr>
          <a:xfrm>
            <a:off x="882713" y="1925187"/>
            <a:ext cx="4572418" cy="3052089"/>
          </a:xfrm>
          <a:prstGeom prst="rect">
            <a:avLst/>
          </a:prstGeom>
        </p:spPr>
      </p:pic>
      <p:sp>
        <p:nvSpPr>
          <p:cNvPr id="13" name="Rectangle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D22A8B8-E29F-4EB2-95D4-3C24EF234786}"/>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51EF9F5-BAA7-45A5-BD84-F3184FCED115}"/>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50EF11A-3E55-4FBD-9518-6208DFC56C40}"/>
              </a:ext>
            </a:extLst>
          </p:cNvPr>
          <p:cNvSpPr>
            <a:spLocks noGrp="1"/>
          </p:cNvSpPr>
          <p:nvPr>
            <p:ph idx="1"/>
          </p:nvPr>
        </p:nvSpPr>
        <p:spPr>
          <a:xfrm>
            <a:off x="6846137" y="2538919"/>
            <a:ext cx="4602152" cy="3557805"/>
          </a:xfrm>
        </p:spPr>
        <p:txBody>
          <a:bodyPr vert="horz" lIns="91440" tIns="45720" rIns="91440" bIns="45720" rtlCol="0" anchor="t">
            <a:normAutofit/>
          </a:bodyPr>
          <a:lstStyle/>
          <a:p>
            <a:pPr marL="0" indent="0">
              <a:buNone/>
            </a:pPr>
            <a:r>
              <a:rPr lang="en-US" sz="3200" b="1" dirty="0">
                <a:ea typeface="+mn-lt"/>
                <a:cs typeface="+mn-lt"/>
              </a:rPr>
              <a:t>5. Rugby</a:t>
            </a:r>
          </a:p>
          <a:p>
            <a:pPr>
              <a:buClr>
                <a:srgbClr val="262626"/>
              </a:buClr>
            </a:pPr>
            <a:r>
              <a:rPr lang="en-US" sz="2400" dirty="0">
                <a:ea typeface="+mn-lt"/>
                <a:cs typeface="+mn-lt"/>
              </a:rPr>
              <a:t>Rugby is a 15-a-side team sport. The object of the game is to ground the ball behind the opponent's try line, into what is called the in-goal area. Rugby is played both with the ball in hand and by kicking the ball. </a:t>
            </a:r>
            <a:endParaRPr lang="en-US" sz="24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6659844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D167C3F-ECF1-43C8-A31F-C60D6F74E40C}"/>
              </a:ext>
            </a:extLst>
          </p:cNvPr>
          <p:cNvPicPr>
            <a:picLocks noChangeAspect="1"/>
          </p:cNvPicPr>
          <p:nvPr/>
        </p:nvPicPr>
        <p:blipFill rotWithShape="1">
          <a:blip r:embed="rId2"/>
          <a:srcRect r="6690"/>
          <a:stretch/>
        </p:blipFill>
        <p:spPr>
          <a:xfrm>
            <a:off x="20" y="10"/>
            <a:ext cx="12188932" cy="6857990"/>
          </a:xfrm>
          <a:prstGeom prst="rect">
            <a:avLst/>
          </a:prstGeom>
        </p:spPr>
      </p:pic>
      <p:sp>
        <p:nvSpPr>
          <p:cNvPr id="8" name="Rectangl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D64F326-929E-45E2-B54D-DC7E17207734}"/>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10"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BFCDFD7-7B3B-4ED9-B533-34D0B37244F1}"/>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A74CB4B-639F-4B05-8E5E-0F019A6A2EEC}"/>
              </a:ext>
            </a:extLst>
          </p:cNvPr>
          <p:cNvSpPr>
            <a:spLocks noGrp="1"/>
          </p:cNvSpPr>
          <p:nvPr>
            <p:ph type="title"/>
          </p:nvPr>
        </p:nvSpPr>
        <p:spPr>
          <a:xfrm>
            <a:off x="1357951" y="1352277"/>
            <a:ext cx="4633416" cy="1371600"/>
          </a:xfrm>
        </p:spPr>
        <p:txBody>
          <a:bodyPr>
            <a:normAutofit/>
          </a:bodyPr>
          <a:lstStyle/>
          <a:p>
            <a:r>
              <a:rPr lang="en-US" sz="3700"/>
              <a:t>Traditional Games of Indonesia </a:t>
            </a:r>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1391EA2-EFF8-454B-A41E-DF96B926F6DC}"/>
              </a:ext>
            </a:extLst>
          </p:cNvPr>
          <p:cNvSpPr>
            <a:spLocks noGrp="1"/>
          </p:cNvSpPr>
          <p:nvPr>
            <p:ph idx="1"/>
          </p:nvPr>
        </p:nvSpPr>
        <p:spPr>
          <a:xfrm>
            <a:off x="1357950" y="2622755"/>
            <a:ext cx="4633415" cy="3032267"/>
          </a:xfrm>
        </p:spPr>
        <p:txBody>
          <a:bodyPr vert="horz" lIns="91440" tIns="45720" rIns="91440" bIns="45720" rtlCol="0" anchor="t">
            <a:noAutofit/>
          </a:bodyPr>
          <a:lstStyle/>
          <a:p>
            <a:pPr marL="0" indent="0">
              <a:buNone/>
            </a:pPr>
            <a:r>
              <a:rPr lang="en-US" sz="2400" b="1">
                <a:ea typeface="+mn-lt"/>
                <a:cs typeface="+mn-lt"/>
              </a:rPr>
              <a:t>1.  </a:t>
            </a:r>
            <a:r>
              <a:rPr lang="en-US" sz="2400" b="1" err="1">
                <a:ea typeface="+mn-lt"/>
                <a:cs typeface="+mn-lt"/>
              </a:rPr>
              <a:t>Congklak</a:t>
            </a:r>
            <a:r>
              <a:rPr lang="en-US" sz="2400" b="1">
                <a:ea typeface="+mn-lt"/>
                <a:cs typeface="+mn-lt"/>
              </a:rPr>
              <a:t>:</a:t>
            </a:r>
            <a:endParaRPr lang="en-US" sz="2400"/>
          </a:p>
          <a:p>
            <a:pPr>
              <a:buClr>
                <a:srgbClr val="262626"/>
              </a:buClr>
            </a:pPr>
            <a:r>
              <a:rPr lang="en-US" sz="2400">
                <a:ea typeface="+mn-lt"/>
                <a:cs typeface="+mn-lt"/>
              </a:rPr>
              <a:t>One of the oldest known games in the world. It is played on a board with circular indentations . The game is played with 98 small markers such as shells or beads, which are divided evenly between all the indentations.</a:t>
            </a:r>
            <a:endParaRPr lang="en-US" sz="24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24966652"/>
      </p:ext>
    </p:extLst>
  </p:cSld>
  <p:clrMapOvr>
    <a:overrideClrMapping bg1="dk1" tx1="lt1" bg2="dk2" tx2="lt2" accent1="accent1" accent2="accent2" accent3="accent3" accent4="accent4" accent5="accent5" accent6="accent6" hlink="hlink" folHlink="folHlink"/>
  </p:clrMapOvr>
  <p:transition spd="slow">
    <p:push dir="r"/>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192707B-B929-41A7-9B41-E959A1C689E4}"/>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outdoor&#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A838D47-FE61-46B8-937F-B7485747B89A}"/>
              </a:ext>
            </a:extLst>
          </p:cNvPr>
          <p:cNvPicPr>
            <a:picLocks noChangeAspect="1"/>
          </p:cNvPicPr>
          <p:nvPr/>
        </p:nvPicPr>
        <p:blipFill rotWithShape="1">
          <a:blip r:embed="rId2">
            <a:alphaModFix amt="35000"/>
          </a:blip>
          <a:srcRect t="7200" b="4565"/>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69DE48F-EDA8-4514-A862-8A2677C0059D}"/>
              </a:ext>
            </a:extLst>
          </p:cNvPr>
          <p:cNvSpPr>
            <a:spLocks noGrp="1"/>
          </p:cNvSpPr>
          <p:nvPr>
            <p:ph idx="1"/>
          </p:nvPr>
        </p:nvSpPr>
        <p:spPr>
          <a:xfrm>
            <a:off x="1066800" y="2103120"/>
            <a:ext cx="10058400" cy="3849624"/>
          </a:xfrm>
        </p:spPr>
        <p:txBody>
          <a:bodyPr vert="horz" lIns="91440" tIns="45720" rIns="91440" bIns="45720" rtlCol="0" anchor="t">
            <a:normAutofit/>
          </a:bodyPr>
          <a:lstStyle/>
          <a:p>
            <a:pPr marL="0" indent="0">
              <a:buNone/>
            </a:pPr>
            <a:r>
              <a:rPr lang="en-US" sz="3200" b="1">
                <a:ea typeface="+mn-lt"/>
                <a:cs typeface="+mn-lt"/>
              </a:rPr>
              <a:t>2.  </a:t>
            </a:r>
            <a:r>
              <a:rPr lang="en-US" sz="3200" b="1" err="1">
                <a:ea typeface="+mn-lt"/>
                <a:cs typeface="+mn-lt"/>
              </a:rPr>
              <a:t>Lompat</a:t>
            </a:r>
            <a:r>
              <a:rPr lang="en-US" sz="3200" b="1">
                <a:ea typeface="+mn-lt"/>
                <a:cs typeface="+mn-lt"/>
              </a:rPr>
              <a:t> Tali:</a:t>
            </a:r>
          </a:p>
          <a:p>
            <a:r>
              <a:rPr lang="en-US" sz="2800">
                <a:ea typeface="+mn-lt"/>
                <a:cs typeface="+mn-lt"/>
              </a:rPr>
              <a:t>This is a very popular game which elementary school girls play at recess time. It is much like skipping rope however the rope that the girls use is made from hundreds of elastic bands that are looped together to form a large ring. The girls take turns trying to jump over the elastic rope which is held by two girls at each end.</a:t>
            </a:r>
            <a:endParaRPr lang="en-US" sz="2800"/>
          </a:p>
        </p:txBody>
      </p:sp>
      <p:sp>
        <p:nvSpPr>
          <p:cNvPr id="11"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FB4235C-4505-46C7-AD8F-8769A1972FC1}"/>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01430695"/>
      </p:ext>
    </p:extLst>
  </p:cSld>
  <p:clrMapOvr>
    <a:overrideClrMapping bg1="dk1" tx1="lt1" bg2="dk2" tx2="lt2" accent1="accent1" accent2="accent2" accent3="accent3" accent4="accent4" accent5="accent5" accent6="accent6" hlink="hlink" folHlink="folHlink"/>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192707B-B929-41A7-9B41-E959A1C689E4}"/>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handwear, colorful&#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7938522-DFBC-4F2C-9DD6-E03BB1624167}"/>
              </a:ext>
            </a:extLst>
          </p:cNvPr>
          <p:cNvPicPr>
            <a:picLocks noChangeAspect="1"/>
          </p:cNvPicPr>
          <p:nvPr/>
        </p:nvPicPr>
        <p:blipFill rotWithShape="1">
          <a:blip r:embed="rId2">
            <a:alphaModFix amt="35000"/>
          </a:blip>
          <a:srcRect t="16036" b="4177"/>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5211F98-D0E8-4194-B6B9-CFE38F2807EF}"/>
              </a:ext>
            </a:extLst>
          </p:cNvPr>
          <p:cNvSpPr>
            <a:spLocks noGrp="1"/>
          </p:cNvSpPr>
          <p:nvPr>
            <p:ph type="title"/>
          </p:nvPr>
        </p:nvSpPr>
        <p:spPr>
          <a:xfrm>
            <a:off x="1066800" y="642594"/>
            <a:ext cx="10058400" cy="1371600"/>
          </a:xfrm>
        </p:spPr>
        <p:txBody>
          <a:bodyPr>
            <a:normAutofit/>
          </a:bodyPr>
          <a:lstStyle/>
          <a:p>
            <a:r>
              <a:rPr lang="en-US">
                <a:ea typeface="+mj-lt"/>
                <a:cs typeface="+mj-lt"/>
              </a:rPr>
              <a:t>Facilitators and Countries</a:t>
            </a:r>
            <a:endParaRPr lang="en-US"/>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E54946C-F4AF-41AF-9507-4BF9163BF2CB}"/>
              </a:ext>
            </a:extLst>
          </p:cNvPr>
          <p:cNvSpPr>
            <a:spLocks noGrp="1"/>
          </p:cNvSpPr>
          <p:nvPr>
            <p:ph idx="1"/>
          </p:nvPr>
        </p:nvSpPr>
        <p:spPr>
          <a:xfrm>
            <a:off x="1066800" y="2103120"/>
            <a:ext cx="10058400" cy="3849624"/>
          </a:xfrm>
        </p:spPr>
        <p:txBody>
          <a:bodyPr vert="horz" lIns="91440" tIns="45720" rIns="91440" bIns="45720" rtlCol="0" anchor="t">
            <a:normAutofit/>
          </a:bodyPr>
          <a:lstStyle/>
          <a:p>
            <a:r>
              <a:rPr lang="en-US" sz="3200" b="1">
                <a:ea typeface="+mn-lt"/>
                <a:cs typeface="+mn-lt"/>
              </a:rPr>
              <a:t>Project Facilitators:</a:t>
            </a:r>
            <a:r>
              <a:rPr lang="en-US" sz="2800" b="1">
                <a:ea typeface="+mn-lt"/>
                <a:cs typeface="+mn-lt"/>
              </a:rPr>
              <a:t> </a:t>
            </a:r>
            <a:endParaRPr lang="en-US" sz="2800" b="1"/>
          </a:p>
          <a:p>
            <a:pPr marL="0" indent="0">
              <a:buClr>
                <a:srgbClr val="262626"/>
              </a:buClr>
              <a:buNone/>
            </a:pPr>
            <a:r>
              <a:rPr lang="en-US" sz="2800">
                <a:ea typeface="+mn-lt"/>
                <a:cs typeface="+mn-lt"/>
              </a:rPr>
              <a:t>•Chris Hockert, United States </a:t>
            </a:r>
            <a:endParaRPr lang="en-US" sz="2800"/>
          </a:p>
          <a:p>
            <a:pPr marL="0" indent="0">
              <a:buClr>
                <a:srgbClr val="262626"/>
              </a:buClr>
              <a:buNone/>
            </a:pPr>
            <a:r>
              <a:rPr lang="en-US" sz="2800">
                <a:ea typeface="+mn-lt"/>
                <a:cs typeface="+mn-lt"/>
              </a:rPr>
              <a:t>•Christine Hockert, United States </a:t>
            </a:r>
            <a:endParaRPr lang="en-US" sz="2800"/>
          </a:p>
          <a:p>
            <a:pPr marL="0" indent="0">
              <a:buClr>
                <a:srgbClr val="262626"/>
              </a:buClr>
              <a:buNone/>
            </a:pPr>
            <a:r>
              <a:rPr lang="en-US" sz="2800">
                <a:ea typeface="+mn-lt"/>
                <a:cs typeface="+mn-lt"/>
              </a:rPr>
              <a:t>•Barry Kramer, United States </a:t>
            </a:r>
            <a:endParaRPr lang="en-US" sz="2800"/>
          </a:p>
          <a:p>
            <a:pPr>
              <a:buClr>
                <a:srgbClr val="262626"/>
              </a:buClr>
            </a:pPr>
            <a:r>
              <a:rPr lang="en-US" sz="3200" b="1">
                <a:ea typeface="+mn-lt"/>
                <a:cs typeface="+mn-lt"/>
              </a:rPr>
              <a:t>Participating Countries: </a:t>
            </a:r>
            <a:endParaRPr lang="en-US" sz="2800" b="1"/>
          </a:p>
          <a:p>
            <a:pPr marL="0" indent="0">
              <a:buClr>
                <a:srgbClr val="262626"/>
              </a:buClr>
              <a:buNone/>
            </a:pPr>
            <a:r>
              <a:rPr lang="en-US" sz="2800">
                <a:ea typeface="+mn-lt"/>
                <a:cs typeface="+mn-lt"/>
              </a:rPr>
              <a:t>•Belarus, Egypt, Indonesia, Moldova, Pakistan, Slovenia, Ukraine, USA.</a:t>
            </a:r>
            <a:endParaRPr lang="en-US" sz="2800"/>
          </a:p>
          <a:p>
            <a:pPr>
              <a:buClr>
                <a:srgbClr val="262626"/>
              </a:buClr>
            </a:pPr>
            <a:endParaRPr lang="en-US"/>
          </a:p>
        </p:txBody>
      </p:sp>
      <p:sp>
        <p:nvSpPr>
          <p:cNvPr id="11"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FB4235C-4505-46C7-AD8F-8769A1972FC1}"/>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81575101"/>
      </p:ext>
    </p:extLst>
  </p:cSld>
  <p:clrMapOvr>
    <a:overrideClrMapping bg1="dk1" tx1="lt1" bg2="dk2" tx2="lt2" accent1="accent1" accent2="accent2" accent3="accent3" accent4="accent4" accent5="accent5" accent6="accent6" hlink="hlink" folHlink="folHlink"/>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500">
        <p:split orient="vert"/>
      </p:transition>
    </mc:Choice>
    <mc:Fallback>
      <mp:transition xmlns:mp="http://schemas.microsoft.com/office/mac/powerpoint/2008/main" spd="slow"/>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1">
          <a:gsLst>
            <a:gs pos="0">
              <a:schemeClr val="bg2">
                <a:tint val="80000"/>
                <a:shade val="100000"/>
                <a:satMod val="300000"/>
              </a:schemeClr>
            </a:gs>
            <a:gs pos="100000">
              <a:schemeClr val="bg2">
                <a:tint val="100000"/>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0" name="Rectangle 2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08D8648-8D4B-4942-9B18-2D7F69A6A950}"/>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A picture containing rolling pin&#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3DD7478-9AD4-41FA-80D9-D48F779D94D7}"/>
              </a:ext>
            </a:extLst>
          </p:cNvPr>
          <p:cNvPicPr>
            <a:picLocks noChangeAspect="1"/>
          </p:cNvPicPr>
          <p:nvPr/>
        </p:nvPicPr>
        <p:blipFill rotWithShape="1">
          <a:blip r:embed="rId2">
            <a:duotone>
              <a:prstClr val="black"/>
              <a:schemeClr val="tx2">
                <a:tint val="45000"/>
                <a:satMod val="400000"/>
              </a:schemeClr>
            </a:duotone>
            <a:alphaModFix amt="85000"/>
          </a:blip>
          <a:srcRect t="26829" r="9091" b="22035"/>
          <a:stretch/>
        </p:blipFill>
        <p:spPr>
          <a:xfrm>
            <a:off x="1" y="10"/>
            <a:ext cx="12191999" cy="6857989"/>
          </a:xfrm>
          <a:prstGeom prst="rect">
            <a:avLst/>
          </a:prstGeom>
        </p:spPr>
      </p:pic>
      <p:sp>
        <p:nvSpPr>
          <p:cNvPr id="32" name="Rectangle 2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E5867F1-48B9-435A-ABFE-A0012824058B}"/>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184393" y="237744"/>
            <a:ext cx="7652977" cy="6382512"/>
          </a:xfrm>
          <a:prstGeom prst="rect">
            <a:avLst/>
          </a:prstGeom>
          <a:solidFill>
            <a:schemeClr val="bg2">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DADDF0F-63A7-4A0D-8CD6-1321F9DCEC62}"/>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321553" y="374904"/>
            <a:ext cx="7340156" cy="6108192"/>
          </a:xfrm>
          <a:prstGeom prst="rect">
            <a:avLst/>
          </a:prstGeom>
          <a:noFill/>
          <a:ln w="63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750E963-AA60-44DA-B9FA-326BAC0A77C4}"/>
              </a:ext>
            </a:extLst>
          </p:cNvPr>
          <p:cNvSpPr>
            <a:spLocks noGrp="1"/>
          </p:cNvSpPr>
          <p:nvPr>
            <p:ph idx="1"/>
          </p:nvPr>
        </p:nvSpPr>
        <p:spPr>
          <a:xfrm>
            <a:off x="466114" y="750080"/>
            <a:ext cx="7115814" cy="5284960"/>
          </a:xfrm>
        </p:spPr>
        <p:txBody>
          <a:bodyPr vert="horz" lIns="91440" tIns="45720" rIns="91440" bIns="45720" rtlCol="0" anchor="t">
            <a:normAutofit lnSpcReduction="10000"/>
          </a:bodyPr>
          <a:lstStyle/>
          <a:p>
            <a:pPr marL="0" indent="0">
              <a:buNone/>
            </a:pPr>
            <a:r>
              <a:rPr lang="en-US" sz="3200" b="1">
                <a:solidFill>
                  <a:schemeClr val="tx1">
                    <a:lumMod val="75000"/>
                    <a:lumOff val="25000"/>
                  </a:schemeClr>
                </a:solidFill>
                <a:ea typeface="+mn-lt"/>
                <a:cs typeface="+mn-lt"/>
              </a:rPr>
              <a:t>3.  </a:t>
            </a:r>
            <a:r>
              <a:rPr lang="en-US" sz="3200" b="1" err="1">
                <a:solidFill>
                  <a:schemeClr val="tx1">
                    <a:lumMod val="75000"/>
                    <a:lumOff val="25000"/>
                  </a:schemeClr>
                </a:solidFill>
                <a:ea typeface="+mn-lt"/>
                <a:cs typeface="+mn-lt"/>
              </a:rPr>
              <a:t>Gangsing</a:t>
            </a:r>
            <a:r>
              <a:rPr lang="en-US" sz="3200">
                <a:solidFill>
                  <a:schemeClr val="tx1">
                    <a:lumMod val="75000"/>
                    <a:lumOff val="25000"/>
                  </a:schemeClr>
                </a:solidFill>
                <a:ea typeface="+mn-lt"/>
                <a:cs typeface="+mn-lt"/>
              </a:rPr>
              <a:t>:</a:t>
            </a:r>
            <a:endParaRPr lang="en-US" sz="3200">
              <a:solidFill>
                <a:schemeClr val="tx1">
                  <a:lumMod val="75000"/>
                  <a:lumOff val="25000"/>
                </a:schemeClr>
              </a:solidFill>
            </a:endParaRPr>
          </a:p>
          <a:p>
            <a:r>
              <a:rPr lang="en-US" sz="2800">
                <a:solidFill>
                  <a:schemeClr val="tx1">
                    <a:lumMod val="75000"/>
                    <a:lumOff val="25000"/>
                  </a:schemeClr>
                </a:solidFill>
                <a:ea typeface="+mn-lt"/>
                <a:cs typeface="+mn-lt"/>
              </a:rPr>
              <a:t>This game is normally played by boys. The </a:t>
            </a:r>
            <a:r>
              <a:rPr lang="en-US" sz="2800" err="1">
                <a:solidFill>
                  <a:schemeClr val="tx1">
                    <a:lumMod val="75000"/>
                    <a:lumOff val="25000"/>
                  </a:schemeClr>
                </a:solidFill>
                <a:ea typeface="+mn-lt"/>
                <a:cs typeface="+mn-lt"/>
              </a:rPr>
              <a:t>gangsing</a:t>
            </a:r>
            <a:r>
              <a:rPr lang="en-US" sz="2800">
                <a:solidFill>
                  <a:schemeClr val="tx1">
                    <a:lumMod val="75000"/>
                    <a:lumOff val="25000"/>
                  </a:schemeClr>
                </a:solidFill>
                <a:ea typeface="+mn-lt"/>
                <a:cs typeface="+mn-lt"/>
              </a:rPr>
              <a:t> is a top made from bamboo with a small opening on the side. String is wound around the dowel that goes through the center of the </a:t>
            </a:r>
            <a:r>
              <a:rPr lang="en-US" sz="2800" err="1">
                <a:solidFill>
                  <a:schemeClr val="tx1">
                    <a:lumMod val="75000"/>
                    <a:lumOff val="25000"/>
                  </a:schemeClr>
                </a:solidFill>
                <a:ea typeface="+mn-lt"/>
                <a:cs typeface="+mn-lt"/>
              </a:rPr>
              <a:t>gangsing</a:t>
            </a:r>
            <a:r>
              <a:rPr lang="en-US" sz="2800">
                <a:solidFill>
                  <a:schemeClr val="tx1">
                    <a:lumMod val="75000"/>
                    <a:lumOff val="25000"/>
                  </a:schemeClr>
                </a:solidFill>
                <a:ea typeface="+mn-lt"/>
                <a:cs typeface="+mn-lt"/>
              </a:rPr>
              <a:t> . The child then holds onto the flat bamboo handle that is tied to the end of the string and pulls this handle to set the </a:t>
            </a:r>
            <a:r>
              <a:rPr lang="en-US" sz="2800" err="1">
                <a:solidFill>
                  <a:schemeClr val="tx1">
                    <a:lumMod val="75000"/>
                    <a:lumOff val="25000"/>
                  </a:schemeClr>
                </a:solidFill>
                <a:ea typeface="+mn-lt"/>
                <a:cs typeface="+mn-lt"/>
              </a:rPr>
              <a:t>gangsing</a:t>
            </a:r>
            <a:r>
              <a:rPr lang="en-US" sz="2800">
                <a:solidFill>
                  <a:schemeClr val="tx1">
                    <a:lumMod val="75000"/>
                    <a:lumOff val="25000"/>
                  </a:schemeClr>
                </a:solidFill>
                <a:ea typeface="+mn-lt"/>
                <a:cs typeface="+mn-lt"/>
              </a:rPr>
              <a:t> spinning. Two children play against each other. The object of the game is to try and knock your opponent's </a:t>
            </a:r>
            <a:r>
              <a:rPr lang="en-US" sz="2800" err="1">
                <a:solidFill>
                  <a:schemeClr val="tx1">
                    <a:lumMod val="75000"/>
                    <a:lumOff val="25000"/>
                  </a:schemeClr>
                </a:solidFill>
                <a:ea typeface="+mn-lt"/>
                <a:cs typeface="+mn-lt"/>
              </a:rPr>
              <a:t>gangsing</a:t>
            </a:r>
            <a:r>
              <a:rPr lang="en-US" sz="2800">
                <a:solidFill>
                  <a:schemeClr val="tx1">
                    <a:lumMod val="75000"/>
                    <a:lumOff val="25000"/>
                  </a:schemeClr>
                </a:solidFill>
                <a:ea typeface="+mn-lt"/>
                <a:cs typeface="+mn-lt"/>
              </a:rPr>
              <a:t> out of the designated circle.</a:t>
            </a:r>
            <a:endParaRPr lang="en-US" sz="2800">
              <a:solidFill>
                <a:schemeClr val="tx1">
                  <a:lumMod val="75000"/>
                  <a:lumOff val="25000"/>
                </a:schemeClr>
              </a:solidFill>
            </a:endParaRPr>
          </a:p>
          <a:p>
            <a:pPr>
              <a:buClr>
                <a:srgbClr val="262626"/>
              </a:buClr>
            </a:pPr>
            <a:endParaRPr lang="en-US">
              <a:solidFill>
                <a:schemeClr val="tx1">
                  <a:lumMod val="75000"/>
                  <a:lumOff val="25000"/>
                </a:scheme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53727824"/>
      </p:ext>
    </p:extLst>
  </p:cSld>
  <p:clrMapOvr>
    <a:masterClrMapping/>
  </p:clrMapOvr>
  <p:transition spd="slow">
    <p:push dir="d"/>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6EE7E08-B389-43E5-B019-1B0A8ACBBD93}"/>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ext&#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C727098-E1DB-4E49-932C-B45496E113A3}"/>
              </a:ext>
            </a:extLst>
          </p:cNvPr>
          <p:cNvPicPr>
            <a:picLocks noChangeAspect="1"/>
          </p:cNvPicPr>
          <p:nvPr/>
        </p:nvPicPr>
        <p:blipFill>
          <a:blip r:embed="rId2"/>
          <a:stretch>
            <a:fillRect/>
          </a:stretch>
        </p:blipFill>
        <p:spPr>
          <a:xfrm>
            <a:off x="727654" y="1250201"/>
            <a:ext cx="5367165" cy="4370406"/>
          </a:xfrm>
          <a:prstGeom prst="rect">
            <a:avLst/>
          </a:prstGeom>
        </p:spPr>
      </p:pic>
      <p:sp>
        <p:nvSpPr>
          <p:cNvPr id="11"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60D94A5-8A09-4BAB-8F7C-69BC34C54DDE}"/>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A1AE32B-3A6E-4C5E-8FEB-73861B9A26B5}"/>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9353342-1306-452B-965D-9A60DAA8185E}"/>
              </a:ext>
            </a:extLst>
          </p:cNvPr>
          <p:cNvSpPr>
            <a:spLocks noGrp="1"/>
          </p:cNvSpPr>
          <p:nvPr>
            <p:ph idx="1"/>
          </p:nvPr>
        </p:nvSpPr>
        <p:spPr>
          <a:xfrm>
            <a:off x="6834045" y="487579"/>
            <a:ext cx="4961751" cy="5964403"/>
          </a:xfrm>
        </p:spPr>
        <p:txBody>
          <a:bodyPr vert="horz" lIns="91440" tIns="45720" rIns="91440" bIns="45720" rtlCol="0" anchor="t">
            <a:normAutofit/>
          </a:bodyPr>
          <a:lstStyle/>
          <a:p>
            <a:pPr marL="0" indent="0">
              <a:buNone/>
            </a:pPr>
            <a:r>
              <a:rPr lang="en-US" sz="3200" b="1"/>
              <a:t>4.  </a:t>
            </a:r>
            <a:r>
              <a:rPr lang="en-US" sz="3200" b="1" err="1">
                <a:ea typeface="+mn-lt"/>
                <a:cs typeface="+mn-lt"/>
              </a:rPr>
              <a:t>Semut</a:t>
            </a:r>
            <a:r>
              <a:rPr lang="en-US" sz="3200" b="1">
                <a:ea typeface="+mn-lt"/>
                <a:cs typeface="+mn-lt"/>
              </a:rPr>
              <a:t>, Orang, Gajah: </a:t>
            </a:r>
          </a:p>
          <a:p>
            <a:pPr marL="285750" indent="-285750"/>
            <a:r>
              <a:rPr lang="en-US" sz="2800">
                <a:ea typeface="+mn-lt"/>
                <a:cs typeface="+mn-lt"/>
              </a:rPr>
              <a:t>This game is popular throughout Asia, just as it is throughout the world in all its variations. It's like playing a paper, scissors, stone game of similar design. In Indonesia the game is also known as </a:t>
            </a:r>
            <a:r>
              <a:rPr lang="en-US" sz="2800" err="1">
                <a:ea typeface="+mn-lt"/>
                <a:cs typeface="+mn-lt"/>
              </a:rPr>
              <a:t>suwitan</a:t>
            </a:r>
            <a:r>
              <a:rPr lang="en-US" sz="2800">
                <a:ea typeface="+mn-lt"/>
                <a:cs typeface="+mn-lt"/>
              </a:rPr>
              <a:t> and is played by young children to see who goes first in play, or just for fun to see who wins.</a:t>
            </a:r>
            <a:endParaRPr lang="en-US" sz="28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9698666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4000">
        <p14:vortex dir="r"/>
      </p:transition>
    </mc:Choice>
    <mc:Fallback>
      <mp:transition xmlns:mp="http://schemas.microsoft.com/office/mac/powerpoint/2008/main" spd="slow"/>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B949D8D-8E17-4DBF-BEA8-13C57BF63803}"/>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BC6FC45-D4D9-4025-91DA-272D318D372B}"/>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184393" y="237744"/>
            <a:ext cx="7652977" cy="6382512"/>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A284212-C175-4C82-B112-A5208F70CB53}"/>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343809" y="393365"/>
            <a:ext cx="7328969" cy="6059273"/>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6F4C535-7A5B-4DED-B960-87D20052BA34}"/>
              </a:ext>
            </a:extLst>
          </p:cNvPr>
          <p:cNvSpPr>
            <a:spLocks noGrp="1"/>
          </p:cNvSpPr>
          <p:nvPr>
            <p:ph type="title"/>
          </p:nvPr>
        </p:nvSpPr>
        <p:spPr>
          <a:xfrm>
            <a:off x="868680" y="642593"/>
            <a:ext cx="6281928" cy="1744183"/>
          </a:xfrm>
        </p:spPr>
        <p:txBody>
          <a:bodyPr>
            <a:normAutofit/>
          </a:bodyPr>
          <a:lstStyle/>
          <a:p>
            <a:r>
              <a:rPr lang="en-US"/>
              <a:t>Traditional Games of Belarus</a:t>
            </a:r>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78378D3-0A26-46E4-9481-51EB6CD6E0BF}"/>
              </a:ext>
            </a:extLst>
          </p:cNvPr>
          <p:cNvSpPr>
            <a:spLocks noGrp="1"/>
          </p:cNvSpPr>
          <p:nvPr>
            <p:ph idx="1"/>
          </p:nvPr>
        </p:nvSpPr>
        <p:spPr>
          <a:xfrm>
            <a:off x="351096" y="2142169"/>
            <a:ext cx="7317096" cy="4309814"/>
          </a:xfrm>
        </p:spPr>
        <p:txBody>
          <a:bodyPr vert="horz" lIns="91440" tIns="45720" rIns="91440" bIns="45720" rtlCol="0" anchor="t">
            <a:noAutofit/>
          </a:bodyPr>
          <a:lstStyle/>
          <a:p>
            <a:pPr marL="0" indent="0">
              <a:buNone/>
            </a:pPr>
            <a:r>
              <a:rPr lang="en-US" sz="2200" b="1" dirty="0">
                <a:ea typeface="+mn-lt"/>
                <a:cs typeface="+mn-lt"/>
              </a:rPr>
              <a:t>1. Ivanka:</a:t>
            </a:r>
          </a:p>
          <a:p>
            <a:r>
              <a:rPr lang="en-US" sz="2200" dirty="0">
                <a:ea typeface="+mn-lt"/>
                <a:cs typeface="+mn-lt"/>
              </a:rPr>
              <a:t>The number of participants could be up to 20 people. A circle is drawn on the land around "Ivanka" . It  is called "forest". In the center of "forest" the square is drawn . It is a "house of the forest man". "</a:t>
            </a:r>
            <a:r>
              <a:rPr lang="en-US" sz="2200" dirty="0" err="1">
                <a:ea typeface="+mn-lt"/>
                <a:cs typeface="+mn-lt"/>
              </a:rPr>
              <a:t>lvanka</a:t>
            </a:r>
            <a:r>
              <a:rPr lang="en-US" sz="2200" dirty="0">
                <a:ea typeface="+mn-lt"/>
                <a:cs typeface="+mn-lt"/>
              </a:rPr>
              <a:t>" is placed in the house and a person is chosen to play a "forest man". The rest of the players are called "swans". The "forest man" can catch "swans" with his hand or touch swans with his magic branch. Caught "swans" will leave the game. The "swan" who carries out "Ivanka" becomes a "forest man". The "forest man" cannot leave forest.  The "swan" cannot transfer "Ivanka" to others. The game is over when all the "swans" are out of the game.</a:t>
            </a:r>
            <a:endParaRPr lang="en-US" sz="2400"/>
          </a:p>
        </p:txBody>
      </p:sp>
      <p:sp>
        <p:nvSpPr>
          <p:cNvPr id="15" name="Rectangle 1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19EC706-8928-4DFD-8084-35D599EB434F}"/>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ext, clipart&#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168E8DA-B342-4572-A5F9-9BA88D534671}"/>
              </a:ext>
            </a:extLst>
          </p:cNvPr>
          <p:cNvPicPr>
            <a:picLocks noChangeAspect="1"/>
          </p:cNvPicPr>
          <p:nvPr/>
        </p:nvPicPr>
        <p:blipFill>
          <a:blip r:embed="rId2"/>
          <a:stretch>
            <a:fillRect/>
          </a:stretch>
        </p:blipFill>
        <p:spPr>
          <a:xfrm>
            <a:off x="8086205" y="1167249"/>
            <a:ext cx="3854082" cy="501352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02204926"/>
      </p:ext>
    </p:extLst>
  </p:cSld>
  <p:clrMapOvr>
    <a:overrideClrMapping bg1="dk1" tx1="lt1" bg2="dk2" tx2="lt2" accent1="accent1" accent2="accent2" accent3="accent3" accent4="accent4" accent5="accent5" accent6="accent6" hlink="hlink" folHlink="folHlink"/>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4400">
        <p14:honeycomb/>
      </p:transition>
    </mc:Choice>
    <mc:Fallback>
      <mp:transition xmlns:mp="http://schemas.microsoft.com/office/mac/powerpoint/2008/main" spd="slow"/>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3E0B076-70B2-4BA7-B180-209E6D80131E}"/>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C1262DB-2217-4833-97B6-F2E848AE5B36}"/>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6E31C53-2B4C-4EC3-ABBE-C7A406EE0F8E}"/>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65A091C-99F4-476C-877A-2E46EBFC58CD}"/>
              </a:ext>
            </a:extLst>
          </p:cNvPr>
          <p:cNvSpPr>
            <a:spLocks noGrp="1"/>
          </p:cNvSpPr>
          <p:nvPr>
            <p:ph idx="1"/>
          </p:nvPr>
        </p:nvSpPr>
        <p:spPr>
          <a:xfrm>
            <a:off x="808007" y="2016855"/>
            <a:ext cx="6485467" cy="3931920"/>
          </a:xfrm>
        </p:spPr>
        <p:txBody>
          <a:bodyPr vert="horz" lIns="91440" tIns="45720" rIns="91440" bIns="45720" rtlCol="0" anchor="t">
            <a:normAutofit/>
          </a:bodyPr>
          <a:lstStyle/>
          <a:p>
            <a:pPr marL="0" indent="0">
              <a:buNone/>
            </a:pPr>
            <a:r>
              <a:rPr lang="en-US" sz="3200" b="1" dirty="0">
                <a:ea typeface="+mn-lt"/>
                <a:cs typeface="+mn-lt"/>
              </a:rPr>
              <a:t>2. </a:t>
            </a:r>
            <a:r>
              <a:rPr lang="en-US" sz="3200" b="1" dirty="0" err="1">
                <a:ea typeface="+mn-lt"/>
                <a:cs typeface="+mn-lt"/>
              </a:rPr>
              <a:t>Miaciolka</a:t>
            </a:r>
            <a:r>
              <a:rPr lang="en-US" sz="3200" b="1" dirty="0">
                <a:ea typeface="+mn-lt"/>
                <a:cs typeface="+mn-lt"/>
              </a:rPr>
              <a:t>:</a:t>
            </a:r>
          </a:p>
          <a:p>
            <a:r>
              <a:rPr lang="en-US" sz="2800" dirty="0">
                <a:ea typeface="+mn-lt"/>
                <a:cs typeface="+mn-lt"/>
              </a:rPr>
              <a:t>This game is like pre-historic hockey. The action takes place on the ice-rink, the surface of the frozen pond or lake. Each participants has a broom - "</a:t>
            </a:r>
            <a:r>
              <a:rPr lang="en-US" sz="2800" dirty="0" err="1">
                <a:ea typeface="+mn-lt"/>
                <a:cs typeface="+mn-lt"/>
              </a:rPr>
              <a:t>miaciolka</a:t>
            </a:r>
            <a:r>
              <a:rPr lang="en-US" sz="2800" dirty="0">
                <a:ea typeface="+mn-lt"/>
                <a:cs typeface="+mn-lt"/>
              </a:rPr>
              <a:t>" made of branches. 3-5 pieces of ice are used in this game . 190 people can play this game simultaneously.</a:t>
            </a:r>
            <a:endParaRPr lang="en-US" sz="2800" dirty="0"/>
          </a:p>
        </p:txBody>
      </p:sp>
      <p:pic>
        <p:nvPicPr>
          <p:cNvPr id="4" name="Pictur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0C137E6-5F04-4157-8194-56D576223667}"/>
              </a:ext>
            </a:extLst>
          </p:cNvPr>
          <p:cNvPicPr>
            <a:picLocks noChangeAspect="1"/>
          </p:cNvPicPr>
          <p:nvPr/>
        </p:nvPicPr>
        <p:blipFill rotWithShape="1">
          <a:blip r:embed="rId2"/>
          <a:srcRect l="2024" r="10552" b="1"/>
          <a:stretch/>
        </p:blipFill>
        <p:spPr>
          <a:xfrm>
            <a:off x="8020571" y="2161488"/>
            <a:ext cx="3019646" cy="363264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1563968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900">
        <p14:warp dir="in"/>
      </p:transition>
    </mc:Choice>
    <mc:Fallback>
      <mp:transition xmlns:mp="http://schemas.microsoft.com/office/mac/powerpoint/2008/main" spd="slow"/>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E9EDDFA-8F05-462B-8D3E-5B9C4FBC735B}"/>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24525A9-5644-4086-9BC9-C5375F4936E5}"/>
              </a:ext>
            </a:extLst>
          </p:cNvPr>
          <p:cNvPicPr>
            <a:picLocks noChangeAspect="1"/>
          </p:cNvPicPr>
          <p:nvPr/>
        </p:nvPicPr>
        <p:blipFill>
          <a:blip r:embed="rId2"/>
          <a:stretch>
            <a:fillRect/>
          </a:stretch>
        </p:blipFill>
        <p:spPr>
          <a:xfrm>
            <a:off x="1131567" y="727628"/>
            <a:ext cx="4559338" cy="5415552"/>
          </a:xfrm>
          <a:prstGeom prst="rect">
            <a:avLst/>
          </a:prstGeom>
        </p:spPr>
      </p:pic>
      <p:sp>
        <p:nvSpPr>
          <p:cNvPr id="7"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43F9A23-3237-4ED6-A1E9-C0E6530E053B}"/>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6621267" y="255102"/>
            <a:ext cx="5342133" cy="6361598"/>
          </a:xfrm>
          <a:prstGeom prst="rect">
            <a:avLst/>
          </a:prstGeom>
          <a:solidFill>
            <a:schemeClr val="bg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63CD46D-4335-4BA4-842A-BF835A99CB2C}"/>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550D6D8-F354-4EE4-9821-4F0DC8E95AC5}"/>
              </a:ext>
            </a:extLst>
          </p:cNvPr>
          <p:cNvSpPr>
            <a:spLocks noGrp="1"/>
          </p:cNvSpPr>
          <p:nvPr>
            <p:ph idx="1"/>
          </p:nvPr>
        </p:nvSpPr>
        <p:spPr>
          <a:xfrm>
            <a:off x="6776536" y="651007"/>
            <a:ext cx="5004883" cy="5786599"/>
          </a:xfrm>
        </p:spPr>
        <p:txBody>
          <a:bodyPr vert="horz" lIns="91440" tIns="45720" rIns="91440" bIns="45720" rtlCol="0" anchor="t">
            <a:normAutofit fontScale="92500" lnSpcReduction="20000"/>
          </a:bodyPr>
          <a:lstStyle/>
          <a:p>
            <a:pPr marL="0" indent="0">
              <a:lnSpc>
                <a:spcPct val="90000"/>
              </a:lnSpc>
              <a:buNone/>
            </a:pPr>
            <a:r>
              <a:rPr lang="en-US" sz="3200" b="1" dirty="0">
                <a:ea typeface="+mn-lt"/>
                <a:cs typeface="+mn-lt"/>
              </a:rPr>
              <a:t>3. Shyla:</a:t>
            </a:r>
            <a:r>
              <a:rPr lang="en-US" dirty="0">
                <a:ea typeface="+mn-lt"/>
                <a:cs typeface="+mn-lt"/>
              </a:rPr>
              <a:t> </a:t>
            </a:r>
          </a:p>
          <a:p>
            <a:pPr>
              <a:lnSpc>
                <a:spcPct val="90000"/>
              </a:lnSpc>
            </a:pPr>
            <a:r>
              <a:rPr lang="en-US" sz="2800" dirty="0">
                <a:ea typeface="+mn-lt"/>
                <a:cs typeface="+mn-lt"/>
              </a:rPr>
              <a:t>In this game an awl is used.  There could be up to 20 players in this game.  A "leader" is chosen. He stands in the center of the room. The rest of the kids sit down very close to each other on the floor in a half circle behind his back. The legs are bend and hands are hidden under their knees. One of the players has a toy. The players secretly transfer it to one another. The one who has a toy can either transfer it to someone else, or he could touch the leader's shoulder. If the leader guesses right who is the person, then they change places. </a:t>
            </a:r>
            <a:endParaRPr lang="en-US" sz="2800" dirty="0"/>
          </a:p>
          <a:p>
            <a:pPr>
              <a:lnSpc>
                <a:spcPct val="90000"/>
              </a:lnSpc>
            </a:pPr>
            <a:endParaRPr lang="en-US"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31353756"/>
      </p:ext>
    </p:extLst>
  </p:cSld>
  <p:clrMapOvr>
    <a:overrideClrMapping bg1="dk1" tx1="lt1" bg2="dk2" tx2="lt2" accent1="accent1" accent2="accent2" accent3="accent3" accent4="accent4" accent5="accent5" accent6="accent6" hlink="hlink" folHlink="folHlink"/>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000">
        <p14:shred/>
      </p:transition>
    </mc:Choice>
    <mc:Fallback>
      <mp:transition xmlns:mp="http://schemas.microsoft.com/office/mac/powerpoint/2008/main" spd="slow"/>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1657BF2-BFFB-4FF0-9FE2-4D7F7A7C9D50}"/>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5397171-E233-4F26-9A8C-29C436537DC4}"/>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A830B9C-C9EB-4D80-9552-AE9DE30758C9}"/>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EA56602-7BA3-4FBA-934C-5F550143B841}"/>
              </a:ext>
            </a:extLst>
          </p:cNvPr>
          <p:cNvSpPr>
            <a:spLocks noGrp="1"/>
          </p:cNvSpPr>
          <p:nvPr>
            <p:ph idx="1"/>
          </p:nvPr>
        </p:nvSpPr>
        <p:spPr>
          <a:xfrm>
            <a:off x="466114" y="1236397"/>
            <a:ext cx="7043927" cy="4726757"/>
          </a:xfrm>
        </p:spPr>
        <p:txBody>
          <a:bodyPr vert="horz" lIns="91440" tIns="45720" rIns="91440" bIns="45720" rtlCol="0" anchor="t">
            <a:normAutofit/>
          </a:bodyPr>
          <a:lstStyle/>
          <a:p>
            <a:pPr marL="0" indent="0">
              <a:buNone/>
            </a:pPr>
            <a:r>
              <a:rPr lang="en-US" sz="3200" b="1" dirty="0"/>
              <a:t>4. </a:t>
            </a:r>
            <a:r>
              <a:rPr lang="en-US" sz="3200" b="1" dirty="0">
                <a:ea typeface="+mn-lt"/>
                <a:cs typeface="+mn-lt"/>
              </a:rPr>
              <a:t>Pickup</a:t>
            </a:r>
          </a:p>
          <a:p>
            <a:pPr marL="457200" indent="-457200"/>
            <a:r>
              <a:rPr lang="en-US" sz="2800" dirty="0">
                <a:ea typeface="+mn-lt"/>
                <a:cs typeface="+mn-lt"/>
              </a:rPr>
              <a:t>Belarusians play this game in winter.  The place to play is a snowy slope. Inventory - sledges, cones or other small objects.  The number of players is unlimited. Cones are laid out on a slope along a rolled sled track. Moving down the mountain in turn, playing on the go collect cones. Whoever picks up most of the cones wins.</a:t>
            </a:r>
            <a:endParaRPr lang="en-US" sz="2800" dirty="0"/>
          </a:p>
        </p:txBody>
      </p:sp>
      <p:pic>
        <p:nvPicPr>
          <p:cNvPr id="4" name="Pictur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65056FF-B006-41FB-A9C1-BEA6DEEE7DBD}"/>
              </a:ext>
            </a:extLst>
          </p:cNvPr>
          <p:cNvPicPr>
            <a:picLocks noChangeAspect="1"/>
          </p:cNvPicPr>
          <p:nvPr/>
        </p:nvPicPr>
        <p:blipFill rotWithShape="1">
          <a:blip r:embed="rId2"/>
          <a:srcRect r="4276" b="1"/>
          <a:stretch/>
        </p:blipFill>
        <p:spPr>
          <a:xfrm>
            <a:off x="7837371" y="180235"/>
            <a:ext cx="4124416" cy="638251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8651695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400">
        <p14:ripple/>
      </p:transition>
    </mc:Choice>
    <mc:Fallback>
      <mp:transition xmlns:mp="http://schemas.microsoft.com/office/mac/powerpoint/2008/main" spd="slow"/>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6EE7E08-B389-43E5-B019-1B0A8ACBBD93}"/>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person, ground, outdoor, child&#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3DFA80D-0C84-4CD1-9790-B7594B396051}"/>
              </a:ext>
            </a:extLst>
          </p:cNvPr>
          <p:cNvPicPr>
            <a:picLocks noChangeAspect="1"/>
          </p:cNvPicPr>
          <p:nvPr/>
        </p:nvPicPr>
        <p:blipFill rotWithShape="1">
          <a:blip r:embed="rId2"/>
          <a:srcRect l="14841" r="15248"/>
          <a:stretch/>
        </p:blipFill>
        <p:spPr>
          <a:xfrm>
            <a:off x="20" y="10"/>
            <a:ext cx="6392647" cy="6857990"/>
          </a:xfrm>
          <a:prstGeom prst="rect">
            <a:avLst/>
          </a:prstGeom>
        </p:spPr>
      </p:pic>
      <p:sp>
        <p:nvSpPr>
          <p:cNvPr id="18" name="Rectangle 1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60D94A5-8A09-4BAB-8F7C-69BC34C54DDE}"/>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A1AE32B-3A6E-4C5E-8FEB-73861B9A26B5}"/>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658F601-A31D-45F5-BF29-903872AC6A52}"/>
              </a:ext>
            </a:extLst>
          </p:cNvPr>
          <p:cNvSpPr>
            <a:spLocks noGrp="1"/>
          </p:cNvSpPr>
          <p:nvPr>
            <p:ph type="title"/>
          </p:nvPr>
        </p:nvSpPr>
        <p:spPr>
          <a:xfrm>
            <a:off x="7064082" y="642594"/>
            <a:ext cx="4472921" cy="1371600"/>
          </a:xfrm>
        </p:spPr>
        <p:txBody>
          <a:bodyPr>
            <a:normAutofit/>
          </a:bodyPr>
          <a:lstStyle/>
          <a:p>
            <a:r>
              <a:rPr lang="en-US" sz="3700"/>
              <a:t>Traditional Games of Ukraine </a:t>
            </a:r>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FCEF2D0-74C7-42DB-8258-4B383B079BD5}"/>
              </a:ext>
            </a:extLst>
          </p:cNvPr>
          <p:cNvSpPr>
            <a:spLocks noGrp="1"/>
          </p:cNvSpPr>
          <p:nvPr>
            <p:ph idx="1"/>
          </p:nvPr>
        </p:nvSpPr>
        <p:spPr>
          <a:xfrm>
            <a:off x="7064082" y="2103120"/>
            <a:ext cx="4472922" cy="3931920"/>
          </a:xfrm>
        </p:spPr>
        <p:txBody>
          <a:bodyPr vert="horz" lIns="91440" tIns="45720" rIns="91440" bIns="45720" rtlCol="0" anchor="t">
            <a:normAutofit fontScale="92500" lnSpcReduction="10000"/>
          </a:bodyPr>
          <a:lstStyle/>
          <a:p>
            <a:pPr marL="0" indent="0">
              <a:buNone/>
            </a:pPr>
            <a:r>
              <a:rPr lang="en-US" sz="3200" b="1" dirty="0"/>
              <a:t>1. </a:t>
            </a:r>
            <a:r>
              <a:rPr lang="en-US" sz="3200" b="1" dirty="0">
                <a:ea typeface="+mn-lt"/>
                <a:cs typeface="+mn-lt"/>
              </a:rPr>
              <a:t>Blind Cat:</a:t>
            </a:r>
          </a:p>
          <a:p>
            <a:pPr marL="285750" indent="-285750"/>
            <a:r>
              <a:rPr lang="en-US" sz="2800" dirty="0">
                <a:ea typeface="+mn-lt"/>
                <a:cs typeface="+mn-lt"/>
              </a:rPr>
              <a:t>Number of players: 5, but 10 players can play too.  A cat must be chosen.  A mouse covers his eyes with a black handkerchief, and then the cat has to find a mouse and guess the person.  A cat becomes an angry mouse and a mouse becomes a blind cat.</a:t>
            </a:r>
            <a:endParaRPr lang="en-US"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6286486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900">
        <p14:glitter pattern="hexagon"/>
      </p:transition>
    </mc:Choice>
    <mc:Fallback>
      <mp:transition xmlns:mp="http://schemas.microsoft.com/office/mac/powerpoint/2008/main" spd="slow"/>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192707B-B929-41A7-9B41-E959A1C689E4}"/>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1018B3C-16EF-4B2F-9F16-8693EBA4DB3C}"/>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2057538-5DCB-434F-8DAB-F0AF2F623809}"/>
              </a:ext>
            </a:extLst>
          </p:cNvPr>
          <p:cNvSpPr>
            <a:spLocks noGrp="1"/>
          </p:cNvSpPr>
          <p:nvPr>
            <p:ph idx="1"/>
          </p:nvPr>
        </p:nvSpPr>
        <p:spPr>
          <a:xfrm>
            <a:off x="1066800" y="2103120"/>
            <a:ext cx="10058400" cy="3849624"/>
          </a:xfrm>
        </p:spPr>
        <p:txBody>
          <a:bodyPr vert="horz" lIns="91440" tIns="45720" rIns="91440" bIns="45720" rtlCol="0" anchor="t">
            <a:normAutofit/>
          </a:bodyPr>
          <a:lstStyle/>
          <a:p>
            <a:pPr marL="0" indent="0">
              <a:buNone/>
            </a:pPr>
            <a:r>
              <a:rPr lang="en-US" sz="3200" b="1" dirty="0">
                <a:ea typeface="+mn-lt"/>
                <a:cs typeface="+mn-lt"/>
              </a:rPr>
              <a:t>2. Dragon:</a:t>
            </a:r>
          </a:p>
          <a:p>
            <a:r>
              <a:rPr lang="en-US" sz="2800" dirty="0">
                <a:ea typeface="+mn-lt"/>
                <a:cs typeface="+mn-lt"/>
              </a:rPr>
              <a:t>All children taking part in a game make a chain and put their hands on friend’s shoulders. First person has name “a head of the dragon” and last one – “a tail of the dragon”. The chain of kids starts running. “The head” tries to catch “the tail”. Using hands is not allowed. If “the tail” has caught “the head”, they switch the spots. “The head” becomes “the tail”.</a:t>
            </a:r>
            <a:endParaRPr lang="en-US" sz="2800" dirty="0"/>
          </a:p>
        </p:txBody>
      </p:sp>
      <p:sp>
        <p:nvSpPr>
          <p:cNvPr id="11"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FB4235C-4505-46C7-AD8F-8769A1972FC1}"/>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94311716"/>
      </p:ext>
    </p:extLst>
  </p:cSld>
  <p:clrMapOvr>
    <a:overrideClrMapping bg1="dk1" tx1="lt1" bg2="dk2" tx2="lt2" accent1="accent1" accent2="accent2" accent3="accent3" accent4="accent4" accent5="accent5" accent6="accent6" hlink="hlink" folHlink="folHlink"/>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600">
        <p:blinds dir="vert"/>
      </p:transition>
    </mc:Choice>
    <mc:Fallback>
      <mp:transition xmlns:mp="http://schemas.microsoft.com/office/mac/powerpoint/2008/main" spd="slow"/>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E9EDDFA-8F05-462B-8D3E-5B9C4FBC735B}"/>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6C2BBE8-A435-4A55-B6AC-D1887DF13366}"/>
              </a:ext>
            </a:extLst>
          </p:cNvPr>
          <p:cNvPicPr>
            <a:picLocks noChangeAspect="1"/>
          </p:cNvPicPr>
          <p:nvPr/>
        </p:nvPicPr>
        <p:blipFill>
          <a:blip r:embed="rId2"/>
          <a:stretch>
            <a:fillRect/>
          </a:stretch>
        </p:blipFill>
        <p:spPr>
          <a:xfrm>
            <a:off x="727654" y="1656072"/>
            <a:ext cx="5367165" cy="3558663"/>
          </a:xfrm>
          <a:prstGeom prst="rect">
            <a:avLst/>
          </a:prstGeom>
        </p:spPr>
      </p:pic>
      <p:sp>
        <p:nvSpPr>
          <p:cNvPr id="11"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43F9A23-3237-4ED6-A1E9-C0E6530E053B}"/>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6621267" y="255102"/>
            <a:ext cx="5342133" cy="6361598"/>
          </a:xfrm>
          <a:prstGeom prst="rect">
            <a:avLst/>
          </a:prstGeom>
          <a:solidFill>
            <a:schemeClr val="bg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63CD46D-4335-4BA4-842A-BF835A99CB2C}"/>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6952F3D-DA15-4E8F-8D39-D5F324481BCF}"/>
              </a:ext>
            </a:extLst>
          </p:cNvPr>
          <p:cNvSpPr>
            <a:spLocks noGrp="1"/>
          </p:cNvSpPr>
          <p:nvPr>
            <p:ph idx="1"/>
          </p:nvPr>
        </p:nvSpPr>
        <p:spPr>
          <a:xfrm>
            <a:off x="7064082" y="780404"/>
            <a:ext cx="4472922" cy="5254636"/>
          </a:xfrm>
        </p:spPr>
        <p:txBody>
          <a:bodyPr vert="horz" lIns="91440" tIns="45720" rIns="91440" bIns="45720" rtlCol="0" anchor="t">
            <a:normAutofit/>
          </a:bodyPr>
          <a:lstStyle/>
          <a:p>
            <a:pPr marL="0" indent="0">
              <a:buNone/>
            </a:pPr>
            <a:r>
              <a:rPr lang="en-US" sz="3200" b="1" dirty="0">
                <a:ea typeface="+mn-lt"/>
                <a:cs typeface="+mn-lt"/>
              </a:rPr>
              <a:t>3. Jungle-Jingle</a:t>
            </a:r>
            <a:endParaRPr lang="en-US" sz="3200" b="1" dirty="0"/>
          </a:p>
          <a:p>
            <a:pPr>
              <a:buClr>
                <a:srgbClr val="262626"/>
              </a:buClr>
            </a:pPr>
            <a:r>
              <a:rPr lang="en-US" sz="2800" dirty="0">
                <a:ea typeface="+mn-lt"/>
                <a:cs typeface="+mn-lt"/>
              </a:rPr>
              <a:t> It is a song-game, loved by many Ukrainians. The children sing , when they are moving in the circle and holding their hands. “Jungle” is running in the circle and when the song is over, “Jungle” stands in the circle, then “Jungle – Jingle” will be a new person.</a:t>
            </a:r>
            <a:endParaRPr lang="en-US"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32441236"/>
      </p:ext>
    </p:extLst>
  </p:cSld>
  <p:clrMapOvr>
    <a:overrideClrMapping bg1="dk1" tx1="lt1" bg2="dk2" tx2="lt2" accent1="accent1" accent2="accent2" accent3="accent3" accent4="accent4" accent5="accent5" accent6="accent6" hlink="hlink" folHlink="folHlink"/>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50">
        <p14:switch dir="r"/>
      </p:transition>
    </mc:Choice>
    <mc:Fallback>
      <mp:transition xmlns:mp="http://schemas.microsoft.com/office/mac/powerpoint/2008/main" spd="slow"/>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B949D8D-8E17-4DBF-BEA8-13C57BF63803}"/>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BC6FC45-D4D9-4025-91DA-272D318D372B}"/>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A284212-C175-4C82-B112-A5208F70CB53}"/>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343809" y="393365"/>
            <a:ext cx="7328969" cy="6059273"/>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F0A9E3C-9575-45A6-8ED8-ADE23C3ED0BA}"/>
              </a:ext>
            </a:extLst>
          </p:cNvPr>
          <p:cNvSpPr>
            <a:spLocks noGrp="1"/>
          </p:cNvSpPr>
          <p:nvPr>
            <p:ph idx="1"/>
          </p:nvPr>
        </p:nvSpPr>
        <p:spPr>
          <a:xfrm>
            <a:off x="868680" y="1380169"/>
            <a:ext cx="6281928" cy="4654871"/>
          </a:xfrm>
        </p:spPr>
        <p:txBody>
          <a:bodyPr vert="horz" lIns="91440" tIns="45720" rIns="91440" bIns="45720" rtlCol="0" anchor="t">
            <a:normAutofit/>
          </a:bodyPr>
          <a:lstStyle/>
          <a:p>
            <a:pPr marL="0" indent="0">
              <a:buNone/>
            </a:pPr>
            <a:r>
              <a:rPr lang="en-US" sz="3200" b="1" dirty="0">
                <a:ea typeface="+mn-lt"/>
                <a:cs typeface="+mn-lt"/>
              </a:rPr>
              <a:t>4. Old Woman Kutsia</a:t>
            </a:r>
          </a:p>
          <a:p>
            <a:pPr>
              <a:buClr>
                <a:srgbClr val="262626"/>
              </a:buClr>
            </a:pPr>
            <a:r>
              <a:rPr lang="en-US" sz="2800" dirty="0">
                <a:ea typeface="+mn-lt"/>
                <a:cs typeface="+mn-lt"/>
              </a:rPr>
              <a:t>In this game a person ties a handkerchief on the eyes of another person and turns him around. The other children begin to clap hands together. The person with the blindfold on his eyes must catch the first nearest person, at this time all children around call his name. The first caught man is called “Old woman Kutsia”.</a:t>
            </a:r>
            <a:endParaRPr lang="en-US" sz="2800"/>
          </a:p>
        </p:txBody>
      </p:sp>
      <p:pic>
        <p:nvPicPr>
          <p:cNvPr id="4" name="Pictur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4A12585-8C8D-4D2F-BC7F-6B7F2F5B1754}"/>
              </a:ext>
            </a:extLst>
          </p:cNvPr>
          <p:cNvPicPr>
            <a:picLocks noChangeAspect="1"/>
          </p:cNvPicPr>
          <p:nvPr/>
        </p:nvPicPr>
        <p:blipFill>
          <a:blip r:embed="rId2"/>
          <a:stretch>
            <a:fillRect/>
          </a:stretch>
        </p:blipFill>
        <p:spPr>
          <a:xfrm>
            <a:off x="8086205" y="240574"/>
            <a:ext cx="3911591" cy="623426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5922948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500">
        <p:random/>
      </p:transition>
    </mc:Choice>
    <mc:Fallback>
      <mp:transition xmlns:mp="http://schemas.microsoft.com/office/mac/powerpoint/2008/main" spd="slow"/>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1">
          <a:gsLst>
            <a:gs pos="0">
              <a:schemeClr val="bg1">
                <a:tint val="80000"/>
                <a:shade val="100000"/>
                <a:satMod val="300000"/>
              </a:schemeClr>
            </a:gs>
            <a:gs pos="100000">
              <a:schemeClr val="bg1">
                <a:tint val="100000"/>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04DB13E-F722-4ED6-BB00-556651E95281}"/>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D91E3E1-5159-4DA9-8C1A-3897E909473B}"/>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5" name="Rectangle 1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9EF7E53-E975-4A5C-BF5D-D874044856E9}"/>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7" name="Rectangle 1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5C53263-995C-49EE-9CA6-FE769A768880}"/>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9" name="Group 1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26428D7-C6F3-473D-A360-A3F5C3E8728C}"/>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GrpSpPr>
            <a:grpSpLocks noGrp="1" noUngrp="1" noRot="1" noChangeAspect="1" noMove="1" noResize="1"/>
          </p:cNvGrp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GrpSpPr>
        <p:grpSpPr>
          <a:xfrm>
            <a:off x="5250180" y="1267730"/>
            <a:ext cx="1691640" cy="615934"/>
            <a:chOff x="5250180" y="1267730"/>
            <a:chExt cx="1691640" cy="615934"/>
          </a:xfrm>
        </p:grpSpPr>
        <p:cxnSp>
          <p:nvCxnSpPr>
            <p:cNvPr id="20" name="Straight Connector 1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7FFE657-1F53-4BA2-99ED-71027468AEFE}"/>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Cxn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717B2EF-FCC5-4A6E-8AD7-25435095866F}"/>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Cxn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E8BEC20-1CFB-4C38-819D-8EA157D70B50}"/>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Cxn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181C477-311D-4E9C-B8B3-96179F15F814}"/>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81B3F29-ED09-41DF-9B9C-1C3445869F85}"/>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7391973" y="643464"/>
            <a:ext cx="4143830" cy="5566305"/>
          </a:xfrm>
          <a:prstGeom prst="rect">
            <a:avLst/>
          </a:prstGeom>
          <a:solidFill>
            <a:schemeClr val="bg1">
              <a:lumMod val="85000"/>
              <a:lumOff val="15000"/>
            </a:schemeClr>
          </a:solidFill>
          <a:ln w="6350" cap="flat" cmpd="sng" algn="ctr">
            <a:noFill/>
            <a:prstDash val="solid"/>
          </a:ln>
          <a:effectLst>
            <a:outerShdw blurRad="50800" algn="ctr" rotWithShape="0">
              <a:prstClr val="black">
                <a:alpha val="66000"/>
              </a:prstClr>
            </a:outerShdw>
            <a:softEdge rad="0"/>
          </a:effectLst>
        </p:spPr>
      </p:sp>
      <p:sp>
        <p:nvSpPr>
          <p:cNvPr id="28" name="Rectangle 2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EF0FE68-24E2-420A-912A-3856757D52C1}"/>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7557364" y="806860"/>
            <a:ext cx="3813048" cy="523951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EBA3BDB-20F7-4E09-94A3-8863AD8A18AB}"/>
              </a:ext>
            </a:extLst>
          </p:cNvPr>
          <p:cNvSpPr>
            <a:spLocks noGrp="1"/>
          </p:cNvSpPr>
          <p:nvPr>
            <p:ph type="title"/>
          </p:nvPr>
        </p:nvSpPr>
        <p:spPr>
          <a:xfrm>
            <a:off x="7957225" y="1559768"/>
            <a:ext cx="2978281" cy="3135379"/>
          </a:xfrm>
        </p:spPr>
        <p:txBody>
          <a:bodyPr vert="horz" lIns="91440" tIns="45720" rIns="91440" bIns="45720" rtlCol="0" anchor="ctr">
            <a:normAutofit/>
          </a:bodyPr>
          <a:lstStyle/>
          <a:p>
            <a:pPr algn="ctr">
              <a:lnSpc>
                <a:spcPct val="83000"/>
              </a:lnSpc>
            </a:pPr>
            <a:r>
              <a:rPr lang="en-US" sz="4100" cap="all" spc="-100"/>
              <a:t>AGA KHAN SCHOOL, GARDEN </a:t>
            </a:r>
            <a:br>
              <a:rPr lang="en-US" sz="4100" cap="all" spc="-100"/>
            </a:br>
            <a:r>
              <a:rPr lang="en-US" sz="4100" cap="all" spc="-100"/>
              <a:t> KARACHI, PAKISTAN </a:t>
            </a:r>
          </a:p>
        </p:txBody>
      </p:sp>
      <p:pic>
        <p:nvPicPr>
          <p:cNvPr id="4" name="Picture 4" descr="A picture containing tree, outdoor, sky, plant&#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6BE3EC4-7F58-42CF-8014-3E4F648ED565}"/>
              </a:ext>
            </a:extLst>
          </p:cNvPr>
          <p:cNvPicPr>
            <a:picLocks noGrp="1" noChangeAspect="1"/>
          </p:cNvPicPr>
          <p:nvPr>
            <p:ph idx="1"/>
          </p:nvPr>
        </p:nvPicPr>
        <p:blipFill rotWithShape="1">
          <a:blip r:embed="rId2"/>
          <a:srcRect l="8953"/>
          <a:stretch/>
        </p:blipFill>
        <p:spPr>
          <a:xfrm>
            <a:off x="643468" y="640854"/>
            <a:ext cx="6660252" cy="3474720"/>
          </a:xfrm>
          <a:prstGeom prst="rect">
            <a:avLst/>
          </a:prstGeom>
        </p:spPr>
      </p:pic>
      <p:sp>
        <p:nvSpPr>
          <p:cNvPr id="30" name="Rectangle 2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FA28DC3-EAC1-4BFD-B040-BB3F1FB11396}"/>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8503768"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3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8B9EE72-EB2E-4CA0-8935-000AD526294A}"/>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CxnSpPr>
        <p:spPr>
          <a:xfrm>
            <a:off x="8618068"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C970151-3FCF-45A2-A0A1-9DFA7A104C54}"/>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CxnSpPr>
        <p:spPr>
          <a:xfrm>
            <a:off x="10309708"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E9785ED-6B23-4150-8733-F8149E20F6C8}"/>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CxnSpPr>
        <p:spPr>
          <a:xfrm>
            <a:off x="8618068"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5" name="Picture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EDEC0F9-E81C-4857-878A-016815A34C2A}"/>
              </a:ext>
            </a:extLst>
          </p:cNvPr>
          <p:cNvPicPr>
            <a:picLocks noChangeAspect="1"/>
          </p:cNvPicPr>
          <p:nvPr/>
        </p:nvPicPr>
        <p:blipFill rotWithShape="1">
          <a:blip r:embed="rId3"/>
          <a:srcRect t="11087" r="-5" b="9965"/>
          <a:stretch/>
        </p:blipFill>
        <p:spPr>
          <a:xfrm>
            <a:off x="643463" y="4178595"/>
            <a:ext cx="3283028" cy="2038550"/>
          </a:xfrm>
          <a:prstGeom prst="rect">
            <a:avLst/>
          </a:prstGeom>
        </p:spPr>
      </p:pic>
      <p:pic>
        <p:nvPicPr>
          <p:cNvPr id="6" name="Picture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C3253D3-76B6-41B1-9ED1-C7EC7058698D}"/>
              </a:ext>
            </a:extLst>
          </p:cNvPr>
          <p:cNvPicPr>
            <a:picLocks noChangeAspect="1"/>
          </p:cNvPicPr>
          <p:nvPr/>
        </p:nvPicPr>
        <p:blipFill rotWithShape="1">
          <a:blip r:embed="rId4"/>
          <a:srcRect t="7298" r="1" b="13901"/>
          <a:stretch/>
        </p:blipFill>
        <p:spPr>
          <a:xfrm>
            <a:off x="4014743" y="4178596"/>
            <a:ext cx="3288978" cy="203855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57295704"/>
      </p:ext>
    </p:extLst>
  </p:cSld>
  <p:clrMapOvr>
    <a:overrideClrMapping bg1="dk1" tx1="lt1" bg2="dk2" tx2="lt2" accent1="accent1" accent2="accent2" accent3="accent3" accent4="accent4" accent5="accent5" accent6="accent6" hlink="hlink" folHlink="folHlink"/>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2000">
        <p15:prstTrans prst="drape"/>
      </p:transition>
    </mc:Choice>
    <mc:Fallback>
      <mp:transition xmlns:mp="http://schemas.microsoft.com/office/mac/powerpoint/2008/main" spd="slow"/>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04BED5A-E98E-4DA0-BAA5-4F6AB2492D6C}"/>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B64B94A-E40E-48CE-BD7B-C1A30AE572FB}"/>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473982" y="488542"/>
            <a:ext cx="11244036" cy="5880916"/>
          </a:xfrm>
          <a:prstGeom prst="rect">
            <a:avLst/>
          </a:prstGeom>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9EC5CA6-6479-49D5-B4B5-5643D26B83CD}"/>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CxnSpPr>
        <p:spPr>
          <a:xfrm>
            <a:off x="4684442" y="2057401"/>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1B26337-5AA4-470D-9687-5907CB53BAE9}"/>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669036" y="685800"/>
            <a:ext cx="10853928" cy="5486400"/>
          </a:xfrm>
          <a:prstGeom prst="rect">
            <a:avLst/>
          </a:prstGeom>
          <a:noFill/>
          <a:ln w="6350" cap="sq" cmpd="sng" algn="ctr">
            <a:solidFill>
              <a:srgbClr val="FFFFFF"/>
            </a:solidFill>
            <a:prstDash val="solid"/>
            <a:miter lim="800000"/>
          </a:ln>
          <a:effectLst/>
        </p:spPr>
      </p:sp>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DA99607-F6E9-4765-8466-3324D7A2BC75}"/>
              </a:ext>
            </a:extLst>
          </p:cNvPr>
          <p:cNvSpPr>
            <a:spLocks noGrp="1"/>
          </p:cNvSpPr>
          <p:nvPr>
            <p:ph type="title"/>
          </p:nvPr>
        </p:nvSpPr>
        <p:spPr>
          <a:xfrm>
            <a:off x="866440" y="1000370"/>
            <a:ext cx="3462079" cy="4857262"/>
          </a:xfrm>
        </p:spPr>
        <p:txBody>
          <a:bodyPr>
            <a:normAutofit/>
          </a:bodyPr>
          <a:lstStyle/>
          <a:p>
            <a:pPr algn="r"/>
            <a:r>
              <a:rPr lang="en-US" sz="4400">
                <a:solidFill>
                  <a:srgbClr val="FFFFFF"/>
                </a:solidFill>
              </a:rPr>
              <a:t>References</a:t>
            </a:r>
            <a:r>
              <a:rPr lang="en-US" sz="4400" dirty="0">
                <a:solidFill>
                  <a:srgbClr val="FFFFFF"/>
                </a:solidFill>
              </a:rPr>
              <a:t> </a:t>
            </a:r>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0D388CD-39D9-41D6-9649-117B74FE7CAC}"/>
              </a:ext>
            </a:extLst>
          </p:cNvPr>
          <p:cNvSpPr>
            <a:spLocks noGrp="1"/>
          </p:cNvSpPr>
          <p:nvPr>
            <p:ph idx="1"/>
          </p:nvPr>
        </p:nvSpPr>
        <p:spPr>
          <a:xfrm>
            <a:off x="4963691" y="698446"/>
            <a:ext cx="6212310" cy="5489865"/>
          </a:xfrm>
        </p:spPr>
        <p:txBody>
          <a:bodyPr vert="horz" lIns="91440" tIns="45720" rIns="91440" bIns="45720" rtlCol="0" anchor="ctr">
            <a:normAutofit/>
          </a:bodyPr>
          <a:lstStyle/>
          <a:p>
            <a:r>
              <a:rPr lang="en-US" sz="2000" dirty="0">
                <a:solidFill>
                  <a:srgbClr val="FFFFFF"/>
                </a:solidFill>
                <a:ea typeface="+mn-lt"/>
                <a:cs typeface="+mn-lt"/>
                <a:hlinkClick r:id="rId2"/>
              </a:rPr>
              <a:t>https://www.expat.or.id/info/games.html</a:t>
            </a:r>
            <a:endParaRPr lang="en-US" sz="2000" dirty="0">
              <a:solidFill>
                <a:srgbClr val="FFFFFF"/>
              </a:solidFill>
              <a:ea typeface="+mn-lt"/>
              <a:cs typeface="+mn-lt"/>
            </a:endParaRPr>
          </a:p>
          <a:p>
            <a:pPr>
              <a:buClr>
                <a:srgbClr val="262626"/>
              </a:buClr>
            </a:pPr>
            <a:r>
              <a:rPr lang="en-US" sz="2000" dirty="0">
                <a:solidFill>
                  <a:srgbClr val="FFFFFF"/>
                </a:solidFill>
                <a:ea typeface="+mn-lt"/>
                <a:cs typeface="+mn-lt"/>
                <a:hlinkClick r:id="rId3"/>
              </a:rPr>
              <a:t>https://study.com/academy/lesson/traditional-games-in-pakistan.html</a:t>
            </a:r>
            <a:endParaRPr lang="en-US" sz="2000" dirty="0">
              <a:solidFill>
                <a:srgbClr val="FFFFFF"/>
              </a:solidFill>
              <a:ea typeface="+mn-lt"/>
              <a:cs typeface="+mn-lt"/>
            </a:endParaRPr>
          </a:p>
          <a:p>
            <a:pPr>
              <a:buClr>
                <a:srgbClr val="262626"/>
              </a:buClr>
            </a:pPr>
            <a:r>
              <a:rPr lang="en-US" sz="2000" dirty="0">
                <a:solidFill>
                  <a:srgbClr val="FFFFFF"/>
                </a:solidFill>
                <a:ea typeface="+mn-lt"/>
                <a:cs typeface="+mn-lt"/>
                <a:hlinkClick r:id="rId4"/>
              </a:rPr>
              <a:t>https://www.brandsynario.com/10-games-90s-every-pakistani-will-remember-playing/</a:t>
            </a:r>
            <a:endParaRPr lang="en-US" sz="2000" dirty="0">
              <a:solidFill>
                <a:srgbClr val="FFFFFF"/>
              </a:solidFill>
              <a:ea typeface="+mn-lt"/>
              <a:cs typeface="+mn-lt"/>
            </a:endParaRPr>
          </a:p>
          <a:p>
            <a:pPr>
              <a:buClr>
                <a:srgbClr val="262626"/>
              </a:buClr>
            </a:pPr>
            <a:r>
              <a:rPr lang="en-US" sz="2000" dirty="0">
                <a:solidFill>
                  <a:srgbClr val="FFFFFF"/>
                </a:solidFill>
                <a:ea typeface="+mn-lt"/>
                <a:cs typeface="+mn-lt"/>
                <a:hlinkClick r:id="rId5"/>
              </a:rPr>
              <a:t>https://www.belarusguide.com/culture1/holidays/games.html</a:t>
            </a:r>
            <a:endParaRPr lang="en-US" sz="2000" dirty="0">
              <a:solidFill>
                <a:srgbClr val="FFFFFF"/>
              </a:solidFill>
              <a:ea typeface="+mn-lt"/>
              <a:cs typeface="+mn-lt"/>
            </a:endParaRPr>
          </a:p>
          <a:p>
            <a:pPr>
              <a:buClr>
                <a:srgbClr val="262626"/>
              </a:buClr>
            </a:pPr>
            <a:r>
              <a:rPr lang="en-US" sz="2000" dirty="0">
                <a:solidFill>
                  <a:srgbClr val="FFFFFF"/>
                </a:solidFill>
                <a:ea typeface="+mn-lt"/>
                <a:cs typeface="+mn-lt"/>
                <a:hlinkClick r:id="rId6"/>
              </a:rPr>
              <a:t>https://blog.dinolingo.com/ukrainian-language-culture/ukrainian-fun-and-games-ukrainian-culture-for-kids/</a:t>
            </a:r>
            <a:endParaRPr lang="en-US" sz="2000">
              <a:solidFill>
                <a:srgbClr val="FFFFFF"/>
              </a:solidFill>
              <a:ea typeface="+mn-lt"/>
              <a:cs typeface="+mn-lt"/>
            </a:endParaRPr>
          </a:p>
          <a:p>
            <a:pPr>
              <a:buClr>
                <a:srgbClr val="262626"/>
              </a:buClr>
            </a:pPr>
            <a:r>
              <a:rPr lang="en-US" sz="2000" dirty="0">
                <a:ea typeface="+mn-lt"/>
                <a:cs typeface="+mn-lt"/>
                <a:hlinkClick r:id="rId7"/>
              </a:rPr>
              <a:t>https://www.kidsofcourage.com/?p=2290</a:t>
            </a:r>
            <a:r>
              <a:rPr lang="en-US" sz="2000" dirty="0">
                <a:ea typeface="+mn-lt"/>
                <a:cs typeface="+mn-lt"/>
              </a:rPr>
              <a:t> </a:t>
            </a:r>
            <a:endParaRPr lang="en-US" sz="2000" dirty="0">
              <a:solidFill>
                <a:srgbClr val="FFFFFF"/>
              </a:solidFill>
            </a:endParaRPr>
          </a:p>
          <a:p>
            <a:pPr>
              <a:buClr>
                <a:srgbClr val="262626"/>
              </a:buClr>
            </a:pPr>
            <a:r>
              <a:rPr lang="en-US" sz="2000" dirty="0">
                <a:ea typeface="+mn-lt"/>
                <a:cs typeface="+mn-lt"/>
                <a:hlinkClick r:id="rId8"/>
              </a:rPr>
              <a:t>https://moldova.md/en/content/sport</a:t>
            </a:r>
            <a:r>
              <a:rPr lang="en-US" sz="2000" dirty="0">
                <a:ea typeface="+mn-lt"/>
                <a:cs typeface="+mn-lt"/>
              </a:rPr>
              <a:t> </a:t>
            </a:r>
            <a:endParaRPr lang="en-US" sz="2000" dirty="0">
              <a:solidFill>
                <a:srgbClr val="000000"/>
              </a:solidFill>
            </a:endParaRPr>
          </a:p>
          <a:p>
            <a:pPr>
              <a:buClr>
                <a:srgbClr val="262626"/>
              </a:buClr>
            </a:pPr>
            <a:r>
              <a:rPr lang="en-US" sz="2000" dirty="0">
                <a:solidFill>
                  <a:srgbClr val="FFFFFF"/>
                </a:solidFill>
              </a:rPr>
              <a:t>Images: </a:t>
            </a:r>
          </a:p>
          <a:p>
            <a:pPr marL="0" indent="0">
              <a:buClr>
                <a:srgbClr val="262626"/>
              </a:buClr>
              <a:buNone/>
            </a:pPr>
            <a:r>
              <a:rPr lang="en-US" sz="2000" dirty="0">
                <a:solidFill>
                  <a:srgbClr val="FFFFFF"/>
                </a:solidFill>
              </a:rPr>
              <a:t>Google Images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5262286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800">
        <p14:flythrough/>
      </p:transition>
    </mc:Choice>
    <mc:Fallback>
      <mp:transition xmlns:mp="http://schemas.microsoft.com/office/mac/powerpoint/2008/main" spd="slow"/>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6EE7E08-B389-43E5-B019-1B0A8ACBBD93}"/>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6192AE8-F627-488C-81DF-62636CAB22C0}"/>
              </a:ext>
            </a:extLst>
          </p:cNvPr>
          <p:cNvPicPr>
            <a:picLocks noChangeAspect="1"/>
          </p:cNvPicPr>
          <p:nvPr/>
        </p:nvPicPr>
        <p:blipFill rotWithShape="1">
          <a:blip r:embed="rId2"/>
          <a:srcRect r="7019"/>
          <a:stretch/>
        </p:blipFill>
        <p:spPr>
          <a:xfrm>
            <a:off x="20" y="10"/>
            <a:ext cx="6392647" cy="6857990"/>
          </a:xfrm>
          <a:prstGeom prst="rect">
            <a:avLst/>
          </a:prstGeom>
        </p:spPr>
      </p:pic>
      <p:sp>
        <p:nvSpPr>
          <p:cNvPr id="11"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60D94A5-8A09-4BAB-8F7C-69BC34C54DDE}"/>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A1AE32B-3A6E-4C5E-8FEB-73861B9A26B5}"/>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3BB83B4-A516-411F-8DA2-A85521EE8FA6}"/>
              </a:ext>
            </a:extLst>
          </p:cNvPr>
          <p:cNvSpPr>
            <a:spLocks noGrp="1"/>
          </p:cNvSpPr>
          <p:nvPr>
            <p:ph type="title"/>
          </p:nvPr>
        </p:nvSpPr>
        <p:spPr>
          <a:xfrm>
            <a:off x="7064082" y="642594"/>
            <a:ext cx="4472921" cy="1371600"/>
          </a:xfrm>
        </p:spPr>
        <p:txBody>
          <a:bodyPr>
            <a:normAutofit/>
          </a:bodyPr>
          <a:lstStyle/>
          <a:p>
            <a:r>
              <a:rPr lang="en-US" sz="4000" b="1" dirty="0">
                <a:ea typeface="+mj-lt"/>
                <a:cs typeface="+mj-lt"/>
              </a:rPr>
              <a:t>Sponsoring Teacher</a:t>
            </a:r>
            <a:endParaRPr lang="en-US" sz="4000" b="1" dirty="0"/>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B7CA771-C419-4697-B297-7DD7194D0B6A}"/>
              </a:ext>
            </a:extLst>
          </p:cNvPr>
          <p:cNvSpPr>
            <a:spLocks noGrp="1"/>
          </p:cNvSpPr>
          <p:nvPr>
            <p:ph idx="1"/>
          </p:nvPr>
        </p:nvSpPr>
        <p:spPr>
          <a:xfrm>
            <a:off x="7064082" y="2103120"/>
            <a:ext cx="4472922" cy="3931920"/>
          </a:xfrm>
        </p:spPr>
        <p:txBody>
          <a:bodyPr vert="horz" lIns="91440" tIns="45720" rIns="91440" bIns="45720" rtlCol="0" anchor="t">
            <a:normAutofit/>
          </a:bodyPr>
          <a:lstStyle/>
          <a:p>
            <a:pPr marL="0" indent="0">
              <a:buNone/>
            </a:pPr>
            <a:r>
              <a:rPr lang="en-US" dirty="0">
                <a:ea typeface="+mn-lt"/>
                <a:cs typeface="+mn-lt"/>
              </a:rPr>
              <a:t>• </a:t>
            </a:r>
            <a:r>
              <a:rPr lang="en-US" sz="2800" dirty="0">
                <a:ea typeface="+mn-lt"/>
                <a:cs typeface="+mn-lt"/>
              </a:rPr>
              <a:t>Ms. Naila Fahim </a:t>
            </a:r>
            <a:endParaRPr lang="en-US" sz="2800"/>
          </a:p>
          <a:p>
            <a:pPr marL="0" indent="0">
              <a:buClr>
                <a:srgbClr val="262626"/>
              </a:buClr>
              <a:buNone/>
            </a:pPr>
            <a:r>
              <a:rPr lang="en-US" sz="2800" dirty="0">
                <a:ea typeface="+mn-lt"/>
                <a:cs typeface="+mn-lt"/>
              </a:rPr>
              <a:t>Learning Technology Facilitator,  </a:t>
            </a:r>
          </a:p>
          <a:p>
            <a:pPr marL="0" indent="0">
              <a:buNone/>
            </a:pPr>
            <a:r>
              <a:rPr lang="en-US" sz="2800" dirty="0">
                <a:ea typeface="+mn-lt"/>
                <a:cs typeface="+mn-lt"/>
              </a:rPr>
              <a:t>Aga Khan School, Garden,</a:t>
            </a:r>
          </a:p>
          <a:p>
            <a:pPr marL="0" indent="0">
              <a:buNone/>
            </a:pPr>
            <a:r>
              <a:rPr lang="en-US" sz="2800" dirty="0">
                <a:ea typeface="+mn-lt"/>
                <a:cs typeface="+mn-lt"/>
              </a:rPr>
              <a:t>Karachi, Pakistan </a:t>
            </a:r>
            <a:endParaRPr lang="en-US"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75082020"/>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2000">
        <p15:prstTrans prst="crush"/>
      </p:transition>
    </mc:Choice>
    <mc:Fallback>
      <mp:transition xmlns:mp="http://schemas.microsoft.com/office/mac/powerpoint/2008/main" spd="slow"/>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1490F14-67AB-4ABF-9461-2BBBB8C77443}"/>
              </a:ext>
            </a:extLst>
          </p:cNvPr>
          <p:cNvSpPr>
            <a:spLocks noGrp="1"/>
          </p:cNvSpPr>
          <p:nvPr>
            <p:ph type="title"/>
          </p:nvPr>
        </p:nvSpPr>
        <p:spPr/>
        <p:txBody>
          <a:bodyPr/>
          <a:lstStyle/>
          <a:p>
            <a:r>
              <a:rPr lang="en-US" b="1"/>
              <a:t>Prepared By: </a:t>
            </a:r>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0F70E44-24DD-46E5-A8FB-6A68BBB4F4D3}"/>
              </a:ext>
            </a:extLst>
          </p:cNvPr>
          <p:cNvSpPr>
            <a:spLocks noGrp="1"/>
          </p:cNvSpPr>
          <p:nvPr>
            <p:ph sz="half" idx="1"/>
          </p:nvPr>
        </p:nvSpPr>
        <p:spPr/>
        <p:txBody>
          <a:bodyPr vert="horz" lIns="91440" tIns="45720" rIns="91440" bIns="45720" rtlCol="0" anchor="t">
            <a:normAutofit/>
          </a:bodyPr>
          <a:lstStyle/>
          <a:p>
            <a:pPr marL="0" indent="0">
              <a:buNone/>
            </a:pPr>
            <a:r>
              <a:rPr lang="en-US" sz="2400" dirty="0"/>
              <a:t>Rabel Aijaz Ali- 9C</a:t>
            </a:r>
            <a:endParaRPr lang="en-US"/>
          </a:p>
          <a:p>
            <a:pPr marL="0" indent="0">
              <a:buClr>
                <a:srgbClr val="262626"/>
              </a:buClr>
              <a:buNone/>
            </a:pPr>
            <a:endParaRPr lang="en-US" sz="2400" dirty="0"/>
          </a:p>
        </p:txBody>
      </p:sp>
      <p:sp>
        <p:nvSpPr>
          <p:cNvPr id="4" name="Content Placehold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765B032-4DBC-4503-A876-0999B9CD1A26}"/>
              </a:ext>
            </a:extLst>
          </p:cNvPr>
          <p:cNvSpPr>
            <a:spLocks noGrp="1"/>
          </p:cNvSpPr>
          <p:nvPr>
            <p:ph sz="half" idx="2"/>
          </p:nvPr>
        </p:nvSpPr>
        <p:spPr/>
        <p:txBody>
          <a:bodyPr vert="horz" lIns="91440" tIns="45720" rIns="91440" bIns="45720" rtlCol="0" anchor="t">
            <a:normAutofit/>
          </a:bodyPr>
          <a:lstStyle/>
          <a:p>
            <a:r>
              <a:rPr lang="en-US" sz="2400" dirty="0"/>
              <a:t>Sana Sohail Meghani- 8D</a:t>
            </a:r>
          </a:p>
        </p:txBody>
      </p:sp>
      <p:pic>
        <p:nvPicPr>
          <p:cNvPr id="5" name="Picture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B80C23D-C08E-41EB-B783-4C9076AB9387}"/>
              </a:ext>
            </a:extLst>
          </p:cNvPr>
          <p:cNvPicPr>
            <a:picLocks noChangeAspect="1"/>
          </p:cNvPicPr>
          <p:nvPr/>
        </p:nvPicPr>
        <p:blipFill>
          <a:blip r:embed="rId2"/>
          <a:stretch>
            <a:fillRect/>
          </a:stretch>
        </p:blipFill>
        <p:spPr>
          <a:xfrm>
            <a:off x="1216324" y="3027959"/>
            <a:ext cx="2743200" cy="2527364"/>
          </a:xfrm>
          <a:prstGeom prst="rect">
            <a:avLst/>
          </a:prstGeom>
        </p:spPr>
      </p:pic>
      <p:pic>
        <p:nvPicPr>
          <p:cNvPr id="6" name="Picture 6" descr="A person sitting on a couch&#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D3CBDBC-A496-431E-9F79-92D476E165AF}"/>
              </a:ext>
            </a:extLst>
          </p:cNvPr>
          <p:cNvPicPr>
            <a:picLocks noChangeAspect="1"/>
          </p:cNvPicPr>
          <p:nvPr/>
        </p:nvPicPr>
        <p:blipFill>
          <a:blip r:embed="rId3"/>
          <a:stretch>
            <a:fillRect/>
          </a:stretch>
        </p:blipFill>
        <p:spPr>
          <a:xfrm>
            <a:off x="6967268" y="2940471"/>
            <a:ext cx="2872596" cy="261607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73279633"/>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3250">
        <p15:prstTrans prst="origami"/>
      </p:transition>
    </mc:Choice>
    <mc:Fallback>
      <mp:transition xmlns:mp="http://schemas.microsoft.com/office/mac/powerpoint/2008/main" spd="slow"/>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E94681D-2A4C-4A8D-B9B5-31D440D0328D}"/>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39EC50A-248F-46D1-97CD-65A2766F758B}"/>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4C843F0-96F8-4DFC-93E8-E3533F223874}"/>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4" name="Picture 4" descr="Text, whiteboard&#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4826C8A-C8FB-4C58-B240-E58C0CE657E8}"/>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67545567"/>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6000">
        <p15:prstTrans prst="curtains"/>
      </p:transition>
    </mc:Choice>
    <mc:Fallback>
      <mp:transition xmlns:mp="http://schemas.microsoft.com/office/mac/powerpoint/2008/main" spd="slow"/>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E94681D-2A4C-4A8D-B9B5-31D440D0328D}"/>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EC7E010-C712-408D-9787-0842AFC9F4BB}"/>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503FCEF-A9BA-4991-9220-E36615FB8B53}"/>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5" name="Rectangle 1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664D085-C814-4D74-BCE0-2059F0DC0434}"/>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0" cy="6858000"/>
          </a:xfrm>
          <a:prstGeom prst="rect">
            <a:avLst/>
          </a:prstGeom>
          <a:solidFill>
            <a:srgbClr val="324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DA5539E-D8B4-4F5A-B46F-C304F5D7A847}"/>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Map&#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62D709C-F21C-43BE-8F21-4940A1567232}"/>
              </a:ext>
            </a:extLst>
          </p:cNvPr>
          <p:cNvPicPr>
            <a:picLocks noGrp="1" noChangeAspect="1"/>
          </p:cNvPicPr>
          <p:nvPr>
            <p:ph idx="1"/>
          </p:nvPr>
        </p:nvPicPr>
        <p:blipFill>
          <a:blip r:embed="rId2"/>
          <a:stretch>
            <a:fillRect/>
          </a:stretch>
        </p:blipFill>
        <p:spPr>
          <a:xfrm>
            <a:off x="479573" y="472385"/>
            <a:ext cx="11232854" cy="591323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22118203"/>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eelOff"/>
      </p:transition>
    </mc:Choice>
    <mc:Fallback>
      <mp:transition xmlns:mp="http://schemas.microsoft.com/office/mac/powerpoint/2008/main" spd="slow"/>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04DB13E-F722-4ED6-BB00-556651E95281}"/>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E8D93C5-28EB-42D0-86CE-D804955653CC}"/>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B1B1E7D-F76D-4744-AF85-239E6998A4C5}"/>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BB65211-00DB-45B6-A223-033B2D19CBE8}"/>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26428D7-C6F3-473D-A360-A3F5C3E8728C}"/>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GrpSpPr>
            <a:grpSpLocks noGrp="1" noUngrp="1" noRot="1" noChangeAspect="1" noMove="1" noResize="1"/>
          </p:cNvGrp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4DF524F-3FEF-4236-90C6-820E876A94EE}"/>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Cxn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400A003-1BE9-49C2-8E57-DCD9B870FC8A}"/>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Cxn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3BF0991-F9A1-4282-99DB-92D70239F6A9}"/>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Cxn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A4E4267-CAF0-4C38-8DC6-CD3B1A9F046E}"/>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EE3ACC5-126D-4BA4-8B45-7F0B5B839C51}"/>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B2868F7-FE10-4289-A5BD-90763C7A2F5A}"/>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1866" y="0"/>
            <a:ext cx="121938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vector graphics&#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C0C605A-7755-42AB-83F2-156F50D1C9BB}"/>
              </a:ext>
            </a:extLst>
          </p:cNvPr>
          <p:cNvPicPr>
            <a:picLocks noGrp="1" noChangeAspect="1"/>
          </p:cNvPicPr>
          <p:nvPr>
            <p:ph idx="1"/>
          </p:nvPr>
        </p:nvPicPr>
        <p:blipFill>
          <a:blip r:embed="rId3"/>
          <a:stretch>
            <a:fillRect/>
          </a:stretch>
        </p:blipFill>
        <p:spPr>
          <a:xfrm>
            <a:off x="914821" y="645106"/>
            <a:ext cx="5658979" cy="5564663"/>
          </a:xfrm>
          <a:prstGeom prst="rect">
            <a:avLst/>
          </a:prstGeom>
        </p:spPr>
      </p:pic>
      <p:sp>
        <p:nvSpPr>
          <p:cNvPr id="28" name="Rectangle 2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D94142C-10EE-487C-A327-404FDF358F22}"/>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7391973"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0" name="Rectangle 2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F7FAC2D-7A74-4939-A917-A1A5AF935685}"/>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7557364"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A31C398-A972-4560-A19D-7CFCF0F69932}"/>
              </a:ext>
            </a:extLst>
          </p:cNvPr>
          <p:cNvSpPr>
            <a:spLocks noGrp="1"/>
          </p:cNvSpPr>
          <p:nvPr>
            <p:ph type="title"/>
          </p:nvPr>
        </p:nvSpPr>
        <p:spPr>
          <a:xfrm>
            <a:off x="7957225" y="1559768"/>
            <a:ext cx="2978281" cy="3135379"/>
          </a:xfrm>
        </p:spPr>
        <p:txBody>
          <a:bodyPr vert="horz" lIns="91440" tIns="45720" rIns="91440" bIns="45720" rtlCol="0" anchor="ctr">
            <a:normAutofit/>
          </a:bodyPr>
          <a:lstStyle/>
          <a:p>
            <a:pPr algn="ctr">
              <a:lnSpc>
                <a:spcPct val="83000"/>
              </a:lnSpc>
            </a:pPr>
            <a:r>
              <a:rPr lang="en-US" sz="3400" cap="all" spc="-100">
                <a:solidFill>
                  <a:schemeClr val="bg1"/>
                </a:solidFill>
              </a:rPr>
              <a:t>Final Publication: Traditional Games</a:t>
            </a:r>
          </a:p>
        </p:txBody>
      </p:sp>
      <p:sp>
        <p:nvSpPr>
          <p:cNvPr id="32" name="Rectangle 3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A53A868-C420-4BAE-9244-EC162AF05CFC}"/>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8503768"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8D93CCA-A85E-4529-A6F0-8BB54D27BCD1}"/>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CxnSpPr>
        <p:spPr>
          <a:xfrm>
            <a:off x="8618068"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2686EF3-81CC-419F-96C3-002A75880309}"/>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CxnSpPr>
        <p:spPr>
          <a:xfrm>
            <a:off x="10309708"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ECFA516-C18C-41AE-AFF2-A0D0A59C9E90}"/>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CxnSpPr>
        <p:spPr>
          <a:xfrm>
            <a:off x="8618068"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03188337"/>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airplane"/>
      </p:transition>
    </mc:Choice>
    <mc:Fallback>
      <mp:transition xmlns:mp="http://schemas.microsoft.com/office/mac/powerpoint/2008/main" spd="slow"/>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192707B-B929-41A7-9B41-E959A1C689E4}"/>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outdoor, person, grass, tree&#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CD09479-F4B6-4BE4-9E1A-29FF7C9A2E47}"/>
              </a:ext>
            </a:extLst>
          </p:cNvPr>
          <p:cNvPicPr>
            <a:picLocks noChangeAspect="1"/>
          </p:cNvPicPr>
          <p:nvPr/>
        </p:nvPicPr>
        <p:blipFill rotWithShape="1">
          <a:blip r:embed="rId2">
            <a:alphaModFix amt="35000"/>
          </a:blip>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144D60E-CD1C-4C6C-A2F8-27018EE98D5C}"/>
              </a:ext>
            </a:extLst>
          </p:cNvPr>
          <p:cNvSpPr>
            <a:spLocks noGrp="1"/>
          </p:cNvSpPr>
          <p:nvPr>
            <p:ph type="title"/>
          </p:nvPr>
        </p:nvSpPr>
        <p:spPr>
          <a:xfrm>
            <a:off x="1196196" y="-4387"/>
            <a:ext cx="10058400" cy="1371600"/>
          </a:xfrm>
        </p:spPr>
        <p:txBody>
          <a:bodyPr>
            <a:normAutofit/>
          </a:bodyPr>
          <a:lstStyle/>
          <a:p>
            <a:r>
              <a:rPr lang="en-US"/>
              <a:t>Traditional Games of Pakistan </a:t>
            </a:r>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A8D0F5F-E2FD-44F4-A16A-92EF4C3FBB6F}"/>
              </a:ext>
            </a:extLst>
          </p:cNvPr>
          <p:cNvSpPr>
            <a:spLocks noGrp="1"/>
          </p:cNvSpPr>
          <p:nvPr>
            <p:ph idx="1"/>
          </p:nvPr>
        </p:nvSpPr>
        <p:spPr>
          <a:xfrm>
            <a:off x="1066800" y="2103120"/>
            <a:ext cx="10058400" cy="3849624"/>
          </a:xfrm>
        </p:spPr>
        <p:txBody>
          <a:bodyPr vert="horz" lIns="91440" tIns="45720" rIns="91440" bIns="45720" rtlCol="0" anchor="t">
            <a:normAutofit/>
          </a:bodyPr>
          <a:lstStyle/>
          <a:p>
            <a:pPr marL="0" indent="0">
              <a:buNone/>
            </a:pPr>
            <a:r>
              <a:rPr lang="en-US" sz="3200" b="1"/>
              <a:t>1. </a:t>
            </a:r>
            <a:r>
              <a:rPr lang="en-US" sz="3200" b="1" err="1">
                <a:ea typeface="+mn-lt"/>
                <a:cs typeface="+mn-lt"/>
              </a:rPr>
              <a:t>Chupan</a:t>
            </a:r>
            <a:r>
              <a:rPr lang="en-US" sz="3200" b="1">
                <a:ea typeface="+mn-lt"/>
                <a:cs typeface="+mn-lt"/>
              </a:rPr>
              <a:t> </a:t>
            </a:r>
            <a:r>
              <a:rPr lang="en-US" sz="3200" b="1" err="1">
                <a:ea typeface="+mn-lt"/>
                <a:cs typeface="+mn-lt"/>
              </a:rPr>
              <a:t>Chupayi</a:t>
            </a:r>
            <a:r>
              <a:rPr lang="en-US" sz="3200" b="1">
                <a:ea typeface="+mn-lt"/>
                <a:cs typeface="+mn-lt"/>
              </a:rPr>
              <a:t>: </a:t>
            </a:r>
          </a:p>
          <a:p>
            <a:r>
              <a:rPr lang="en-US" sz="2800">
                <a:ea typeface="+mn-lt"/>
                <a:cs typeface="+mn-lt"/>
              </a:rPr>
              <a:t>Every Pakistani has played this game once in a life time. It is always fun to play around the house, especially if you know some right hiding spots where nobody can catch you.</a:t>
            </a:r>
            <a:r>
              <a:rPr lang="en-US">
                <a:ea typeface="+mn-lt"/>
                <a:cs typeface="+mn-lt"/>
              </a:rPr>
              <a:t> </a:t>
            </a:r>
            <a:endParaRPr lang="en-US"/>
          </a:p>
        </p:txBody>
      </p:sp>
      <p:sp>
        <p:nvSpPr>
          <p:cNvPr id="11"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FB4235C-4505-46C7-AD8F-8769A1972FC1}"/>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10682447"/>
      </p:ext>
    </p:extLst>
  </p:cSld>
  <p:clrMapOvr>
    <a:overrideClrMapping bg1="dk1" tx1="lt1" bg2="dk2" tx2="lt2" accent1="accent1" accent2="accent2" accent3="accent3" accent4="accent4" accent5="accent5" accent6="accent6" hlink="hlink" folHlink="folHlink"/>
  </p:clrMapOvr>
  <p:transition spd="slow">
    <p:wheel spokes="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7" name="Rectangle 1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DC4AA0A-D9C3-4A0B-990D-1BCB0022A696}"/>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1867" y="0"/>
            <a:ext cx="1219386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grass, person, playing, field&#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E3D474E-E89D-46B4-892E-129B41DAE52D}"/>
              </a:ext>
            </a:extLst>
          </p:cNvPr>
          <p:cNvPicPr>
            <a:picLocks noChangeAspect="1"/>
          </p:cNvPicPr>
          <p:nvPr/>
        </p:nvPicPr>
        <p:blipFill>
          <a:blip r:embed="rId2"/>
          <a:stretch>
            <a:fillRect/>
          </a:stretch>
        </p:blipFill>
        <p:spPr>
          <a:xfrm>
            <a:off x="623416" y="648231"/>
            <a:ext cx="10746944" cy="3217333"/>
          </a:xfrm>
          <a:prstGeom prst="rect">
            <a:avLst/>
          </a:prstGeom>
        </p:spPr>
      </p:pic>
      <p:sp>
        <p:nvSpPr>
          <p:cNvPr id="18" name="Rectangle 2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70878C7-7719-40BD-AA97-751A85670594}"/>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630501" y="4212709"/>
            <a:ext cx="10905302" cy="1997060"/>
          </a:xfrm>
          <a:prstGeom prst="rect">
            <a:avLst/>
          </a:prstGeom>
          <a:solidFill>
            <a:srgbClr val="44542E"/>
          </a:solidFill>
          <a:ln w="6350" cap="flat" cmpd="sng" algn="ctr">
            <a:noFill/>
            <a:prstDash val="solid"/>
          </a:ln>
          <a:effectLst>
            <a:outerShdw blurRad="50800" algn="ctr" rotWithShape="0">
              <a:prstClr val="black">
                <a:alpha val="66000"/>
              </a:prstClr>
            </a:outerShdw>
            <a:softEdge rad="0"/>
          </a:effectLst>
        </p:spPr>
      </p:sp>
      <p:sp>
        <p:nvSpPr>
          <p:cNvPr id="19" name="Rectangle 2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D9D3865-C494-4C4A-8495-8245E905469D}"/>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793348" y="4379135"/>
            <a:ext cx="10579608" cy="1664208"/>
          </a:xfrm>
          <a:prstGeom prst="rect">
            <a:avLst/>
          </a:prstGeom>
          <a:noFill/>
          <a:ln w="6350" cap="sq" cmpd="sng" algn="ctr">
            <a:solidFill>
              <a:schemeClr val="tx1"/>
            </a:solidFill>
            <a:prstDash val="solid"/>
            <a:miter lim="800000"/>
          </a:ln>
          <a:effectLst/>
        </p:spPr>
      </p:sp>
      <p:cxnSp>
        <p:nvCxnSpPr>
          <p:cNvPr id="21" name="Straight Connector 2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78EE79F-FCAA-4CF9-9746-730B51FC4CB3}"/>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CxnSpPr>
        <p:spPr>
          <a:xfrm>
            <a:off x="6096000" y="4634895"/>
            <a:ext cx="0" cy="11526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CFF06E7-B3EF-4562-8A78-A054C693DEA6}"/>
              </a:ext>
            </a:extLst>
          </p:cNvPr>
          <p:cNvSpPr>
            <a:spLocks noGrp="1"/>
          </p:cNvSpPr>
          <p:nvPr>
            <p:ph idx="1"/>
          </p:nvPr>
        </p:nvSpPr>
        <p:spPr>
          <a:xfrm>
            <a:off x="721583" y="4495894"/>
            <a:ext cx="10600445" cy="1444718"/>
          </a:xfrm>
        </p:spPr>
        <p:txBody>
          <a:bodyPr vert="horz" lIns="91440" tIns="45720" rIns="91440" bIns="45720" rtlCol="0" anchor="ctr">
            <a:noAutofit/>
          </a:bodyPr>
          <a:lstStyle/>
          <a:p>
            <a:pPr marL="0" indent="0">
              <a:buNone/>
            </a:pPr>
            <a:r>
              <a:rPr lang="en-US" sz="3200" b="1">
                <a:ea typeface="+mn-lt"/>
                <a:cs typeface="+mn-lt"/>
              </a:rPr>
              <a:t>2. </a:t>
            </a:r>
            <a:r>
              <a:rPr lang="en-US" sz="3200" b="1" err="1">
                <a:ea typeface="+mn-lt"/>
                <a:cs typeface="+mn-lt"/>
              </a:rPr>
              <a:t>Pakram</a:t>
            </a:r>
            <a:r>
              <a:rPr lang="en-US" sz="3200" b="1">
                <a:ea typeface="+mn-lt"/>
                <a:cs typeface="+mn-lt"/>
              </a:rPr>
              <a:t> </a:t>
            </a:r>
            <a:r>
              <a:rPr lang="en-US" sz="3200" b="1" err="1">
                <a:ea typeface="+mn-lt"/>
                <a:cs typeface="+mn-lt"/>
              </a:rPr>
              <a:t>Pakrai</a:t>
            </a:r>
            <a:r>
              <a:rPr lang="en-US" sz="3200" b="1">
                <a:ea typeface="+mn-lt"/>
                <a:cs typeface="+mn-lt"/>
              </a:rPr>
              <a:t>: </a:t>
            </a:r>
            <a:endParaRPr lang="en-US" sz="3200" b="1"/>
          </a:p>
          <a:p>
            <a:r>
              <a:rPr lang="en-US" sz="2800">
                <a:ea typeface="+mn-lt"/>
                <a:cs typeface="+mn-lt"/>
              </a:rPr>
              <a:t>It is also a very common game played by Pakistanis.  This game involves a lot of running around and catching others. </a:t>
            </a:r>
            <a:endParaRPr lang="en-US" sz="28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2327767"/>
      </p:ext>
    </p:extLst>
  </p:cSld>
  <p:clrMapOvr>
    <a:overrideClrMapping bg1="dk1" tx1="lt1" bg2="dk2" tx2="lt2" accent1="accent1" accent2="accent2" accent3="accent3" accent4="accent4" accent5="accent5" accent6="accent6" hlink="hlink" folHlink="folHlink"/>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mp:transition xmlns:mp="http://schemas.microsoft.com/office/mac/powerpoint/2008/main" spd="slow"/>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BBB6B01-5B73-410C-B70E-8CF2FA470D11}"/>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11"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712F587-12D0-435C-8E3F-F44C36EE71B8}"/>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4" name="Pictur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0A1CB5F-132D-4901-B7B0-5CADC952E57A}"/>
              </a:ext>
            </a:extLst>
          </p:cNvPr>
          <p:cNvPicPr>
            <a:picLocks noChangeAspect="1"/>
          </p:cNvPicPr>
          <p:nvPr/>
        </p:nvPicPr>
        <p:blipFill>
          <a:blip r:embed="rId2"/>
          <a:stretch>
            <a:fillRect/>
          </a:stretch>
        </p:blipFill>
        <p:spPr>
          <a:xfrm>
            <a:off x="1205256" y="1969279"/>
            <a:ext cx="4414438" cy="2937607"/>
          </a:xfrm>
          <a:prstGeom prst="rect">
            <a:avLst/>
          </a:prstGeom>
        </p:spPr>
      </p:pic>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3C5CF7F-8672-4963-B915-C6C450697874}"/>
              </a:ext>
            </a:extLst>
          </p:cNvPr>
          <p:cNvSpPr>
            <a:spLocks noGrp="1"/>
          </p:cNvSpPr>
          <p:nvPr>
            <p:ph idx="1"/>
          </p:nvPr>
        </p:nvSpPr>
        <p:spPr>
          <a:xfrm>
            <a:off x="6392544" y="1963825"/>
            <a:ext cx="4957554" cy="3496120"/>
          </a:xfrm>
        </p:spPr>
        <p:txBody>
          <a:bodyPr vert="horz" lIns="91440" tIns="45720" rIns="91440" bIns="45720" rtlCol="0" anchor="t">
            <a:normAutofit/>
          </a:bodyPr>
          <a:lstStyle/>
          <a:p>
            <a:pPr marL="0" indent="0">
              <a:buNone/>
            </a:pPr>
            <a:r>
              <a:rPr lang="en-US" sz="3200" b="1">
                <a:ea typeface="+mn-lt"/>
                <a:cs typeface="+mn-lt"/>
              </a:rPr>
              <a:t>3. Ludo!:</a:t>
            </a:r>
            <a:r>
              <a:rPr lang="en-US" sz="2800">
                <a:ea typeface="+mn-lt"/>
                <a:cs typeface="+mn-lt"/>
              </a:rPr>
              <a:t> </a:t>
            </a:r>
            <a:endParaRPr lang="en-US"/>
          </a:p>
          <a:p>
            <a:pPr>
              <a:buClr>
                <a:srgbClr val="262626"/>
              </a:buClr>
            </a:pPr>
            <a:r>
              <a:rPr lang="en-US" sz="2800">
                <a:ea typeface="+mn-lt"/>
                <a:cs typeface="+mn-lt"/>
              </a:rPr>
              <a:t>Ludo is an indoor-board game, played by four players at a time.  It is a game that can burn even the most reliable friendship bridges.</a:t>
            </a:r>
            <a:endParaRPr lang="en-US" sz="28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4313431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p14:prism isContent="1"/>
      </p:transition>
    </mc:Choice>
    <mc:Fallback>
      <mp:transition xmlns:mp="http://schemas.microsoft.com/office/mac/powerpoint/2008/main" spd="slow"/>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6EE7E08-B389-43E5-B019-1B0A8ACBBD93}"/>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able, indoor, floor, wooden&#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F75B366-B391-46D8-8A8B-7BA042AE38D1}"/>
              </a:ext>
            </a:extLst>
          </p:cNvPr>
          <p:cNvPicPr>
            <a:picLocks noChangeAspect="1"/>
          </p:cNvPicPr>
          <p:nvPr/>
        </p:nvPicPr>
        <p:blipFill rotWithShape="1">
          <a:blip r:embed="rId2"/>
          <a:srcRect l="27741" r="17729" b="1"/>
          <a:stretch/>
        </p:blipFill>
        <p:spPr>
          <a:xfrm>
            <a:off x="20" y="10"/>
            <a:ext cx="6392647" cy="6857990"/>
          </a:xfrm>
          <a:prstGeom prst="rect">
            <a:avLst/>
          </a:prstGeom>
        </p:spPr>
      </p:pic>
      <p:sp>
        <p:nvSpPr>
          <p:cNvPr id="11" name="Rectangl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60D94A5-8A09-4BAB-8F7C-69BC34C54DDE}"/>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A1AE32B-3A6E-4C5E-8FEB-73861B9A26B5}"/>
              </a:ext>
              <a:ext uri="{C183D7F6-B498-43B3-948B-1728B52AA6E4}">
                <adec:decorative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5E2A3F8-F05B-4919-888D-D987CD5A4013}"/>
              </a:ext>
            </a:extLst>
          </p:cNvPr>
          <p:cNvSpPr>
            <a:spLocks noGrp="1"/>
          </p:cNvSpPr>
          <p:nvPr>
            <p:ph idx="1"/>
          </p:nvPr>
        </p:nvSpPr>
        <p:spPr>
          <a:xfrm>
            <a:off x="7035327" y="1657422"/>
            <a:ext cx="4472922" cy="3931920"/>
          </a:xfrm>
        </p:spPr>
        <p:txBody>
          <a:bodyPr vert="horz" lIns="91440" tIns="45720" rIns="91440" bIns="45720" rtlCol="0" anchor="t">
            <a:normAutofit/>
          </a:bodyPr>
          <a:lstStyle/>
          <a:p>
            <a:pPr marL="0" indent="0">
              <a:buNone/>
            </a:pPr>
            <a:r>
              <a:rPr lang="en-US" b="1"/>
              <a:t>4.</a:t>
            </a:r>
            <a:r>
              <a:rPr lang="en-US" sz="3200" b="1"/>
              <a:t> Carrom: </a:t>
            </a:r>
          </a:p>
          <a:p>
            <a:r>
              <a:rPr lang="en-US" sz="2800">
                <a:ea typeface="+mn-lt"/>
                <a:cs typeface="+mn-lt"/>
              </a:rPr>
              <a:t>Carrom is an easy-to-play multiplayer board game.  It's components include a board, pucks, striker, the queen. This game is worth spending time on.</a:t>
            </a:r>
            <a:endParaRPr lang="en-US" sz="28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74242505"/>
      </p:ext>
    </p:extLst>
  </p:cSld>
  <p:clrMapOvr>
    <a:masterClrMapping/>
  </p:clrMapOvr>
  <p:transition spd="slow">
    <p:comb/>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xmlns:a="http://schemas.openxmlformats.org/drawingml/2006/main" xmlns=""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emplate>office theme</Template>
  <TotalTime>7</TotalTime>
  <Words>2241</Words>
  <Application>Microsoft Macintosh PowerPoint</Application>
  <PresentationFormat>Custom</PresentationFormat>
  <Paragraphs>88</Paragraphs>
  <Slides>33</Slides>
  <Notes>0</Notes>
  <HiddenSlides>0</HiddenSlides>
  <MMClips>0</MMClips>
  <ScaleCrop>false</ScaleCrop>
  <HeadingPairs>
    <vt:vector size="4" baseType="variant">
      <vt:variant>
        <vt:lpstr>Design Template</vt:lpstr>
      </vt:variant>
      <vt:variant>
        <vt:i4>1</vt:i4>
      </vt:variant>
      <vt:variant>
        <vt:lpstr>Slide Titles</vt:lpstr>
      </vt:variant>
      <vt:variant>
        <vt:i4>33</vt:i4>
      </vt:variant>
    </vt:vector>
  </HeadingPairs>
  <TitlesOfParts>
    <vt:vector size="34" baseType="lpstr">
      <vt:lpstr>SavonVTI</vt:lpstr>
      <vt:lpstr>Learning Circle Group: Places and Perspectives Learning Circle (Middle/High School) January to May 2021</vt:lpstr>
      <vt:lpstr>Facilitators and Countries</vt:lpstr>
      <vt:lpstr>AGA KHAN SCHOOL, GARDEN   KARACHI, PAKISTAN </vt:lpstr>
      <vt:lpstr>Slide 4</vt:lpstr>
      <vt:lpstr>Final Publication: Traditional Games</vt:lpstr>
      <vt:lpstr>Traditional Games of Pakistan </vt:lpstr>
      <vt:lpstr>Slide 7</vt:lpstr>
      <vt:lpstr>Slide 8</vt:lpstr>
      <vt:lpstr>Slide 9</vt:lpstr>
      <vt:lpstr>Slide 10</vt:lpstr>
      <vt:lpstr>Slide 11</vt:lpstr>
      <vt:lpstr>Traditional Games of Moldova </vt:lpstr>
      <vt:lpstr>Slide 13</vt:lpstr>
      <vt:lpstr>Slide 14</vt:lpstr>
      <vt:lpstr>Slide 15</vt:lpstr>
      <vt:lpstr>Slide 16</vt:lpstr>
      <vt:lpstr>Slide 17</vt:lpstr>
      <vt:lpstr>Traditional Games of Indonesia </vt:lpstr>
      <vt:lpstr>Slide 19</vt:lpstr>
      <vt:lpstr>Slide 20</vt:lpstr>
      <vt:lpstr>Slide 21</vt:lpstr>
      <vt:lpstr>Traditional Games of Belarus</vt:lpstr>
      <vt:lpstr>Slide 23</vt:lpstr>
      <vt:lpstr>Slide 24</vt:lpstr>
      <vt:lpstr>Slide 25</vt:lpstr>
      <vt:lpstr>Traditional Games of Ukraine </vt:lpstr>
      <vt:lpstr>Slide 27</vt:lpstr>
      <vt:lpstr>Slide 28</vt:lpstr>
      <vt:lpstr>Slide 29</vt:lpstr>
      <vt:lpstr>References </vt:lpstr>
      <vt:lpstr>Sponsoring Teacher</vt:lpstr>
      <vt:lpstr>Prepared By: </vt:lpstr>
      <vt:lpstr>Slide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Barry Kramer</cp:lastModifiedBy>
  <cp:revision>756</cp:revision>
  <dcterms:created xsi:type="dcterms:W3CDTF">2021-05-08T02:36:42Z</dcterms:created>
  <dcterms:modified xsi:type="dcterms:W3CDTF">2021-05-08T02:37:10Z</dcterms:modified>
</cp:coreProperties>
</file>