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Default Extension="jpeg" ContentType="image/jpeg"/>
  <Default Extension="xml" ContentType="application/xml"/>
  <Override PartName="/ppt/slides/slide9.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10.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8.xml" ContentType="application/vnd.openxmlformats-officedocument.presentationml.slide+xml"/>
  <Override PartName="/ppt/presentation.xml" ContentType="application/vnd.openxmlformats-officedocument.presentationml.presentation.main+xml"/>
  <Override PartName="/ppt/slideLayouts/slideLayout7.xml" ContentType="application/vnd.openxmlformats-officedocument.presentationml.slideLayout+xml"/>
  <Override PartName="/ppt/slides/slide6.xml" ContentType="application/vnd.openxmlformats-officedocument.presentationml.slide+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60"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p:cViewPr varScale="1">
        <p:scale>
          <a:sx n="84" d="100"/>
          <a:sy n="84" d="100"/>
        </p:scale>
        <p:origin x="-800" y="-104"/>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175672-63BE-480A-9DE6-1FFB4C4C80D3}" type="datetimeFigureOut">
              <a:rPr lang="ru-RU" smtClean="0"/>
              <a:pPr/>
              <a:t>5/26/20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0729DA-3795-42ED-A859-4A6E1A9A1A7E}" type="slidenum">
              <a:rPr lang="ru-RU" smtClean="0"/>
              <a:pPr/>
              <a:t>‹#›</a:t>
            </a:fld>
            <a:endParaRPr lang="ru-R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0422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Титульный слайд">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ru-RU" smtClean="0"/>
              <a:t>Образец заголовка</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035120FE-432F-4ADB-B0DD-ED5A207E48E2}" type="datetimeFigureOut">
              <a:rPr lang="ru-RU" smtClean="0"/>
              <a:pPr/>
              <a:t>5/26/20</a:t>
            </a:fld>
            <a:endParaRPr lang="ru-RU"/>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ru-RU"/>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74748C6A-80E1-43B0-9C2A-C4D00C235E29}" type="slidenum">
              <a:rPr lang="ru-RU" smtClean="0"/>
              <a:pPr/>
              <a:t>‹#›</a:t>
            </a:fld>
            <a:endParaRPr lang="ru-RU"/>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035120FE-432F-4ADB-B0DD-ED5A207E48E2}" type="datetimeFigureOut">
              <a:rPr lang="ru-RU" smtClean="0"/>
              <a:pPr/>
              <a:t>5/26/20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4748C6A-80E1-43B0-9C2A-C4D00C235E29}"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ru-RU" smtClean="0"/>
              <a:t>Образец заголовка</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035120FE-432F-4ADB-B0DD-ED5A207E48E2}" type="datetimeFigureOut">
              <a:rPr lang="ru-RU" smtClean="0"/>
              <a:pPr/>
              <a:t>5/26/20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4748C6A-80E1-43B0-9C2A-C4D00C235E29}"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35120FE-432F-4ADB-B0DD-ED5A207E48E2}" type="datetimeFigureOut">
              <a:rPr lang="ru-RU" smtClean="0"/>
              <a:pPr/>
              <a:t>5/26/20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4748C6A-80E1-43B0-9C2A-C4D00C235E29}"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35120FE-432F-4ADB-B0DD-ED5A207E48E2}" type="datetimeFigureOut">
              <a:rPr lang="ru-RU" smtClean="0"/>
              <a:pPr/>
              <a:t>5/26/20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4748C6A-80E1-43B0-9C2A-C4D00C235E29}"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035120FE-432F-4ADB-B0DD-ED5A207E48E2}" type="datetimeFigureOut">
              <a:rPr lang="ru-RU" smtClean="0"/>
              <a:pPr/>
              <a:t>5/26/20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4748C6A-80E1-43B0-9C2A-C4D00C235E29}" type="slidenum">
              <a:rPr lang="ru-RU" smtClean="0"/>
              <a:pPr/>
              <a:t>‹#›</a:t>
            </a:fld>
            <a:endParaRPr lang="ru-RU"/>
          </a:p>
        </p:txBody>
      </p:sp>
      <p:sp>
        <p:nvSpPr>
          <p:cNvPr id="9" name="Content Placeholder 8"/>
          <p:cNvSpPr>
            <a:spLocks noGrp="1"/>
          </p:cNvSpPr>
          <p:nvPr>
            <p:ph sz="quarter" idx="13"/>
          </p:nvPr>
        </p:nvSpPr>
        <p:spPr>
          <a:xfrm>
            <a:off x="1042416" y="2313432"/>
            <a:ext cx="3419856" cy="349300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035120FE-432F-4ADB-B0DD-ED5A207E48E2}" type="datetimeFigureOut">
              <a:rPr lang="ru-RU" smtClean="0"/>
              <a:pPr/>
              <a:t>5/26/20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4748C6A-80E1-43B0-9C2A-C4D00C235E29}"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035120FE-432F-4ADB-B0DD-ED5A207E48E2}" type="datetimeFigureOut">
              <a:rPr lang="ru-RU" smtClean="0"/>
              <a:pPr/>
              <a:t>5/26/20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4748C6A-80E1-43B0-9C2A-C4D00C235E29}"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5120FE-432F-4ADB-B0DD-ED5A207E48E2}" type="datetimeFigureOut">
              <a:rPr lang="ru-RU" smtClean="0"/>
              <a:pPr/>
              <a:t>5/26/20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4748C6A-80E1-43B0-9C2A-C4D00C235E29}"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Объект с подписью">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035120FE-432F-4ADB-B0DD-ED5A207E48E2}" type="datetimeFigureOut">
              <a:rPr lang="ru-RU" smtClean="0"/>
              <a:pPr/>
              <a:t>5/26/20</a:t>
            </a:fld>
            <a:endParaRPr lang="ru-RU"/>
          </a:p>
        </p:txBody>
      </p:sp>
      <p:sp>
        <p:nvSpPr>
          <p:cNvPr id="7" name="Slide Number Placeholder 6"/>
          <p:cNvSpPr>
            <a:spLocks noGrp="1"/>
          </p:cNvSpPr>
          <p:nvPr>
            <p:ph type="sldNum" sz="quarter" idx="12"/>
          </p:nvPr>
        </p:nvSpPr>
        <p:spPr/>
        <p:txBody>
          <a:bodyPr/>
          <a:lstStyle/>
          <a:p>
            <a:fld id="{74748C6A-80E1-43B0-9C2A-C4D00C235E29}" type="slidenum">
              <a:rPr lang="ru-RU" smtClean="0"/>
              <a:pPr/>
              <a:t>‹#›</a:t>
            </a:fld>
            <a:endParaRPr lang="ru-RU"/>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ru-RU"/>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ru-RU" smtClean="0"/>
              <a:t>Образец заголовка</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Рисунок с подписью">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ru-RU" smtClean="0"/>
              <a:t>Образец заголовка</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035120FE-432F-4ADB-B0DD-ED5A207E48E2}" type="datetimeFigureOut">
              <a:rPr lang="ru-RU" smtClean="0"/>
              <a:pPr/>
              <a:t>5/26/20</a:t>
            </a:fld>
            <a:endParaRPr lang="ru-RU"/>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ru-RU"/>
          </a:p>
        </p:txBody>
      </p:sp>
      <p:sp>
        <p:nvSpPr>
          <p:cNvPr id="7" name="Slide Number Placeholder 6"/>
          <p:cNvSpPr>
            <a:spLocks noGrp="1"/>
          </p:cNvSpPr>
          <p:nvPr>
            <p:ph type="sldNum" sz="quarter" idx="12"/>
          </p:nvPr>
        </p:nvSpPr>
        <p:spPr/>
        <p:txBody>
          <a:bodyPr/>
          <a:lstStyle/>
          <a:p>
            <a:fld id="{74748C6A-80E1-43B0-9C2A-C4D00C235E29}"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035120FE-432F-4ADB-B0DD-ED5A207E48E2}" type="datetimeFigureOut">
              <a:rPr lang="ru-RU" smtClean="0"/>
              <a:pPr/>
              <a:t>5/26/20</a:t>
            </a:fld>
            <a:endParaRPr lang="ru-RU"/>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ru-RU"/>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74748C6A-80E1-43B0-9C2A-C4D00C235E29}"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 Id="rId3"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fontScale="90000"/>
          </a:bodyPr>
          <a:lstStyle/>
          <a:p>
            <a:r>
              <a:rPr lang="en-US" dirty="0" smtClean="0"/>
              <a:t>Final Project:</a:t>
            </a:r>
            <a:br>
              <a:rPr lang="en-US" dirty="0" smtClean="0"/>
            </a:br>
            <a:r>
              <a:rPr lang="en-US" dirty="0" err="1" smtClean="0"/>
              <a:t>Favourite</a:t>
            </a:r>
            <a:r>
              <a:rPr lang="en-US" dirty="0" smtClean="0"/>
              <a:t> Places</a:t>
            </a:r>
            <a:endParaRPr lang="ru-RU" dirty="0"/>
          </a:p>
        </p:txBody>
      </p:sp>
      <p:sp>
        <p:nvSpPr>
          <p:cNvPr id="3" name="Подзаголовок 2"/>
          <p:cNvSpPr>
            <a:spLocks noGrp="1"/>
          </p:cNvSpPr>
          <p:nvPr>
            <p:ph type="subTitle" idx="1"/>
          </p:nvPr>
        </p:nvSpPr>
        <p:spPr/>
        <p:txBody>
          <a:bodyPr>
            <a:normAutofit fontScale="85000" lnSpcReduction="20000"/>
          </a:bodyPr>
          <a:lstStyle/>
          <a:p>
            <a:r>
              <a:rPr lang="en-US" dirty="0" smtClean="0"/>
              <a:t>Learning Circles</a:t>
            </a:r>
          </a:p>
          <a:p>
            <a:r>
              <a:rPr lang="en-US" dirty="0" smtClean="0"/>
              <a:t>PPM1</a:t>
            </a:r>
          </a:p>
          <a:p>
            <a:r>
              <a:rPr lang="en-US" dirty="0" smtClean="0"/>
              <a:t>Gymnasia </a:t>
            </a:r>
            <a:r>
              <a:rPr lang="ru-RU" dirty="0" smtClean="0"/>
              <a:t>№</a:t>
            </a:r>
            <a:r>
              <a:rPr lang="en-US" dirty="0" smtClean="0"/>
              <a:t>1</a:t>
            </a:r>
          </a:p>
          <a:p>
            <a:r>
              <a:rPr lang="en-US" dirty="0" err="1" smtClean="0"/>
              <a:t>Starye</a:t>
            </a:r>
            <a:r>
              <a:rPr lang="en-US" dirty="0" smtClean="0"/>
              <a:t> </a:t>
            </a:r>
            <a:r>
              <a:rPr lang="en-US" dirty="0" err="1" smtClean="0"/>
              <a:t>Dorogi</a:t>
            </a:r>
            <a:endParaRPr lang="en-US" dirty="0" smtClean="0"/>
          </a:p>
          <a:p>
            <a:r>
              <a:rPr lang="en-US" dirty="0" smtClean="0"/>
              <a:t>Belarus</a:t>
            </a:r>
            <a:endParaRPr lang="ru-RU"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19399775"/>
      </p:ext>
    </p:extLst>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107504" y="404665"/>
            <a:ext cx="1014486" cy="13526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0248" y="3717032"/>
            <a:ext cx="8916249" cy="29204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4" name="Прямоугольник 3"/>
          <p:cNvSpPr/>
          <p:nvPr/>
        </p:nvSpPr>
        <p:spPr>
          <a:xfrm>
            <a:off x="1121990" y="692696"/>
            <a:ext cx="7481799" cy="3293209"/>
          </a:xfrm>
          <a:prstGeom prst="rect">
            <a:avLst/>
          </a:prstGeom>
        </p:spPr>
        <p:txBody>
          <a:bodyPr wrap="square">
            <a:spAutoFit/>
          </a:bodyPr>
          <a:lstStyle/>
          <a:p>
            <a:pPr marL="109728" algn="just"/>
            <a:r>
              <a:rPr lang="en-US" sz="1600" dirty="0" err="1" smtClean="0"/>
              <a:t>Alena</a:t>
            </a:r>
            <a:r>
              <a:rPr lang="en-US" sz="1600" dirty="0" smtClean="0"/>
              <a:t> </a:t>
            </a:r>
            <a:r>
              <a:rPr lang="en-US" sz="1600" dirty="0" err="1" smtClean="0"/>
              <a:t>Sobolevskaya</a:t>
            </a:r>
            <a:r>
              <a:rPr lang="en-US" sz="1600" dirty="0" smtClean="0"/>
              <a:t> (Belarus) : Last summer I visited the  </a:t>
            </a:r>
            <a:r>
              <a:rPr lang="en-US" sz="1600" dirty="0" err="1" smtClean="0">
                <a:solidFill>
                  <a:schemeClr val="accent2">
                    <a:lumMod val="75000"/>
                  </a:schemeClr>
                </a:solidFill>
              </a:rPr>
              <a:t>Nesvizh</a:t>
            </a:r>
            <a:r>
              <a:rPr lang="en-US" sz="1600" dirty="0" smtClean="0">
                <a:solidFill>
                  <a:schemeClr val="accent2">
                    <a:lumMod val="75000"/>
                  </a:schemeClr>
                </a:solidFill>
              </a:rPr>
              <a:t> Castle</a:t>
            </a:r>
            <a:r>
              <a:rPr lang="en-US" sz="1600" dirty="0" smtClean="0">
                <a:solidFill>
                  <a:schemeClr val="accent6">
                    <a:lumMod val="75000"/>
                  </a:schemeClr>
                </a:solidFill>
              </a:rPr>
              <a:t>                </a:t>
            </a:r>
            <a:r>
              <a:rPr lang="en-US" sz="1600" dirty="0" smtClean="0"/>
              <a:t>and I was impressed by its beauty. The castle was founded in  	1583 by Prince </a:t>
            </a:r>
            <a:r>
              <a:rPr lang="en-US" sz="1600" dirty="0" err="1" smtClean="0"/>
              <a:t>Radziwill</a:t>
            </a:r>
            <a:r>
              <a:rPr lang="en-US" sz="1600" dirty="0" smtClean="0"/>
              <a:t> </a:t>
            </a:r>
            <a:r>
              <a:rPr lang="en-US" sz="1600" dirty="0" err="1" smtClean="0"/>
              <a:t>Sirotka</a:t>
            </a:r>
            <a:r>
              <a:rPr lang="en-US" sz="1600" dirty="0" smtClean="0"/>
              <a:t>. The castle was built according to the project of the Italian Giovanni </a:t>
            </a:r>
            <a:r>
              <a:rPr lang="en-US" sz="1600" dirty="0" err="1" smtClean="0"/>
              <a:t>Bernardoni</a:t>
            </a:r>
            <a:r>
              <a:rPr lang="en-US" sz="1600" dirty="0" smtClean="0"/>
              <a:t>. During the XVII – XIX centuries, it was rebuilt several times, incorporating the features of the architecture of the Renaissance, early and late Baroque, Rococo, classicism, neo-Gothic and modern. The </a:t>
            </a:r>
            <a:r>
              <a:rPr lang="en-US" sz="1600" dirty="0" err="1" smtClean="0"/>
              <a:t>Radziwill</a:t>
            </a:r>
            <a:r>
              <a:rPr lang="en-US" sz="1600" dirty="0" smtClean="0"/>
              <a:t> residence consisted of 170 rooms. The castle housed the most valuable collections of arts and crafts, paintings, weapons, a numismatic collection, a rich library and the famous </a:t>
            </a:r>
            <a:r>
              <a:rPr lang="en-US" sz="1600" dirty="0" err="1" smtClean="0"/>
              <a:t>Radziwill</a:t>
            </a:r>
            <a:r>
              <a:rPr lang="en-US" sz="1600" dirty="0" smtClean="0"/>
              <a:t> archive, which contained documents both on the history of the family and on the foreign and domestic policies of the Grand Duchy of Lithuania and the Commonwealth. Now it is a museum.</a:t>
            </a:r>
          </a:p>
          <a:p>
            <a:pPr marL="109728" indent="0" algn="just">
              <a:buNone/>
            </a:pPr>
            <a:endParaRPr lang="be-BY" sz="16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59356205"/>
      </p:ext>
    </p:extLst>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764704"/>
            <a:ext cx="7024744" cy="685880"/>
          </a:xfrm>
        </p:spPr>
        <p:txBody>
          <a:bodyPr>
            <a:normAutofit fontScale="90000"/>
          </a:bodyPr>
          <a:lstStyle/>
          <a:p>
            <a:r>
              <a:rPr lang="en-US" dirty="0" smtClean="0"/>
              <a:t>Interesting buildings</a:t>
            </a:r>
            <a:endParaRPr lang="ru-RU" dirty="0"/>
          </a:p>
        </p:txBody>
      </p:sp>
      <p:sp>
        <p:nvSpPr>
          <p:cNvPr id="3" name="Прямоугольник 2"/>
          <p:cNvSpPr/>
          <p:nvPr/>
        </p:nvSpPr>
        <p:spPr>
          <a:xfrm>
            <a:off x="717415" y="1458456"/>
            <a:ext cx="7632848" cy="1682512"/>
          </a:xfrm>
          <a:prstGeom prst="rect">
            <a:avLst/>
          </a:prstGeom>
        </p:spPr>
        <p:txBody>
          <a:bodyPr wrap="square">
            <a:spAutoFit/>
          </a:bodyPr>
          <a:lstStyle/>
          <a:p>
            <a:pPr lvl="0" algn="just"/>
            <a:r>
              <a:rPr lang="en-US" dirty="0" smtClean="0">
                <a:latin typeface="Century Gothic" pitchFamily="34" charset="0"/>
              </a:rPr>
              <a:t>Hello, we are Alisa and </a:t>
            </a:r>
            <a:r>
              <a:rPr lang="en-US" dirty="0" err="1" smtClean="0">
                <a:latin typeface="Century Gothic" pitchFamily="34" charset="0"/>
              </a:rPr>
              <a:t>Lia</a:t>
            </a:r>
            <a:r>
              <a:rPr lang="en-US" dirty="0" smtClean="0">
                <a:latin typeface="Century Gothic" pitchFamily="34" charset="0"/>
              </a:rPr>
              <a:t> (Belarus). We want to tell about </a:t>
            </a:r>
            <a:r>
              <a:rPr lang="en-US" u="sng" dirty="0" smtClean="0">
                <a:latin typeface="Century Gothic" pitchFamily="34" charset="0"/>
              </a:rPr>
              <a:t>National Library.</a:t>
            </a:r>
          </a:p>
          <a:p>
            <a:pPr lvl="0" algn="just">
              <a:spcBef>
                <a:spcPts val="1600"/>
              </a:spcBef>
            </a:pPr>
            <a:r>
              <a:rPr lang="en-US" dirty="0" smtClean="0">
                <a:latin typeface="Century Gothic" pitchFamily="34" charset="0"/>
              </a:rPr>
              <a:t>The Library was built in 2006 on a river bank. This building is 74 m high. It glows with different patterns at night. </a:t>
            </a:r>
            <a:r>
              <a:rPr lang="en-US" u="sng" dirty="0" smtClean="0">
                <a:latin typeface="Century Gothic" pitchFamily="34" charset="0"/>
              </a:rPr>
              <a:t>National Library </a:t>
            </a:r>
            <a:r>
              <a:rPr lang="en-US" dirty="0" smtClean="0">
                <a:latin typeface="Century Gothic" pitchFamily="34" charset="0"/>
              </a:rPr>
              <a:t>is popular </a:t>
            </a:r>
            <a:r>
              <a:rPr lang="en-US" dirty="0" smtClean="0"/>
              <a:t>with shape design. There is a viewing place on the roof.</a:t>
            </a:r>
            <a:endParaRPr lang="en-US" dirty="0"/>
          </a:p>
        </p:txBody>
      </p:sp>
      <p:pic>
        <p:nvPicPr>
          <p:cNvPr id="4" name="Google Shape;80;p15"/>
          <p:cNvPicPr preferRelativeResize="0"/>
          <p:nvPr/>
        </p:nvPicPr>
        <p:blipFill>
          <a:blip r:embed="rId2">
            <a:alphaModFix/>
          </a:blip>
          <a:stretch>
            <a:fillRect/>
          </a:stretch>
        </p:blipFill>
        <p:spPr>
          <a:xfrm>
            <a:off x="2267744" y="3163833"/>
            <a:ext cx="4933250" cy="3305275"/>
          </a:xfrm>
          <a:prstGeom prst="rect">
            <a:avLst/>
          </a:prstGeom>
          <a:noFill/>
          <a:ln>
            <a:no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12209590"/>
      </p:ext>
    </p:extLst>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787882" y="669025"/>
            <a:ext cx="1447474" cy="17422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Рисунок 2"/>
          <p:cNvPicPr>
            <a:picLocks noChangeAspect="1"/>
          </p:cNvPicPr>
          <p:nvPr/>
        </p:nvPicPr>
        <p:blipFill>
          <a:blip r:embed="rId3"/>
          <a:stretch>
            <a:fillRect/>
          </a:stretch>
        </p:blipFill>
        <p:spPr>
          <a:xfrm>
            <a:off x="76820" y="3066131"/>
            <a:ext cx="2449366" cy="36679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Рисунок 3"/>
          <p:cNvPicPr>
            <a:picLocks noChangeAspect="1"/>
          </p:cNvPicPr>
          <p:nvPr/>
        </p:nvPicPr>
        <p:blipFill>
          <a:blip r:embed="rId4"/>
          <a:stretch>
            <a:fillRect/>
          </a:stretch>
        </p:blipFill>
        <p:spPr>
          <a:xfrm>
            <a:off x="2782379" y="4293096"/>
            <a:ext cx="3553445" cy="2440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2" descr="https://s42.radikal.ru/i097/1201/49/36070670e5df.jpg"/>
          <p:cNvPicPr>
            <a:picLocks noChangeAspect="1" noChangeArrowheads="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592018" y="3133342"/>
            <a:ext cx="2470593" cy="36155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6" name="Прямоугольник 5"/>
          <p:cNvSpPr/>
          <p:nvPr/>
        </p:nvSpPr>
        <p:spPr>
          <a:xfrm>
            <a:off x="2526186" y="764704"/>
            <a:ext cx="4065832" cy="3293209"/>
          </a:xfrm>
          <a:prstGeom prst="rect">
            <a:avLst/>
          </a:prstGeom>
        </p:spPr>
        <p:txBody>
          <a:bodyPr wrap="square">
            <a:spAutoFit/>
          </a:bodyPr>
          <a:lstStyle/>
          <a:p>
            <a:pPr marL="109728" indent="0" algn="just">
              <a:buNone/>
            </a:pPr>
            <a:r>
              <a:rPr lang="en-US" sz="1600" dirty="0" err="1" smtClean="0"/>
              <a:t>Polina</a:t>
            </a:r>
            <a:r>
              <a:rPr lang="en-US" sz="1600" dirty="0" smtClean="0"/>
              <a:t> </a:t>
            </a:r>
            <a:r>
              <a:rPr lang="en-US" sz="1600" dirty="0" err="1" smtClean="0"/>
              <a:t>Zhukovskaya</a:t>
            </a:r>
            <a:r>
              <a:rPr lang="en-US" sz="1600" dirty="0" smtClean="0"/>
              <a:t> (Belarus): I’m a Catholic  and every Sunday I go to our     local Church. I can’t say that it’s my </a:t>
            </a:r>
            <a:r>
              <a:rPr lang="en-US" sz="1600" dirty="0" err="1" smtClean="0"/>
              <a:t>favourite</a:t>
            </a:r>
            <a:r>
              <a:rPr lang="en-US" sz="1600" dirty="0" smtClean="0"/>
              <a:t> place, but I can say that it’s the place which gives me strengths and relaxation. Our church was erected in 1929-1933 according to the plan of architect John </a:t>
            </a:r>
            <a:r>
              <a:rPr lang="en-US" sz="1600" dirty="0" err="1" smtClean="0"/>
              <a:t>Borovski</a:t>
            </a:r>
            <a:r>
              <a:rPr lang="en-US" sz="1600" dirty="0" smtClean="0"/>
              <a:t> from Vilnius. It is build of stone. I am impressed by its beauty both inside and outside. The church can be seen from the windows of our school so I can admire it not only on Sundays.</a:t>
            </a:r>
            <a:endParaRPr lang="en-US" sz="16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05550721"/>
      </p:ext>
    </p:extLst>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490" y="1027664"/>
            <a:ext cx="7024744" cy="4345552"/>
          </a:xfrm>
        </p:spPr>
        <p:txBody>
          <a:bodyPr>
            <a:normAutofit/>
          </a:bodyPr>
          <a:lstStyle/>
          <a:p>
            <a:r>
              <a:rPr lang="en-US" dirty="0" smtClean="0"/>
              <a:t>A favorite place is something very special for every person, how many people so many </a:t>
            </a:r>
            <a:r>
              <a:rPr lang="en-US" dirty="0" err="1" smtClean="0"/>
              <a:t>favourite</a:t>
            </a:r>
            <a:r>
              <a:rPr lang="en-US" dirty="0" smtClean="0"/>
              <a:t> places. Tastes differ.</a:t>
            </a:r>
            <a:endParaRPr lang="ru-RU"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09677697"/>
      </p:ext>
    </p:extLst>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692696"/>
            <a:ext cx="7024744" cy="648072"/>
          </a:xfrm>
        </p:spPr>
        <p:txBody>
          <a:bodyPr>
            <a:normAutofit fontScale="90000"/>
          </a:bodyPr>
          <a:lstStyle/>
          <a:p>
            <a:r>
              <a:rPr lang="en-US" dirty="0" smtClean="0"/>
              <a:t>Nature places</a:t>
            </a:r>
            <a:endParaRPr lang="ru-RU" dirty="0"/>
          </a:p>
        </p:txBody>
      </p:sp>
      <p:sp>
        <p:nvSpPr>
          <p:cNvPr id="3" name="Прямоугольник 2"/>
          <p:cNvSpPr/>
          <p:nvPr/>
        </p:nvSpPr>
        <p:spPr>
          <a:xfrm>
            <a:off x="683568" y="1484784"/>
            <a:ext cx="3600400" cy="4801314"/>
          </a:xfrm>
          <a:prstGeom prst="rect">
            <a:avLst/>
          </a:prstGeom>
        </p:spPr>
        <p:txBody>
          <a:bodyPr wrap="square">
            <a:spAutoFit/>
          </a:bodyPr>
          <a:lstStyle/>
          <a:p>
            <a:pPr lvl="0" algn="just">
              <a:spcAft>
                <a:spcPts val="1600"/>
              </a:spcAft>
            </a:pPr>
            <a:r>
              <a:rPr lang="en-US" dirty="0" smtClean="0">
                <a:solidFill>
                  <a:schemeClr val="accent1">
                    <a:lumMod val="50000"/>
                  </a:schemeClr>
                </a:solidFill>
                <a:ea typeface="Corsiva"/>
                <a:cs typeface="Corsiva"/>
                <a:sym typeface="Corsiva"/>
              </a:rPr>
              <a:t>Hello, our names are Angelina and Anna (Belarus). We want to tell you about our </a:t>
            </a:r>
            <a:r>
              <a:rPr lang="en-US" dirty="0" err="1" smtClean="0">
                <a:solidFill>
                  <a:schemeClr val="accent1">
                    <a:lumMod val="50000"/>
                  </a:schemeClr>
                </a:solidFill>
                <a:ea typeface="Corsiva"/>
                <a:cs typeface="Corsiva"/>
                <a:sym typeface="Corsiva"/>
              </a:rPr>
              <a:t>favourite</a:t>
            </a:r>
            <a:r>
              <a:rPr lang="en-US" dirty="0" smtClean="0">
                <a:solidFill>
                  <a:schemeClr val="accent1">
                    <a:lumMod val="50000"/>
                  </a:schemeClr>
                </a:solidFill>
                <a:ea typeface="Corsiva"/>
                <a:cs typeface="Corsiva"/>
                <a:sym typeface="Corsiva"/>
              </a:rPr>
              <a:t> place. We were thinking about so long, but we already have chosen the forest. It’s not a sight or attraction, it’s just a place where you can walk, listen to different sounds and take a rest. It’s located in eastern part of our town. There are a lot of trees and birds. We like this place for its silence, peace and beauty. We recommend you to visit it, if you have been tired of some things.</a:t>
            </a:r>
            <a:endParaRPr lang="en-US" dirty="0">
              <a:solidFill>
                <a:schemeClr val="accent1">
                  <a:lumMod val="50000"/>
                </a:schemeClr>
              </a:solidFill>
              <a:ea typeface="Corsiva"/>
              <a:cs typeface="Corsiva"/>
              <a:sym typeface="Corsiva"/>
            </a:endParaRPr>
          </a:p>
        </p:txBody>
      </p:sp>
      <p:pic>
        <p:nvPicPr>
          <p:cNvPr id="4" name="Google Shape;95;p17"/>
          <p:cNvPicPr preferRelativeResize="0"/>
          <p:nvPr/>
        </p:nvPicPr>
        <p:blipFill>
          <a:blip r:embed="rId2">
            <a:alphaModFix/>
          </a:blip>
          <a:stretch>
            <a:fillRect/>
          </a:stretch>
        </p:blipFill>
        <p:spPr>
          <a:xfrm>
            <a:off x="4482876" y="980728"/>
            <a:ext cx="3976800" cy="4927476"/>
          </a:xfrm>
          <a:prstGeom prst="rect">
            <a:avLst/>
          </a:prstGeom>
          <a:noFill/>
          <a:ln>
            <a:no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12416038"/>
      </p:ext>
    </p:extLst>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Прямоугольник 1"/>
          <p:cNvSpPr/>
          <p:nvPr/>
        </p:nvSpPr>
        <p:spPr>
          <a:xfrm>
            <a:off x="2195736" y="836712"/>
            <a:ext cx="6480720" cy="1754326"/>
          </a:xfrm>
          <a:prstGeom prst="rect">
            <a:avLst/>
          </a:prstGeom>
        </p:spPr>
        <p:txBody>
          <a:bodyPr wrap="square">
            <a:spAutoFit/>
          </a:bodyPr>
          <a:lstStyle/>
          <a:p>
            <a:pPr algn="just"/>
            <a:r>
              <a:rPr lang="en-US" sz="1600" dirty="0" err="1" smtClean="0"/>
              <a:t>Elizaveta</a:t>
            </a:r>
            <a:r>
              <a:rPr lang="en-US" sz="1600" dirty="0" smtClean="0"/>
              <a:t> </a:t>
            </a:r>
            <a:r>
              <a:rPr lang="en-US" sz="1600" dirty="0" err="1" smtClean="0"/>
              <a:t>Mekka</a:t>
            </a:r>
            <a:r>
              <a:rPr lang="en-US" sz="1600" dirty="0" smtClean="0"/>
              <a:t> (Belarus) </a:t>
            </a:r>
            <a:r>
              <a:rPr lang="en-US" sz="1400" dirty="0" smtClean="0"/>
              <a:t>: </a:t>
            </a:r>
            <a:r>
              <a:rPr lang="en-US" dirty="0" smtClean="0"/>
              <a:t>The place I’d like to visit again and again is the     	</a:t>
            </a:r>
            <a:r>
              <a:rPr lang="en-US" dirty="0" smtClean="0">
                <a:solidFill>
                  <a:schemeClr val="accent6">
                    <a:lumMod val="75000"/>
                  </a:schemeClr>
                </a:solidFill>
              </a:rPr>
              <a:t>Botanical Gardens in Minsk</a:t>
            </a:r>
            <a:r>
              <a:rPr lang="en-US" dirty="0" smtClean="0"/>
              <a:t>.   It’s the place full of not only  	beauty and </a:t>
            </a:r>
            <a:r>
              <a:rPr lang="en-US" dirty="0" err="1" smtClean="0"/>
              <a:t>colour</a:t>
            </a:r>
            <a:r>
              <a:rPr lang="en-US" dirty="0" smtClean="0"/>
              <a:t> but also of marvelous smell.  As I’m very   	interested in Biology everything was interesting for me: gorgeous trees, blooming  shrubs and unusually bright flowers. </a:t>
            </a:r>
            <a:endParaRPr lang="ru-RU" dirty="0"/>
          </a:p>
        </p:txBody>
      </p:sp>
      <p:pic>
        <p:nvPicPr>
          <p:cNvPr id="3" name="Рисунок 2"/>
          <p:cNvPicPr>
            <a:picLocks noChangeAspect="1"/>
          </p:cNvPicPr>
          <p:nvPr/>
        </p:nvPicPr>
        <p:blipFill>
          <a:blip r:embed="rId2"/>
          <a:stretch>
            <a:fillRect/>
          </a:stretch>
        </p:blipFill>
        <p:spPr>
          <a:xfrm>
            <a:off x="179512" y="476672"/>
            <a:ext cx="1413006" cy="1772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6" descr=" "/>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43608" y="2780928"/>
            <a:ext cx="7272808" cy="3924714"/>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50083180"/>
      </p:ext>
    </p:extLst>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Прямоугольник 1"/>
          <p:cNvSpPr/>
          <p:nvPr/>
        </p:nvSpPr>
        <p:spPr>
          <a:xfrm>
            <a:off x="395536" y="476672"/>
            <a:ext cx="8280920" cy="3539430"/>
          </a:xfrm>
          <a:prstGeom prst="rect">
            <a:avLst/>
          </a:prstGeom>
        </p:spPr>
        <p:txBody>
          <a:bodyPr wrap="square">
            <a:spAutoFit/>
          </a:bodyPr>
          <a:lstStyle/>
          <a:p>
            <a:r>
              <a:rPr lang="en-US" sz="1600" dirty="0" err="1" smtClean="0"/>
              <a:t>Bri</a:t>
            </a:r>
            <a:r>
              <a:rPr lang="en-US" sz="1600" dirty="0" smtClean="0"/>
              <a:t> (the USA):</a:t>
            </a:r>
            <a:endParaRPr lang="ru-RU" sz="1600" dirty="0"/>
          </a:p>
          <a:p>
            <a:r>
              <a:rPr lang="en-US" sz="1600" dirty="0"/>
              <a:t>I miss seeing the lake in my neighborhood, </a:t>
            </a:r>
            <a:r>
              <a:rPr lang="en-US" sz="1600" dirty="0" err="1"/>
              <a:t>Riverwood</a:t>
            </a:r>
            <a:r>
              <a:rPr lang="en-US" sz="1600" dirty="0"/>
              <a:t>. I miss seeing the fox that roams around the lake in the trees and the annoying turtles and geese that are blocking the roads causing us to wait centuries for them to move out of the way. I miss going over my friends' houses that live near me and far away from me. Just the freedom of going places when you feel like it is the biggest thing that I think everybody is missing right now. I miss my high school student body. I was excited for a lot of functions my school was holding such as: One Acts which I would have directed a play, Arts Feast Sports Fest which is like a field day for all of Lausanne to participate in fun activities and most of all, prom. A friend and I won free tickets to prom by guessing the theme of the event. Now, it seems like we will not be having a prom at all. Shelby Farms looks like a ghost town as of now because of the quarantining everyone is doing. It is weird to see it look so empty, so I miss when the park was congested full of people.</a:t>
            </a:r>
            <a:endParaRPr lang="ru-RU" sz="1600" dirty="0"/>
          </a:p>
        </p:txBody>
      </p:sp>
      <p:pic>
        <p:nvPicPr>
          <p:cNvPr id="3" name="Picture 8"/>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1560" y="4522684"/>
            <a:ext cx="4464496" cy="1762274"/>
          </a:xfrm>
          <a:prstGeom prst="rect">
            <a:avLst/>
          </a:prstGeom>
          <a:noFill/>
          <a:ln>
            <a:noFill/>
          </a:ln>
        </p:spPr>
      </p:pic>
      <p:pic>
        <p:nvPicPr>
          <p:cNvPr id="4" name="Picture 7"/>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76056" y="4522683"/>
            <a:ext cx="3351312" cy="1762274"/>
          </a:xfrm>
          <a:prstGeom prst="rect">
            <a:avLst/>
          </a:prstGeom>
          <a:noFill/>
          <a:ln>
            <a:no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33837562"/>
      </p:ext>
    </p:extLst>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Прямоугольник 1"/>
          <p:cNvSpPr/>
          <p:nvPr/>
        </p:nvSpPr>
        <p:spPr>
          <a:xfrm>
            <a:off x="441197" y="620688"/>
            <a:ext cx="8208912" cy="3354765"/>
          </a:xfrm>
          <a:prstGeom prst="rect">
            <a:avLst/>
          </a:prstGeom>
        </p:spPr>
        <p:txBody>
          <a:bodyPr wrap="square">
            <a:spAutoFit/>
          </a:bodyPr>
          <a:lstStyle/>
          <a:p>
            <a:r>
              <a:rPr lang="en-US" sz="1600" dirty="0" err="1" smtClean="0"/>
              <a:t>Colyne</a:t>
            </a:r>
            <a:r>
              <a:rPr lang="en-US" sz="1600" dirty="0" smtClean="0"/>
              <a:t> (the USA): </a:t>
            </a:r>
            <a:r>
              <a:rPr lang="en-US" sz="1600" dirty="0"/>
              <a:t>I miss going out and just spending time randomly venturing to different parts of Memphis and spending time with my friends. I naturally enjoy being outside and experiencing nature like forests and creeks that kind of thing, but now even though I can't do that I've had more time to myself to spend on making art, music, and even more meaningful connections with people I wouldn't normally have the time to talk to. The best place for me to go before quarantine was Shelby Farms Park a huge park where I could go on runs or just spend time relaxing with friends and talking about nothing. In the picture you can see the all the paths and huge lake that is in the middle. When I did go out I would walk my dog and skate with my </a:t>
            </a:r>
            <a:r>
              <a:rPr lang="en-US" sz="1600" dirty="0" err="1"/>
              <a:t>Spongebob</a:t>
            </a:r>
            <a:r>
              <a:rPr lang="en-US" sz="1600" dirty="0"/>
              <a:t> Heelys. I miss the feeling of the wind on my face and the deafening sound of my clout as people stared in awe as I rolled by them. I look forward to being able to do all the thin</a:t>
            </a:r>
            <a:r>
              <a:rPr lang="en-US" dirty="0"/>
              <a:t>gs I miss and being with my amazing friends, so I can annoy them. </a:t>
            </a:r>
            <a:endParaRPr lang="ru-RU" dirty="0"/>
          </a:p>
        </p:txBody>
      </p:sp>
      <p:pic>
        <p:nvPicPr>
          <p:cNvPr id="3" name="Picture 4"/>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93425" y="4077072"/>
            <a:ext cx="4104456" cy="2205875"/>
          </a:xfrm>
          <a:prstGeom prst="rect">
            <a:avLst/>
          </a:prstGeom>
          <a:noFill/>
          <a:ln>
            <a:no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29109622"/>
      </p:ext>
    </p:extLst>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836712"/>
            <a:ext cx="7024744" cy="673144"/>
          </a:xfrm>
        </p:spPr>
        <p:txBody>
          <a:bodyPr>
            <a:normAutofit fontScale="90000"/>
          </a:bodyPr>
          <a:lstStyle/>
          <a:p>
            <a:r>
              <a:rPr lang="en-US" dirty="0" smtClean="0"/>
              <a:t>Museums, castles, fortresses </a:t>
            </a:r>
            <a:endParaRPr lang="ru-RU" dirty="0"/>
          </a:p>
        </p:txBody>
      </p:sp>
      <p:sp>
        <p:nvSpPr>
          <p:cNvPr id="3" name="Прямоугольник 2"/>
          <p:cNvSpPr/>
          <p:nvPr/>
        </p:nvSpPr>
        <p:spPr>
          <a:xfrm>
            <a:off x="539552" y="1556792"/>
            <a:ext cx="3027173" cy="2585323"/>
          </a:xfrm>
          <a:prstGeom prst="rect">
            <a:avLst/>
          </a:prstGeom>
        </p:spPr>
        <p:txBody>
          <a:bodyPr wrap="square">
            <a:spAutoFit/>
          </a:bodyPr>
          <a:lstStyle/>
          <a:p>
            <a:pPr lvl="0" algn="just">
              <a:spcAft>
                <a:spcPts val="1600"/>
              </a:spcAft>
            </a:pPr>
            <a:r>
              <a:rPr lang="en-US" dirty="0" smtClean="0">
                <a:solidFill>
                  <a:srgbClr val="002060"/>
                </a:solidFill>
                <a:latin typeface="Century Gothic" pitchFamily="34" charset="0"/>
                <a:ea typeface="Lobster"/>
                <a:cs typeface="Lobster"/>
                <a:sym typeface="Lobster"/>
              </a:rPr>
              <a:t>Hi my name is </a:t>
            </a:r>
            <a:r>
              <a:rPr lang="en-US" dirty="0" err="1" smtClean="0">
                <a:solidFill>
                  <a:srgbClr val="002060"/>
                </a:solidFill>
                <a:latin typeface="Century Gothic" pitchFamily="34" charset="0"/>
                <a:ea typeface="Lobster"/>
                <a:cs typeface="Lobster"/>
                <a:sym typeface="Lobster"/>
              </a:rPr>
              <a:t>Matvey</a:t>
            </a:r>
            <a:r>
              <a:rPr lang="en-US" dirty="0" smtClean="0">
                <a:solidFill>
                  <a:srgbClr val="002060"/>
                </a:solidFill>
                <a:latin typeface="Century Gothic" pitchFamily="34" charset="0"/>
                <a:ea typeface="Lobster"/>
                <a:cs typeface="Lobster"/>
                <a:sym typeface="Lobster"/>
              </a:rPr>
              <a:t> (Belarus). My favorite place I have ever been to is the Stalin </a:t>
            </a:r>
            <a:r>
              <a:rPr lang="en-US" dirty="0" err="1" smtClean="0">
                <a:solidFill>
                  <a:srgbClr val="002060"/>
                </a:solidFill>
                <a:latin typeface="Century Gothic" pitchFamily="34" charset="0"/>
                <a:ea typeface="Lobster"/>
                <a:cs typeface="Lobster"/>
                <a:sym typeface="Lobster"/>
              </a:rPr>
              <a:t>line.There</a:t>
            </a:r>
            <a:r>
              <a:rPr lang="en-US" dirty="0" smtClean="0">
                <a:solidFill>
                  <a:srgbClr val="002060"/>
                </a:solidFill>
                <a:latin typeface="Century Gothic" pitchFamily="34" charset="0"/>
                <a:ea typeface="Lobster"/>
                <a:cs typeface="Lobster"/>
                <a:sym typeface="Lobster"/>
              </a:rPr>
              <a:t> are a lot of military equipment: tanks, planes, missiles and rocket </a:t>
            </a:r>
            <a:r>
              <a:rPr lang="en-US" dirty="0" err="1" smtClean="0">
                <a:solidFill>
                  <a:srgbClr val="002060"/>
                </a:solidFill>
                <a:latin typeface="Century Gothic" pitchFamily="34" charset="0"/>
                <a:ea typeface="Lobster"/>
                <a:cs typeface="Lobster"/>
                <a:sym typeface="Lobster"/>
              </a:rPr>
              <a:t>launchers.I</a:t>
            </a:r>
            <a:r>
              <a:rPr lang="en-US" dirty="0" smtClean="0">
                <a:solidFill>
                  <a:srgbClr val="002060"/>
                </a:solidFill>
                <a:latin typeface="Century Gothic" pitchFamily="34" charset="0"/>
                <a:ea typeface="Lobster"/>
                <a:cs typeface="Lobster"/>
                <a:sym typeface="Lobster"/>
              </a:rPr>
              <a:t> advise you to go there:)</a:t>
            </a:r>
            <a:endParaRPr lang="en-US" dirty="0">
              <a:solidFill>
                <a:srgbClr val="002060"/>
              </a:solidFill>
              <a:latin typeface="Century Gothic" pitchFamily="34" charset="0"/>
              <a:ea typeface="Lobster"/>
              <a:cs typeface="Lobster"/>
              <a:sym typeface="Lobster"/>
            </a:endParaRPr>
          </a:p>
        </p:txBody>
      </p:sp>
      <p:pic>
        <p:nvPicPr>
          <p:cNvPr id="4" name="Google Shape;71;p14"/>
          <p:cNvPicPr preferRelativeResize="0"/>
          <p:nvPr/>
        </p:nvPicPr>
        <p:blipFill>
          <a:blip r:embed="rId2">
            <a:alphaModFix/>
          </a:blip>
          <a:stretch>
            <a:fillRect/>
          </a:stretch>
        </p:blipFill>
        <p:spPr>
          <a:xfrm>
            <a:off x="3779912" y="1585097"/>
            <a:ext cx="4597291" cy="2151856"/>
          </a:xfrm>
          <a:prstGeom prst="rect">
            <a:avLst/>
          </a:prstGeom>
          <a:noFill/>
          <a:ln>
            <a:noFill/>
          </a:ln>
        </p:spPr>
      </p:pic>
      <p:pic>
        <p:nvPicPr>
          <p:cNvPr id="5" name="Google Shape;72;p14"/>
          <p:cNvPicPr preferRelativeResize="0"/>
          <p:nvPr/>
        </p:nvPicPr>
        <p:blipFill>
          <a:blip r:embed="rId3">
            <a:alphaModFix/>
          </a:blip>
          <a:stretch>
            <a:fillRect/>
          </a:stretch>
        </p:blipFill>
        <p:spPr>
          <a:xfrm>
            <a:off x="823310" y="4365104"/>
            <a:ext cx="3261925" cy="1784301"/>
          </a:xfrm>
          <a:prstGeom prst="rect">
            <a:avLst/>
          </a:prstGeom>
          <a:noFill/>
          <a:ln>
            <a:noFill/>
          </a:ln>
        </p:spPr>
      </p:pic>
      <p:pic>
        <p:nvPicPr>
          <p:cNvPr id="6" name="Google Shape;73;p14"/>
          <p:cNvPicPr preferRelativeResize="0"/>
          <p:nvPr/>
        </p:nvPicPr>
        <p:blipFill>
          <a:blip r:embed="rId4">
            <a:alphaModFix/>
          </a:blip>
          <a:stretch>
            <a:fillRect/>
          </a:stretch>
        </p:blipFill>
        <p:spPr>
          <a:xfrm>
            <a:off x="4235232" y="3924947"/>
            <a:ext cx="4360484" cy="1456377"/>
          </a:xfrm>
          <a:prstGeom prst="rect">
            <a:avLst/>
          </a:prstGeom>
          <a:noFill/>
          <a:ln>
            <a:no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73255440"/>
      </p:ext>
    </p:extLst>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Прямоугольник 1"/>
          <p:cNvSpPr/>
          <p:nvPr/>
        </p:nvSpPr>
        <p:spPr>
          <a:xfrm>
            <a:off x="539552" y="404664"/>
            <a:ext cx="4248472" cy="6255559"/>
          </a:xfrm>
          <a:prstGeom prst="rect">
            <a:avLst/>
          </a:prstGeom>
        </p:spPr>
        <p:txBody>
          <a:bodyPr wrap="square">
            <a:spAutoFit/>
          </a:bodyPr>
          <a:lstStyle/>
          <a:p>
            <a:pPr lvl="0" algn="just"/>
            <a:r>
              <a:rPr lang="en-US" dirty="0">
                <a:latin typeface="Century Gothic" pitchFamily="34" charset="0"/>
                <a:ea typeface="Acme"/>
                <a:cs typeface="Acme"/>
                <a:sym typeface="Acme"/>
              </a:rPr>
              <a:t>Hello, we are </a:t>
            </a:r>
            <a:r>
              <a:rPr lang="en-US" dirty="0" err="1">
                <a:latin typeface="Century Gothic" pitchFamily="34" charset="0"/>
                <a:ea typeface="Acme"/>
                <a:cs typeface="Acme"/>
                <a:sym typeface="Acme"/>
              </a:rPr>
              <a:t>Sofiya</a:t>
            </a:r>
            <a:r>
              <a:rPr lang="en-US" dirty="0">
                <a:latin typeface="Century Gothic" pitchFamily="34" charset="0"/>
                <a:ea typeface="Acme"/>
                <a:cs typeface="Acme"/>
                <a:sym typeface="Acme"/>
              </a:rPr>
              <a:t> and </a:t>
            </a:r>
            <a:r>
              <a:rPr lang="en-US" dirty="0" err="1">
                <a:latin typeface="Century Gothic" pitchFamily="34" charset="0"/>
                <a:ea typeface="Acme"/>
                <a:cs typeface="Acme"/>
                <a:sym typeface="Acme"/>
              </a:rPr>
              <a:t>Nastya</a:t>
            </a:r>
            <a:r>
              <a:rPr lang="en-US" dirty="0">
                <a:latin typeface="Century Gothic" pitchFamily="34" charset="0"/>
                <a:ea typeface="Acme"/>
                <a:cs typeface="Acme"/>
                <a:sym typeface="Acme"/>
              </a:rPr>
              <a:t> </a:t>
            </a:r>
            <a:r>
              <a:rPr lang="en-US" dirty="0" smtClean="0">
                <a:latin typeface="Century Gothic" pitchFamily="34" charset="0"/>
                <a:ea typeface="Acme"/>
                <a:cs typeface="Acme"/>
                <a:sym typeface="Acme"/>
              </a:rPr>
              <a:t>(Belarus). </a:t>
            </a:r>
            <a:r>
              <a:rPr lang="en-US" dirty="0">
                <a:latin typeface="Century Gothic" pitchFamily="34" charset="0"/>
                <a:ea typeface="Acme"/>
                <a:cs typeface="Acme"/>
                <a:sym typeface="Acme"/>
              </a:rPr>
              <a:t>Our </a:t>
            </a:r>
            <a:r>
              <a:rPr lang="en-US" dirty="0" err="1">
                <a:latin typeface="Century Gothic" pitchFamily="34" charset="0"/>
                <a:ea typeface="Acme"/>
                <a:cs typeface="Acme"/>
                <a:sym typeface="Acme"/>
              </a:rPr>
              <a:t>favourite</a:t>
            </a:r>
            <a:r>
              <a:rPr lang="en-US" dirty="0">
                <a:latin typeface="Century Gothic" pitchFamily="34" charset="0"/>
                <a:ea typeface="Acme"/>
                <a:cs typeface="Acme"/>
                <a:sym typeface="Acme"/>
              </a:rPr>
              <a:t> place is </a:t>
            </a:r>
            <a:r>
              <a:rPr lang="en-US" u="sng" dirty="0">
                <a:latin typeface="Century Gothic" pitchFamily="34" charset="0"/>
                <a:ea typeface="Acme"/>
                <a:cs typeface="Acme"/>
                <a:sym typeface="Acme"/>
              </a:rPr>
              <a:t>the Brest </a:t>
            </a:r>
            <a:r>
              <a:rPr lang="en-US" u="sng" dirty="0" err="1">
                <a:latin typeface="Century Gothic" pitchFamily="34" charset="0"/>
                <a:ea typeface="Acme"/>
                <a:cs typeface="Acme"/>
                <a:sym typeface="Acme"/>
              </a:rPr>
              <a:t>Fortress</a:t>
            </a:r>
            <a:r>
              <a:rPr lang="en-US" dirty="0" err="1">
                <a:latin typeface="Century Gothic" pitchFamily="34" charset="0"/>
                <a:ea typeface="Acme"/>
                <a:cs typeface="Acme"/>
                <a:sym typeface="Acme"/>
              </a:rPr>
              <a:t>.It</a:t>
            </a:r>
            <a:r>
              <a:rPr lang="en-US" dirty="0">
                <a:latin typeface="Century Gothic" pitchFamily="34" charset="0"/>
                <a:ea typeface="Acme"/>
                <a:cs typeface="Acme"/>
                <a:sym typeface="Acme"/>
              </a:rPr>
              <a:t> is very beautiful place</a:t>
            </a:r>
            <a:r>
              <a:rPr lang="en-US" dirty="0" smtClean="0">
                <a:latin typeface="Century Gothic" pitchFamily="34" charset="0"/>
                <a:ea typeface="Acme"/>
                <a:cs typeface="Acme"/>
                <a:sym typeface="Acme"/>
              </a:rPr>
              <a:t>. Brest </a:t>
            </a:r>
            <a:r>
              <a:rPr lang="en-US" dirty="0">
                <a:latin typeface="Century Gothic" pitchFamily="34" charset="0"/>
                <a:ea typeface="Acme"/>
                <a:cs typeface="Acme"/>
                <a:sym typeface="Acme"/>
              </a:rPr>
              <a:t>Fortress was built in the 1830s-early 1840s at the meeting-point of the rivers Bug and </a:t>
            </a:r>
            <a:r>
              <a:rPr lang="en-US" dirty="0" err="1">
                <a:latin typeface="Century Gothic" pitchFamily="34" charset="0"/>
                <a:ea typeface="Acme"/>
                <a:cs typeface="Acme"/>
                <a:sym typeface="Acme"/>
              </a:rPr>
              <a:t>Mukhavyets</a:t>
            </a:r>
            <a:r>
              <a:rPr lang="en-US" dirty="0">
                <a:latin typeface="Century Gothic" pitchFamily="34" charset="0"/>
                <a:ea typeface="Acme"/>
                <a:cs typeface="Acme"/>
                <a:sym typeface="Acme"/>
              </a:rPr>
              <a:t>.</a:t>
            </a:r>
          </a:p>
          <a:p>
            <a:pPr lvl="0" algn="just">
              <a:spcBef>
                <a:spcPts val="1600"/>
              </a:spcBef>
            </a:pPr>
            <a:r>
              <a:rPr lang="en-US" dirty="0">
                <a:latin typeface="Century Gothic" pitchFamily="34" charset="0"/>
                <a:ea typeface="Acme"/>
                <a:cs typeface="Acme"/>
                <a:sym typeface="Acme"/>
              </a:rPr>
              <a:t>In 1939 Brest Fortress was assigned to the Soviet Union. It earned the title of Hero Fortress for the courage demonstrated by Soviet soldiers when they fought against the German army in 1941. Whilst the Nazis took the town of Brest – 90% of which was destroyed in the fighting – the two regiments garrisoned inside the fortress held out.</a:t>
            </a:r>
          </a:p>
          <a:p>
            <a:pPr lvl="0" algn="just">
              <a:spcBef>
                <a:spcPts val="1100"/>
              </a:spcBef>
            </a:pPr>
            <a:r>
              <a:rPr lang="en-US" dirty="0">
                <a:latin typeface="Century Gothic" pitchFamily="34" charset="0"/>
                <a:ea typeface="Acme"/>
                <a:cs typeface="Acme"/>
                <a:sym typeface="Acme"/>
              </a:rPr>
              <a:t>For the people of Belarus, Brest Fortress remains a famous symbol of the Soviet resistance during World war 2.</a:t>
            </a:r>
          </a:p>
        </p:txBody>
      </p:sp>
      <p:pic>
        <p:nvPicPr>
          <p:cNvPr id="1030" name="Picture 6" descr="http://dagpravda.ru/wp-content/uploads/2020/03/Foto-1.jpg"/>
          <p:cNvPicPr>
            <a:picLocks noChangeAspect="1" noChangeArrowheads="1"/>
          </p:cNvPicPr>
          <p:nvPr/>
        </p:nvPicPr>
        <p:blipFill rotWithShape="1">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1658" t="-4007" b="4007"/>
          <a:stretch/>
        </p:blipFill>
        <p:spPr bwMode="auto">
          <a:xfrm>
            <a:off x="5079765" y="836712"/>
            <a:ext cx="3450010" cy="2928963"/>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0105091"/>
      </p:ext>
    </p:extLst>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24944" y="526904"/>
            <a:ext cx="1278704" cy="14962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descr="https://funart.pro/uploads/posts/2019-10/1572244922_brestskaja-krepost-belarus-5.jpg"/>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92080" y="3706645"/>
            <a:ext cx="3506589" cy="2338605"/>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4" name="Picture 4" descr=" "/>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92080" y="853679"/>
            <a:ext cx="3506589" cy="2338868"/>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5" name="Прямоугольник 4"/>
          <p:cNvSpPr/>
          <p:nvPr/>
        </p:nvSpPr>
        <p:spPr>
          <a:xfrm>
            <a:off x="539552" y="2204864"/>
            <a:ext cx="4572000" cy="3693319"/>
          </a:xfrm>
          <a:prstGeom prst="rect">
            <a:avLst/>
          </a:prstGeom>
        </p:spPr>
        <p:txBody>
          <a:bodyPr>
            <a:spAutoFit/>
          </a:bodyPr>
          <a:lstStyle/>
          <a:p>
            <a:pPr marL="109728" indent="0" algn="just">
              <a:buNone/>
            </a:pPr>
            <a:r>
              <a:rPr lang="en-US" dirty="0" err="1" smtClean="0"/>
              <a:t>Elyen</a:t>
            </a:r>
            <a:r>
              <a:rPr lang="en-US" dirty="0" smtClean="0"/>
              <a:t> </a:t>
            </a:r>
            <a:r>
              <a:rPr lang="en-US" dirty="0" err="1" smtClean="0"/>
              <a:t>Vecher</a:t>
            </a:r>
            <a:r>
              <a:rPr lang="en-US" dirty="0" smtClean="0"/>
              <a:t> (Belarus): Every year I visit my relatives in Brest.</a:t>
            </a:r>
            <a:r>
              <a:rPr lang="en-US" dirty="0" smtClean="0">
                <a:solidFill>
                  <a:schemeClr val="accent6">
                    <a:lumMod val="75000"/>
                  </a:schemeClr>
                </a:solidFill>
              </a:rPr>
              <a:t> </a:t>
            </a:r>
            <a:r>
              <a:rPr lang="en-US" dirty="0" smtClean="0"/>
              <a:t>Brest is a very   beautiful city and it has a lot of sites but most of all I like </a:t>
            </a:r>
            <a:r>
              <a:rPr lang="en-US" dirty="0" smtClean="0">
                <a:solidFill>
                  <a:schemeClr val="accent6">
                    <a:lumMod val="75000"/>
                  </a:schemeClr>
                </a:solidFill>
              </a:rPr>
              <a:t>Brest   Fortress. </a:t>
            </a:r>
            <a:r>
              <a:rPr lang="en-US" dirty="0" smtClean="0"/>
              <a:t>This Fortress, one of the most important places in Belarus, was built in the</a:t>
            </a:r>
            <a:r>
              <a:rPr lang="ru-RU" dirty="0" smtClean="0"/>
              <a:t> </a:t>
            </a:r>
            <a:r>
              <a:rPr lang="en-US" dirty="0" smtClean="0"/>
              <a:t>19</a:t>
            </a:r>
            <a:r>
              <a:rPr lang="en-US" baseline="30000" dirty="0" smtClean="0"/>
              <a:t>th</a:t>
            </a:r>
            <a:r>
              <a:rPr lang="en-US" dirty="0" smtClean="0"/>
              <a:t> century and it is one of the symbols of the World War II. The fortress was not rebuilt after the end of the war, but it was turned into the war memorial. You can see</a:t>
            </a:r>
            <a:r>
              <a:rPr lang="ru-RU" dirty="0" smtClean="0"/>
              <a:t> </a:t>
            </a:r>
            <a:r>
              <a:rPr lang="en-US" dirty="0" smtClean="0"/>
              <a:t>the  “Thirst” monument on the territory of the fortress and you can also visit a museum there.</a:t>
            </a:r>
            <a:endParaRPr lang="be-BY"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1718869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стин">
  <a:themeElements>
    <a:clrScheme name="Остин">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Остин">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Остин">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43</TotalTime>
  <Words>1255</Words>
  <Application>Microsoft Macintosh PowerPoint</Application>
  <PresentationFormat>On-screen Show (4:3)</PresentationFormat>
  <Paragraphs>24</Paragraphs>
  <Slides>12</Slides>
  <Notes>0</Notes>
  <HiddenSlides>0</HiddenSlides>
  <MMClips>0</MMClips>
  <ScaleCrop>false</ScaleCrop>
  <HeadingPairs>
    <vt:vector size="4" baseType="variant">
      <vt:variant>
        <vt:lpstr>Design Template</vt:lpstr>
      </vt:variant>
      <vt:variant>
        <vt:i4>1</vt:i4>
      </vt:variant>
      <vt:variant>
        <vt:lpstr>Slide Titles</vt:lpstr>
      </vt:variant>
      <vt:variant>
        <vt:i4>12</vt:i4>
      </vt:variant>
    </vt:vector>
  </HeadingPairs>
  <TitlesOfParts>
    <vt:vector size="13" baseType="lpstr">
      <vt:lpstr>Остин</vt:lpstr>
      <vt:lpstr>Final Project: Favourite Places</vt:lpstr>
      <vt:lpstr>A favorite place is something very special for every person, how many people so many favourite places. Tastes differ.</vt:lpstr>
      <vt:lpstr>Nature places</vt:lpstr>
      <vt:lpstr>Slide 4</vt:lpstr>
      <vt:lpstr>Slide 5</vt:lpstr>
      <vt:lpstr>Slide 6</vt:lpstr>
      <vt:lpstr>Museums, castles, fortresses </vt:lpstr>
      <vt:lpstr>Slide 8</vt:lpstr>
      <vt:lpstr>Slide 9</vt:lpstr>
      <vt:lpstr>Slide 10</vt:lpstr>
      <vt:lpstr>Interesting buildings</vt:lpstr>
      <vt:lpstr>Slide 12</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Favourite Places</dc:title>
  <dc:creator>Наташа</dc:creator>
  <cp:lastModifiedBy>Barry Kramer</cp:lastModifiedBy>
  <cp:revision>5</cp:revision>
  <dcterms:created xsi:type="dcterms:W3CDTF">2020-05-26T13:20:32Z</dcterms:created>
  <dcterms:modified xsi:type="dcterms:W3CDTF">2020-05-26T13:21:20Z</dcterms:modified>
</cp:coreProperties>
</file>