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72" r:id="rId14"/>
    <p:sldId id="267" r:id="rId15"/>
    <p:sldId id="275" r:id="rId16"/>
    <p:sldId id="276" r:id="rId17"/>
    <p:sldId id="277"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994" autoAdjust="0"/>
    <p:restoredTop sz="94660"/>
  </p:normalViewPr>
  <p:slideViewPr>
    <p:cSldViewPr snapToGrid="0">
      <p:cViewPr varScale="1">
        <p:scale>
          <a:sx n="82" d="100"/>
          <a:sy n="82" d="100"/>
        </p:scale>
        <p:origin x="-104" y="-3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12/7/19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12/7/19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12/7/19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12/7/19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 Id="rId3"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Elementary School</a:t>
            </a:r>
            <a:endParaRPr lang="en-US" dirty="0"/>
          </a:p>
        </p:txBody>
      </p:sp>
      <p:sp>
        <p:nvSpPr>
          <p:cNvPr id="3" name="Subtitle 2"/>
          <p:cNvSpPr>
            <a:spLocks noGrp="1"/>
          </p:cNvSpPr>
          <p:nvPr>
            <p:ph type="subTitle" idx="1"/>
          </p:nvPr>
        </p:nvSpPr>
        <p:spPr/>
        <p:txBody>
          <a:bodyPr>
            <a:normAutofit lnSpcReduction="10000"/>
          </a:bodyPr>
          <a:lstStyle/>
          <a:p>
            <a:r>
              <a:rPr lang="en-US" dirty="0" smtClean="0"/>
              <a:t>Final Project Jubail International School</a:t>
            </a:r>
          </a:p>
          <a:p>
            <a:endParaRPr lang="en-US" dirty="0" smtClean="0"/>
          </a:p>
          <a:p>
            <a:r>
              <a:rPr lang="en-US" dirty="0" smtClean="0"/>
              <a:t>By: Huma Siraj </a:t>
            </a:r>
            <a:r>
              <a:rPr lang="en-US" dirty="0" err="1" smtClean="0"/>
              <a:t>Pandhiani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883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Gyms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45106" y="4524286"/>
            <a:ext cx="4767245" cy="2158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2469" y="2053069"/>
            <a:ext cx="4840663" cy="23469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4511" y="4524286"/>
            <a:ext cx="4840663" cy="2158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45108" y="2053068"/>
            <a:ext cx="4767245" cy="23469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33401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Playground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82081" y="2145964"/>
            <a:ext cx="5570653" cy="39834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4514" y="2145965"/>
            <a:ext cx="6009369" cy="39834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21944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Computer Laboratories</a:t>
            </a:r>
            <a:endParaRPr lang="en-US" dirty="0"/>
          </a:p>
        </p:txBody>
      </p:sp>
      <p:sp>
        <p:nvSpPr>
          <p:cNvPr id="3" name="Content Placeholder 2"/>
          <p:cNvSpPr>
            <a:spLocks noGrp="1"/>
          </p:cNvSpPr>
          <p:nvPr>
            <p:ph idx="1"/>
          </p:nvPr>
        </p:nvSpPr>
        <p:spPr>
          <a:xfrm>
            <a:off x="680322" y="2336873"/>
            <a:ext cx="4343624" cy="3599316"/>
          </a:xfrm>
        </p:spPr>
        <p:txBody>
          <a:bodyPr>
            <a:normAutofit/>
          </a:bodyPr>
          <a:lstStyle/>
          <a:p>
            <a:pPr marL="285750" indent="-182880">
              <a:lnSpc>
                <a:spcPct val="100000"/>
              </a:lnSpc>
              <a:spcBef>
                <a:spcPct val="20000"/>
              </a:spcBef>
              <a:spcAft>
                <a:spcPts val="600"/>
              </a:spcAft>
              <a:buFont typeface="Garamond" pitchFamily="18" charset="0"/>
              <a:buChar char="◦"/>
            </a:pPr>
            <a:r>
              <a:rPr lang="en-US" sz="2000" dirty="0" smtClean="0"/>
              <a:t>Two </a:t>
            </a:r>
            <a:r>
              <a:rPr lang="en-US" sz="2000" dirty="0"/>
              <a:t>fully equipped computer </a:t>
            </a:r>
            <a:r>
              <a:rPr lang="en-US" sz="2000" dirty="0" smtClean="0"/>
              <a:t>laboratories</a:t>
            </a:r>
          </a:p>
          <a:p>
            <a:pPr marL="285750" indent="-182880">
              <a:lnSpc>
                <a:spcPct val="100000"/>
              </a:lnSpc>
              <a:spcBef>
                <a:spcPct val="20000"/>
              </a:spcBef>
              <a:spcAft>
                <a:spcPts val="600"/>
              </a:spcAft>
              <a:buFont typeface="Garamond" pitchFamily="18" charset="0"/>
              <a:buChar char="◦"/>
            </a:pPr>
            <a:endParaRPr lang="en-US" sz="2000" dirty="0"/>
          </a:p>
          <a:p>
            <a:pPr marL="285750" indent="-182880">
              <a:lnSpc>
                <a:spcPct val="100000"/>
              </a:lnSpc>
              <a:spcBef>
                <a:spcPct val="20000"/>
              </a:spcBef>
              <a:spcAft>
                <a:spcPts val="600"/>
              </a:spcAft>
              <a:buFont typeface="Garamond" pitchFamily="18" charset="0"/>
              <a:buChar char="◦"/>
            </a:pPr>
            <a:r>
              <a:rPr lang="en-US" sz="2000" dirty="0"/>
              <a:t>Audio-Visual </a:t>
            </a:r>
            <a:r>
              <a:rPr lang="en-US" sz="2000" dirty="0" smtClean="0"/>
              <a:t>facilities</a:t>
            </a:r>
          </a:p>
          <a:p>
            <a:pPr marL="285750" indent="-182880">
              <a:lnSpc>
                <a:spcPct val="100000"/>
              </a:lnSpc>
              <a:spcBef>
                <a:spcPct val="20000"/>
              </a:spcBef>
              <a:spcAft>
                <a:spcPts val="600"/>
              </a:spcAft>
              <a:buFont typeface="Garamond" pitchFamily="18" charset="0"/>
              <a:buChar char="◦"/>
            </a:pPr>
            <a:endParaRPr lang="en-US" sz="2000" dirty="0"/>
          </a:p>
          <a:p>
            <a:pPr marL="285750" indent="-182880">
              <a:lnSpc>
                <a:spcPct val="100000"/>
              </a:lnSpc>
              <a:spcBef>
                <a:spcPct val="20000"/>
              </a:spcBef>
              <a:spcAft>
                <a:spcPts val="600"/>
              </a:spcAft>
              <a:buFont typeface="Garamond" pitchFamily="18" charset="0"/>
              <a:buChar char="◦"/>
            </a:pPr>
            <a:r>
              <a:rPr lang="en-US" sz="2000" dirty="0"/>
              <a:t>Printing facilities</a:t>
            </a:r>
          </a:p>
          <a:p>
            <a:pPr indent="-182880">
              <a:lnSpc>
                <a:spcPct val="100000"/>
              </a:lnSpc>
              <a:buFont typeface="Garamond" pitchFamily="18" charset="0"/>
              <a:buChar char="◦"/>
            </a:pPr>
            <a:endParaRPr lang="en-US" sz="2000" dirty="0"/>
          </a:p>
          <a:p>
            <a:endParaRPr lang="en-US" sz="2000" dirty="0"/>
          </a:p>
        </p:txBody>
      </p:sp>
      <p:pic>
        <p:nvPicPr>
          <p:cNvPr id="4" name="Picture 5" descr="A large empty room&#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F608A4-65A5-4D4D-96CB-E67D5458798D}"/>
              </a:ext>
            </a:extLst>
          </p:cNvPr>
          <p:cNvPicPr>
            <a:picLocks noChangeAspect="1"/>
          </p:cNvPicPr>
          <p:nvPr/>
        </p:nvPicPr>
        <p:blipFill rotWithShape="1">
          <a:blip r:embed="rId2"/>
          <a:srcRect l="24951" r="14148" b="2"/>
          <a:stretch/>
        </p:blipFill>
        <p:spPr>
          <a:xfrm>
            <a:off x="5023946" y="2062834"/>
            <a:ext cx="7052441" cy="46742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95474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Science Laboratories</a:t>
            </a:r>
            <a:endParaRPr lang="en-US" dirty="0"/>
          </a:p>
        </p:txBody>
      </p:sp>
      <p:pic>
        <p:nvPicPr>
          <p:cNvPr id="3" name="Picture 5" descr="A large kitchen with stainless steel appliances&#10;&#10;Description generated with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62600A-3173-44A7-8BD0-C5AD8485E66C}"/>
              </a:ext>
            </a:extLst>
          </p:cNvPr>
          <p:cNvPicPr>
            <a:picLocks noChangeAspect="1"/>
          </p:cNvPicPr>
          <p:nvPr/>
        </p:nvPicPr>
        <p:blipFill rotWithShape="1">
          <a:blip r:embed="rId2"/>
          <a:srcRect l="9681" r="9681"/>
          <a:stretch/>
        </p:blipFill>
        <p:spPr>
          <a:xfrm>
            <a:off x="4067504" y="2186152"/>
            <a:ext cx="7935311" cy="4507676"/>
          </a:xfrm>
          <a:prstGeom prst="rect">
            <a:avLst/>
          </a:prstGeom>
        </p:spPr>
      </p:pic>
      <p:sp>
        <p:nvSpPr>
          <p:cNvPr id="4" name="Rectangle 3"/>
          <p:cNvSpPr/>
          <p:nvPr/>
        </p:nvSpPr>
        <p:spPr>
          <a:xfrm>
            <a:off x="262758" y="2365135"/>
            <a:ext cx="3247697" cy="2560701"/>
          </a:xfrm>
          <a:prstGeom prst="rect">
            <a:avLst/>
          </a:prstGeom>
        </p:spPr>
        <p:txBody>
          <a:bodyPr wrap="square">
            <a:spAutoFit/>
          </a:bodyPr>
          <a:lstStyle/>
          <a:p>
            <a:pPr marL="285750" indent="-305435">
              <a:spcBef>
                <a:spcPct val="20000"/>
              </a:spcBef>
              <a:spcAft>
                <a:spcPts val="600"/>
              </a:spcAft>
              <a:buFont typeface="Arial"/>
              <a:buChar char="•"/>
            </a:pPr>
            <a:r>
              <a:rPr lang="en-US" dirty="0" smtClean="0">
                <a:ea typeface="+mn-lt"/>
                <a:cs typeface="+mn-lt"/>
              </a:rPr>
              <a:t>Four </a:t>
            </a:r>
            <a:r>
              <a:rPr lang="en-US" dirty="0">
                <a:ea typeface="+mn-lt"/>
                <a:cs typeface="+mn-lt"/>
              </a:rPr>
              <a:t>adequately equipped </a:t>
            </a:r>
            <a:r>
              <a:rPr lang="en-US" dirty="0" smtClean="0">
                <a:ea typeface="+mn-lt"/>
                <a:cs typeface="+mn-lt"/>
              </a:rPr>
              <a:t>laboratories</a:t>
            </a:r>
          </a:p>
          <a:p>
            <a:pPr marL="285750" indent="-305435">
              <a:spcBef>
                <a:spcPct val="20000"/>
              </a:spcBef>
              <a:spcAft>
                <a:spcPts val="600"/>
              </a:spcAft>
              <a:buFont typeface="Arial"/>
              <a:buChar char="•"/>
            </a:pPr>
            <a:endParaRPr lang="en-US" dirty="0">
              <a:ea typeface="+mn-lt"/>
              <a:cs typeface="+mn-lt"/>
            </a:endParaRPr>
          </a:p>
          <a:p>
            <a:pPr marL="285750" indent="-305435">
              <a:spcBef>
                <a:spcPct val="20000"/>
              </a:spcBef>
              <a:spcAft>
                <a:spcPts val="600"/>
              </a:spcAft>
              <a:buFont typeface="Arial"/>
              <a:buChar char="•"/>
            </a:pPr>
            <a:r>
              <a:rPr lang="en-US" dirty="0">
                <a:ea typeface="+mn-lt"/>
                <a:cs typeface="+mn-lt"/>
              </a:rPr>
              <a:t>Suitable for Biology, Physics and Chemistry </a:t>
            </a:r>
            <a:endParaRPr lang="en-US" dirty="0" smtClean="0">
              <a:ea typeface="+mn-lt"/>
              <a:cs typeface="+mn-lt"/>
            </a:endParaRPr>
          </a:p>
          <a:p>
            <a:pPr marL="285750" indent="-305435">
              <a:spcBef>
                <a:spcPct val="20000"/>
              </a:spcBef>
              <a:spcAft>
                <a:spcPts val="600"/>
              </a:spcAft>
              <a:buFont typeface="Arial"/>
              <a:buChar char="•"/>
            </a:pPr>
            <a:endParaRPr lang="en-US" dirty="0">
              <a:ea typeface="+mn-lt"/>
              <a:cs typeface="+mn-lt"/>
            </a:endParaRPr>
          </a:p>
          <a:p>
            <a:pPr marL="285750" indent="-305435">
              <a:spcBef>
                <a:spcPct val="20000"/>
              </a:spcBef>
              <a:spcAft>
                <a:spcPts val="600"/>
              </a:spcAft>
              <a:buFont typeface="Arial"/>
              <a:buChar char="•"/>
            </a:pPr>
            <a:r>
              <a:rPr lang="en-US" dirty="0" smtClean="0">
                <a:ea typeface="+mn-lt"/>
                <a:cs typeface="+mn-lt"/>
              </a:rPr>
              <a:t>Experiments</a:t>
            </a:r>
            <a:endParaRPr lang="en-US" dirty="0">
              <a:ea typeface="+mn-lt"/>
              <a:cs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525903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Students’ Stories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347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4594" y="1841019"/>
            <a:ext cx="11477296" cy="4607736"/>
          </a:xfrm>
          <a:prstGeom prst="rect">
            <a:avLst/>
          </a:prstGeom>
        </p:spPr>
        <p:txBody>
          <a:bodyPr wrap="square">
            <a:spAutoFit/>
          </a:bodyPr>
          <a:lstStyle/>
          <a:p>
            <a:pPr>
              <a:lnSpc>
                <a:spcPct val="107000"/>
              </a:lnSpc>
              <a:spcAft>
                <a:spcPts val="800"/>
              </a:spcAft>
            </a:pPr>
            <a:r>
              <a:rPr lang="en-US" sz="2000" b="1" kern="1400" spc="-50" dirty="0">
                <a:latin typeface="Times New Roman" panose="02020603050405020304" pitchFamily="18" charset="0"/>
                <a:ea typeface="Times New Roman" panose="02020603050405020304" pitchFamily="18" charset="0"/>
                <a:cs typeface="Times New Roman" panose="02020603050405020304" pitchFamily="18" charset="0"/>
              </a:rPr>
              <a:t>How can I make my school more beautiful and attractive?</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Jubail International School is one of the best schools in the eastern province, Saudi Arabia. Good teachers, facilities and much more. The list can go on and on! To make my School even better, beautiful and attractive I have few ideas.</a:t>
            </a:r>
          </a:p>
          <a:p>
            <a:pPr marL="800100" lvl="1" indent="-342900" algn="just">
              <a:lnSpc>
                <a:spcPct val="107000"/>
              </a:lnSpc>
              <a:spcAft>
                <a:spcPts val="800"/>
              </a:spcAft>
              <a:buFont typeface="+mj-lt"/>
              <a:buAutoNum type="arabicPeriod"/>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To add more freshness to the school environment a fruit and vegetable garden is the best option. It will encourage students plant new trees and make them learn the importance of keeping the environment green. The added advantage is that they are learning to eat healthy too. The beautiful flowers will also make the ambience more lively and pleasant such that children will love to be at school…</a:t>
            </a:r>
          </a:p>
          <a:p>
            <a:pPr algn="just">
              <a:lnSpc>
                <a:spcPct val="107000"/>
              </a:lnSpc>
              <a:spcAft>
                <a:spcPts val="80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2.    Did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you know that music is one of the few activities that utilize the entire brain? Yes, it’s true. Music soothes our mind and creates a calm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atmosphere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 music class will help us to improve our concentration and patience in other classes too.</a:t>
            </a:r>
          </a:p>
          <a:p>
            <a:pPr marL="457200" marR="0" algn="just">
              <a:lnSpc>
                <a:spcPct val="107000"/>
              </a:lnSpc>
              <a:spcBef>
                <a:spcPts val="0"/>
              </a:spcBef>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3.    We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do have the regular subject related competitions like the Math Derby, Science Fair, hand writing and story – telling, etc. But physical activities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lgn="just">
              <a:lnSpc>
                <a:spcPct val="107000"/>
              </a:lnSpc>
              <a:spcBef>
                <a:spcPts val="0"/>
              </a:spcBef>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such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as swimming and football can increase the strength and stamina of a student and improve our health too. Healthy body ensures the students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lgn="just">
              <a:lnSpc>
                <a:spcPct val="107000"/>
              </a:lnSpc>
              <a:spcBef>
                <a:spcPts val="0"/>
              </a:spcBef>
              <a:spcAft>
                <a:spcPts val="0"/>
              </a:spcAf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focus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effectively on studies. More physical competitions will inculcate the spirit of participation and team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work.</a:t>
            </a:r>
          </a:p>
          <a:p>
            <a:pPr marL="457200" marR="0" algn="just">
              <a:lnSpc>
                <a:spcPct val="107000"/>
              </a:lnSpc>
              <a:spcBef>
                <a:spcPts val="0"/>
              </a:spcBef>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These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are just a few of the things that can make our school more beautiful and attractive. If these suggestions are implemented our school can become one of the best schools in the world!</a:t>
            </a:r>
          </a:p>
          <a:p>
            <a:pPr marL="228600" marR="0" algn="just">
              <a:lnSpc>
                <a:spcPct val="107000"/>
              </a:lnSpc>
              <a:spcBef>
                <a:spcPts val="0"/>
              </a:spcBef>
              <a:spcAft>
                <a:spcPts val="80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Brindha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Arvind Kumar</a:t>
            </a:r>
            <a:endParaRPr lang="en-US" sz="1400" dirty="0">
              <a:latin typeface="Times New Roman" panose="02020603050405020304" pitchFamily="18" charset="0"/>
              <a:cs typeface="Times New Roman" panose="02020603050405020304" pitchFamily="18" charset="0"/>
            </a:endParaRPr>
          </a:p>
        </p:txBody>
      </p:sp>
      <p:pic>
        <p:nvPicPr>
          <p:cNvPr id="3" name="Picture 2" descr="C:\Users\Arok Kumar\AppData\Local\Microsoft\Windows\INetCache\Content.MSO\1843FF0.tmp"/>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976" y="332510"/>
            <a:ext cx="5581266" cy="1169035"/>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83322" y="332510"/>
            <a:ext cx="1717423" cy="18746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9603820"/>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714704" y="276512"/>
            <a:ext cx="9795640" cy="6704721"/>
          </a:xfrm>
          <a:prstGeom prst="rect">
            <a:avLst/>
          </a:prstGeom>
        </p:spPr>
        <p:txBody>
          <a:bodyPr wrap="square">
            <a:spAutoFit/>
          </a:bodyPr>
          <a:lstStyle/>
          <a:p>
            <a:pPr algn="just">
              <a:lnSpc>
                <a:spcPct val="106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Name: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Kriti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Singh</a:t>
            </a:r>
          </a:p>
          <a:p>
            <a:pPr algn="just">
              <a:lnSpc>
                <a:spcPct val="106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Grade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4H, Jubail International School</a:t>
            </a:r>
          </a:p>
          <a:p>
            <a:pPr algn="just">
              <a:lnSpc>
                <a:spcPct val="106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Subject: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makes my school special and unique?</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best thing that happened with me was when I was selected for studying in my school, that is, Jubail International school. Although I can keep on talking about things that are special and unique, but due to lack of time and my slow typing, I will mention the first few that comes to my mind.</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most special and unique about my school are </a:t>
            </a:r>
            <a:r>
              <a:rPr lang="en-US" b="1" dirty="0">
                <a:latin typeface="Times New Roman" panose="02020603050405020304" pitchFamily="18" charset="0"/>
                <a:ea typeface="Times New Roman" panose="02020603050405020304" pitchFamily="18" charset="0"/>
                <a:cs typeface="Times New Roman" panose="02020603050405020304" pitchFamily="18" charset="0"/>
              </a:rPr>
              <a:t>my teachers</a:t>
            </a:r>
            <a:r>
              <a:rPr lang="en-US" dirty="0">
                <a:latin typeface="Times New Roman" panose="02020603050405020304" pitchFamily="18" charset="0"/>
                <a:ea typeface="Times New Roman" panose="02020603050405020304" pitchFamily="18" charset="0"/>
                <a:cs typeface="Times New Roman" panose="02020603050405020304" pitchFamily="18" charset="0"/>
              </a:rPr>
              <a:t>. The way they teach us, even multiplication and division looks like simple addition and subtraction.</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a:t>
            </a:r>
            <a:r>
              <a:rPr lang="en-US" b="1" dirty="0">
                <a:latin typeface="Times New Roman" panose="02020603050405020304" pitchFamily="18" charset="0"/>
                <a:ea typeface="Times New Roman" panose="02020603050405020304" pitchFamily="18" charset="0"/>
                <a:cs typeface="Times New Roman" panose="02020603050405020304" pitchFamily="18" charset="0"/>
              </a:rPr>
              <a:t>course</a:t>
            </a:r>
            <a:r>
              <a:rPr lang="en-US" dirty="0">
                <a:latin typeface="Times New Roman" panose="02020603050405020304" pitchFamily="18" charset="0"/>
                <a:ea typeface="Times New Roman" panose="02020603050405020304" pitchFamily="18" charset="0"/>
                <a:cs typeface="Times New Roman" panose="02020603050405020304" pitchFamily="18" charset="0"/>
              </a:rPr>
              <a:t> is so exciting and informative that I keep talking about the subject even at home.</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My </a:t>
            </a:r>
            <a:r>
              <a:rPr lang="en-US" b="1" dirty="0">
                <a:latin typeface="Times New Roman" panose="02020603050405020304" pitchFamily="18" charset="0"/>
                <a:ea typeface="Times New Roman" panose="02020603050405020304" pitchFamily="18" charset="0"/>
                <a:cs typeface="Times New Roman" panose="02020603050405020304" pitchFamily="18" charset="0"/>
              </a:rPr>
              <a:t>classroom</a:t>
            </a:r>
            <a:r>
              <a:rPr lang="en-US" dirty="0">
                <a:latin typeface="Times New Roman" panose="02020603050405020304" pitchFamily="18" charset="0"/>
                <a:ea typeface="Times New Roman" panose="02020603050405020304" pitchFamily="18" charset="0"/>
                <a:cs typeface="Times New Roman" panose="02020603050405020304" pitchFamily="18" charset="0"/>
              </a:rPr>
              <a:t> is so beautiful that I feel not to leave even during break time (….. perhaps this is too much). But I would certainly like my projector to be replaced with something better.</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Last but not least, I got the most terrific </a:t>
            </a:r>
            <a:r>
              <a:rPr lang="en-US" b="1" dirty="0">
                <a:latin typeface="Times New Roman" panose="02020603050405020304" pitchFamily="18" charset="0"/>
                <a:ea typeface="Times New Roman" panose="02020603050405020304" pitchFamily="18" charset="0"/>
                <a:cs typeface="Times New Roman" panose="02020603050405020304" pitchFamily="18" charset="0"/>
              </a:rPr>
              <a:t>friends</a:t>
            </a:r>
            <a:r>
              <a:rPr lang="en-US" dirty="0">
                <a:latin typeface="Times New Roman" panose="02020603050405020304" pitchFamily="18" charset="0"/>
                <a:ea typeface="Times New Roman" panose="02020603050405020304" pitchFamily="18" charset="0"/>
                <a:cs typeface="Times New Roman" panose="02020603050405020304" pitchFamily="18" charset="0"/>
              </a:rPr>
              <a:t> at school whom I watch growing every day and I hope they watch me too.</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I can keep on writing about my Gym class, library and ICT lab but my fingers are really paining.   </a:t>
            </a:r>
          </a:p>
          <a:p>
            <a:pPr algn="just">
              <a:lnSpc>
                <a:spcPct val="106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Thanks </a:t>
            </a:r>
          </a:p>
          <a:p>
            <a:r>
              <a:rPr lang="en-US" sz="3200" dirty="0" err="1">
                <a:latin typeface="Freestyle Script" panose="030804020302050B0404" pitchFamily="66" charset="0"/>
                <a:ea typeface="Times New Roman" panose="02020603050405020304" pitchFamily="18" charset="0"/>
                <a:cs typeface="Times New Roman" panose="02020603050405020304" pitchFamily="18" charset="0"/>
              </a:rPr>
              <a:t>Kriti</a:t>
            </a:r>
            <a:r>
              <a:rPr lang="en-US" sz="3200" dirty="0">
                <a:latin typeface="Freestyle Script" panose="030804020302050B0404" pitchFamily="66" charset="0"/>
                <a:ea typeface="Times New Roman" panose="02020603050405020304" pitchFamily="18" charset="0"/>
                <a:cs typeface="Times New Roman" panose="02020603050405020304" pitchFamily="18" charset="0"/>
              </a:rPr>
              <a:t> Singh</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44903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3336" y="-61835"/>
            <a:ext cx="10290586" cy="71352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0" tIns="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1" u="none" strike="noStrike" cap="none" normalizeH="0" baseline="0" dirty="0" smtClean="0">
                <a:ln>
                  <a:noFill/>
                </a:ln>
                <a:effectLst/>
                <a:latin typeface="Bahnschrift" panose="020B0502040204020203" pitchFamily="34" charset="0"/>
                <a:ea typeface="Times New Roman" panose="02020603050405020304" pitchFamily="18" charset="0"/>
                <a:cs typeface="Arial" panose="020B0604020202020204" pitchFamily="34" charset="0"/>
              </a:rPr>
              <a:t>How would you make your classroom more beautiful and attractive?</a:t>
            </a:r>
          </a:p>
          <a:p>
            <a:pPr lvl="0" defTabSz="914400" eaLnBrk="0" fontAlgn="base" hangingPunct="0">
              <a:spcBef>
                <a:spcPct val="0"/>
              </a:spcBef>
              <a:spcAft>
                <a:spcPct val="0"/>
              </a:spcAft>
            </a:pPr>
            <a:endParaRPr lang="en-US" altLang="ja-JP"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altLang="ja-JP"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Good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morning everyone</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I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am </a:t>
            </a:r>
            <a:r>
              <a:rPr lang="en-US" altLang="ja-JP" dirty="0" err="1">
                <a:latin typeface="Times New Roman" panose="02020603050405020304" pitchFamily="18" charset="0"/>
                <a:ea typeface="Times New Roman" panose="02020603050405020304" pitchFamily="18" charset="0"/>
                <a:cs typeface="Times New Roman" panose="02020603050405020304" pitchFamily="18" charset="0"/>
              </a:rPr>
              <a:t>J</a:t>
            </a:r>
            <a:r>
              <a:rPr lang="en-US" altLang="ja-JP" dirty="0" err="1" smtClean="0">
                <a:latin typeface="Times New Roman" panose="02020603050405020304" pitchFamily="18" charset="0"/>
                <a:ea typeface="Times New Roman" panose="02020603050405020304" pitchFamily="18" charset="0"/>
                <a:cs typeface="Times New Roman" panose="02020603050405020304" pitchFamily="18" charset="0"/>
              </a:rPr>
              <a:t>ood</a:t>
            </a: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from 4 I </a:t>
            </a: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class</a:t>
            </a:r>
          </a:p>
          <a:p>
            <a:pPr lvl="0" defTabSz="914400" eaLnBrk="0" fontAlgn="base" hangingPunct="0">
              <a:spcBef>
                <a:spcPct val="0"/>
              </a:spcBef>
              <a:spcAft>
                <a:spcPct val="0"/>
              </a:spcAft>
            </a:pP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Today I am presenting how to make your classroom more beautiful </a:t>
            </a:r>
            <a:endPar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attractive.</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Follow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these steps to make your classroom look tidy and beautiful and </a:t>
            </a: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attractive</a:t>
            </a:r>
          </a:p>
          <a:p>
            <a:pPr lvl="0" defTabSz="914400" eaLnBrk="0" fontAlgn="base" hangingPunct="0">
              <a:spcBef>
                <a:spcPct val="0"/>
              </a:spcBef>
              <a:spcAft>
                <a:spcPct val="0"/>
              </a:spcAft>
            </a:pP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Put “welcome” mat in front of your classroom door.</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Create a comfy reading corner.</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Add a desk lamp at your teacher’s desk.</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Put some Plant outside your classroom window.</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Add shelf for bags and lunch bags.</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buFontTx/>
              <a:buChar char="•"/>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Lost and found.</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Why don`t you make your classroom smell nice so it be the best classroom in the school. </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By </a:t>
            </a:r>
            <a:r>
              <a:rPr lang="en-US" altLang="ja-JP" dirty="0" smtClean="0">
                <a:latin typeface="Times New Roman" panose="02020603050405020304" pitchFamily="18" charset="0"/>
                <a:ea typeface="Times New Roman" panose="02020603050405020304" pitchFamily="18" charset="0"/>
                <a:cs typeface="Times New Roman" panose="02020603050405020304" pitchFamily="18" charset="0"/>
              </a:rPr>
              <a:t>: JOOD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ABDELGALIL</a:t>
            </a:r>
            <a:endParaRPr lang="en-US" altLang="ja-JP" dirty="0">
              <a:solidFill>
                <a:srgbClr val="C830CC"/>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1" u="none" strike="noStrike" cap="none" normalizeH="0" baseline="0" dirty="0" smtClean="0">
              <a:ln>
                <a:noFill/>
              </a:ln>
              <a:solidFill>
                <a:srgbClr val="A628A9"/>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716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55004" y="2345167"/>
            <a:ext cx="3876675" cy="29436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211595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88579" y="270347"/>
            <a:ext cx="9375228" cy="5889241"/>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My School is Unique!</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 think that my school is very special and unique but what I most like about it are the activities the school arranges for us. We do not do  them every day, but they are still very fun to do.</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When our teacher tells us we are doing an activity we all shout in excitement! We sometimes do them in the class and sometimes our teacher assigns us to do them at home.</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Sometimes we do the activities using playdoh, yarn, and much more. We usually do simpler activities using simpler stuff like colors. Some science activities like germination take time as the results are not visible for days but that makes it even more exciting. </a:t>
            </a: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activities not only take away the boredom from the usual routine but help us learn new things as well</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By: </a:t>
            </a:r>
            <a:r>
              <a:rPr lang="en-US" b="1" dirty="0" err="1" smtClean="0">
                <a:latin typeface="Times New Roman" panose="02020603050405020304" pitchFamily="18" charset="0"/>
                <a:ea typeface="Calibri" panose="020F0502020204030204" pitchFamily="34" charset="0"/>
                <a:cs typeface="Times New Roman" panose="02020603050405020304" pitchFamily="18" charset="0"/>
              </a:rPr>
              <a:t>Raneem</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Fahad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10040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School (Jubail International School)</a:t>
            </a:r>
            <a:endParaRPr lang="en-US" dirty="0"/>
          </a:p>
        </p:txBody>
      </p:sp>
      <p:pic>
        <p:nvPicPr>
          <p:cNvPr id="3" name="Picture 5" descr="A building with a parking lot&#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837988-F9B8-4240-9496-022758FD2EF4}"/>
              </a:ext>
            </a:extLst>
          </p:cNvPr>
          <p:cNvPicPr>
            <a:picLocks noChangeAspect="1"/>
          </p:cNvPicPr>
          <p:nvPr/>
        </p:nvPicPr>
        <p:blipFill rotWithShape="1">
          <a:blip r:embed="rId2"/>
          <a:srcRect t="15709" r="-1" b="-1"/>
          <a:stretch/>
        </p:blipFill>
        <p:spPr>
          <a:xfrm>
            <a:off x="6085490" y="2007476"/>
            <a:ext cx="6106509" cy="4850524"/>
          </a:xfrm>
          <a:prstGeom prst="rect">
            <a:avLst/>
          </a:prstGeom>
        </p:spPr>
      </p:pic>
      <p:sp>
        <p:nvSpPr>
          <p:cNvPr id="4" name="TextBox 3"/>
          <p:cNvSpPr txBox="1"/>
          <p:nvPr/>
        </p:nvSpPr>
        <p:spPr>
          <a:xfrm>
            <a:off x="224106" y="2091559"/>
            <a:ext cx="3507066" cy="584775"/>
          </a:xfrm>
          <a:prstGeom prst="rect">
            <a:avLst/>
          </a:prstGeom>
          <a:noFill/>
        </p:spPr>
        <p:txBody>
          <a:bodyPr wrap="square" rtlCol="0">
            <a:spAutoFit/>
          </a:bodyPr>
          <a:lstStyle/>
          <a:p>
            <a:r>
              <a:rPr lang="en-US" sz="3200" dirty="0" smtClean="0"/>
              <a:t>My School History</a:t>
            </a:r>
            <a:endParaRPr lang="en-US" sz="3200" dirty="0"/>
          </a:p>
        </p:txBody>
      </p:sp>
      <p:sp>
        <p:nvSpPr>
          <p:cNvPr id="5" name="TextBox 4"/>
          <p:cNvSpPr txBox="1"/>
          <p:nvPr/>
        </p:nvSpPr>
        <p:spPr>
          <a:xfrm>
            <a:off x="224106" y="3212270"/>
            <a:ext cx="5756280" cy="2862322"/>
          </a:xfrm>
          <a:prstGeom prst="rect">
            <a:avLst/>
          </a:prstGeom>
          <a:noFill/>
        </p:spPr>
        <p:txBody>
          <a:bodyPr wrap="square" rtlCol="0">
            <a:spAutoFit/>
          </a:bodyPr>
          <a:lstStyle/>
          <a:p>
            <a:r>
              <a:rPr lang="en-US" dirty="0" smtClean="0"/>
              <a:t>The </a:t>
            </a:r>
            <a:r>
              <a:rPr lang="en-US" dirty="0"/>
              <a:t>tradition of Al-</a:t>
            </a:r>
            <a:r>
              <a:rPr lang="en-US" dirty="0" err="1"/>
              <a:t>Hussan</a:t>
            </a:r>
            <a:r>
              <a:rPr lang="en-US" dirty="0"/>
              <a:t> Education in Saudi Arabia began in 1956 when Sheikh Abdel Aziz Rashid Al-</a:t>
            </a:r>
            <a:r>
              <a:rPr lang="en-US" dirty="0" err="1"/>
              <a:t>Hussan</a:t>
            </a:r>
            <a:r>
              <a:rPr lang="en-US" dirty="0"/>
              <a:t> started the Arab Cultural Institute for Adult Education.  In the following year Al-</a:t>
            </a:r>
            <a:r>
              <a:rPr lang="en-US" dirty="0" err="1"/>
              <a:t>Hussan</a:t>
            </a:r>
            <a:r>
              <a:rPr lang="en-US" dirty="0"/>
              <a:t> Modern Girls School, the first girls’ school in the Eastern Province of Saudi Arabia was opened.  Today there are nineteen schools and other educational institutes throughout the Eastern Province rated among the best in Saudi Arabia, with enrolment of over 10,000 students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247701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23271" y="2041205"/>
            <a:ext cx="9745943" cy="4190051"/>
          </a:xfrm>
        </p:spPr>
        <p:txBody>
          <a:bodyPr>
            <a:noAutofit/>
          </a:bodyPr>
          <a:lstStyle/>
          <a:p>
            <a:r>
              <a:rPr lang="en-US" sz="2000" dirty="0"/>
              <a:t>The tradition of Al-</a:t>
            </a:r>
            <a:r>
              <a:rPr lang="en-US" sz="2000" dirty="0" err="1"/>
              <a:t>Hussan</a:t>
            </a:r>
            <a:r>
              <a:rPr lang="en-US" sz="2000" dirty="0"/>
              <a:t> education began in 1956 in the Eastern Province of Saudi Arabia; when Sheikh Abdel Aziz Rashid Al-</a:t>
            </a:r>
            <a:r>
              <a:rPr lang="en-US" sz="2000" dirty="0" err="1"/>
              <a:t>Hussan</a:t>
            </a:r>
            <a:r>
              <a:rPr lang="en-US" sz="2000" dirty="0"/>
              <a:t> started the Arab Cultural Institute for adult education.  In the following year Al-</a:t>
            </a:r>
            <a:r>
              <a:rPr lang="en-US" sz="2000" dirty="0" err="1"/>
              <a:t>Hussan</a:t>
            </a:r>
            <a:r>
              <a:rPr lang="en-US" sz="2000" dirty="0"/>
              <a:t> Modern Girls School, the first girls’ school in the Eastern Province of Saudi Arabia was opened.  Today there are nineteen schools and other educational institutes throughout the Eastern Province and Riyadh rated among the best in Saudi Arabia. Today his son Rashid Abdel Aziz Al-</a:t>
            </a:r>
            <a:r>
              <a:rPr lang="en-US" sz="2000" dirty="0" err="1"/>
              <a:t>Hussan</a:t>
            </a:r>
            <a:r>
              <a:rPr lang="en-US" sz="2000" dirty="0"/>
              <a:t> is the president, continuing his father’s vision of education for all. </a:t>
            </a:r>
          </a:p>
          <a:p>
            <a:endParaRPr lang="en-US" sz="1600" dirty="0" smtClean="0"/>
          </a:p>
          <a:p>
            <a:r>
              <a:rPr lang="en-US" sz="1600" dirty="0" smtClean="0"/>
              <a:t>The </a:t>
            </a:r>
            <a:r>
              <a:rPr lang="en-US" sz="1600" dirty="0"/>
              <a:t>Al-</a:t>
            </a:r>
            <a:r>
              <a:rPr lang="en-US" sz="1600" dirty="0" err="1"/>
              <a:t>Hussan</a:t>
            </a:r>
            <a:r>
              <a:rPr lang="en-US" sz="1600" dirty="0"/>
              <a:t> International Schools include:</a:t>
            </a:r>
          </a:p>
          <a:p>
            <a:pPr marL="0" indent="0">
              <a:buNone/>
            </a:pPr>
            <a:r>
              <a:rPr lang="en-US" sz="1600" dirty="0"/>
              <a:t>1.   Al-</a:t>
            </a:r>
            <a:r>
              <a:rPr lang="en-US" sz="1600" dirty="0" err="1"/>
              <a:t>Hussan</a:t>
            </a:r>
            <a:r>
              <a:rPr lang="en-US" sz="1600" dirty="0"/>
              <a:t> International School – </a:t>
            </a:r>
            <a:r>
              <a:rPr lang="en-US" sz="1600" dirty="0" err="1" smtClean="0"/>
              <a:t>Khobar</a:t>
            </a:r>
            <a:r>
              <a:rPr lang="en-US" sz="1600" dirty="0" smtClean="0"/>
              <a:t>;		2.   Jubail International School – Jubail</a:t>
            </a:r>
          </a:p>
          <a:p>
            <a:pPr marL="0" indent="0">
              <a:buNone/>
            </a:pPr>
            <a:r>
              <a:rPr lang="en-US" sz="1600" dirty="0" smtClean="0"/>
              <a:t>3</a:t>
            </a:r>
            <a:r>
              <a:rPr lang="en-US" sz="1600" dirty="0"/>
              <a:t>.   Orbit International School – </a:t>
            </a:r>
            <a:r>
              <a:rPr lang="en-US" sz="1600" dirty="0" err="1" smtClean="0"/>
              <a:t>Khobar</a:t>
            </a:r>
            <a:r>
              <a:rPr lang="en-US" sz="1600" dirty="0" smtClean="0"/>
              <a:t>			4.   Al-</a:t>
            </a:r>
            <a:r>
              <a:rPr lang="en-US" sz="1600" dirty="0" err="1" smtClean="0"/>
              <a:t>Hussan</a:t>
            </a:r>
            <a:r>
              <a:rPr lang="en-US" sz="1600" dirty="0" smtClean="0"/>
              <a:t> International School –Riyadh</a:t>
            </a:r>
          </a:p>
          <a:p>
            <a:pPr marL="0" indent="0">
              <a:buNone/>
            </a:pPr>
            <a:r>
              <a:rPr lang="en-US" sz="1600" dirty="0" smtClean="0"/>
              <a:t>5</a:t>
            </a:r>
            <a:r>
              <a:rPr lang="en-US" sz="1600" dirty="0"/>
              <a:t>.    Al </a:t>
            </a:r>
            <a:r>
              <a:rPr lang="en-US" sz="1600" dirty="0" err="1"/>
              <a:t>Hussan</a:t>
            </a:r>
            <a:r>
              <a:rPr lang="en-US" sz="1600" dirty="0"/>
              <a:t> International Grammar School </a:t>
            </a:r>
            <a:r>
              <a:rPr lang="en-US" sz="1600" dirty="0" smtClean="0"/>
              <a:t>– </a:t>
            </a:r>
            <a:r>
              <a:rPr lang="en-US" sz="1600" dirty="0" err="1" smtClean="0"/>
              <a:t>Khobar</a:t>
            </a:r>
            <a:r>
              <a:rPr lang="en-US" sz="1600" dirty="0" smtClean="0"/>
              <a:t>	6</a:t>
            </a:r>
            <a:r>
              <a:rPr lang="en-US" sz="1600" dirty="0"/>
              <a:t>.    </a:t>
            </a:r>
            <a:r>
              <a:rPr lang="en-US" sz="1600" dirty="0" err="1"/>
              <a:t>AlHussan</a:t>
            </a:r>
            <a:r>
              <a:rPr lang="en-US" sz="1600" dirty="0"/>
              <a:t> International School – Yanbu</a:t>
            </a:r>
          </a:p>
          <a:p>
            <a:pPr marL="0" indent="0">
              <a:buNone/>
            </a:pPr>
            <a:r>
              <a:rPr lang="en-US" sz="1600" dirty="0"/>
              <a:t>7.    Royal College International Schools – Cairo, Egypt</a:t>
            </a:r>
          </a:p>
          <a:p>
            <a:pPr marL="0" indent="0">
              <a:buNone/>
            </a:pPr>
            <a:r>
              <a:rPr lang="en-US" sz="1400" dirty="0"/>
              <a:t/>
            </a:r>
            <a:br>
              <a:rPr lang="en-US" sz="1400" dirty="0"/>
            </a:br>
            <a:endParaRPr lang="en-US" sz="1600" dirty="0" smtClean="0"/>
          </a:p>
          <a:p>
            <a:endParaRPr lang="en-US" sz="1600" dirty="0"/>
          </a:p>
        </p:txBody>
      </p:sp>
      <p:pic>
        <p:nvPicPr>
          <p:cNvPr id="1026"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38174" y="2041205"/>
            <a:ext cx="1866900" cy="24574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985722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Province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62703" y="2120408"/>
            <a:ext cx="4035973" cy="2003972"/>
          </a:xfrm>
        </p:spPr>
      </p:pic>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542612" y="2152761"/>
            <a:ext cx="2619375" cy="19716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0540" y="2120408"/>
            <a:ext cx="2619375" cy="2003972"/>
          </a:xfrm>
          <a:prstGeom prst="rect">
            <a:avLst/>
          </a:prstGeom>
        </p:spPr>
      </p:pic>
      <p:pic>
        <p:nvPicPr>
          <p:cNvPr id="8" name="Picture 3" descr="A clock on the side of a building&#10;&#10;Description generated with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D0BEFB-4422-44DC-87A4-6DEBFC7A3463}"/>
              </a:ext>
            </a:extLst>
          </p:cNvPr>
          <p:cNvPicPr>
            <a:picLocks noChangeAspect="1"/>
          </p:cNvPicPr>
          <p:nvPr/>
        </p:nvPicPr>
        <p:blipFill rotWithShape="1">
          <a:blip r:embed="rId5"/>
          <a:srcRect l="13279" r="13277" b="-1"/>
          <a:stretch/>
        </p:blipFill>
        <p:spPr>
          <a:xfrm>
            <a:off x="6243146" y="4410622"/>
            <a:ext cx="4382813" cy="2110658"/>
          </a:xfrm>
          <a:prstGeom prst="rect">
            <a:avLst/>
          </a:prstGeom>
        </p:spPr>
      </p:pic>
      <p:pic>
        <p:nvPicPr>
          <p:cNvPr id="9" name="Picture 9" descr="A passenger bus that is parked on the side of a road&#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6AD5D0-E5D2-45F5-A5D1-DD4DECCB1630}"/>
              </a:ext>
            </a:extLst>
          </p:cNvPr>
          <p:cNvPicPr>
            <a:picLocks noChangeAspect="1"/>
          </p:cNvPicPr>
          <p:nvPr/>
        </p:nvPicPr>
        <p:blipFill rotWithShape="1">
          <a:blip r:embed="rId6"/>
          <a:srcRect l="9960" r="16799" b="-2"/>
          <a:stretch/>
        </p:blipFill>
        <p:spPr>
          <a:xfrm>
            <a:off x="1228283" y="4410622"/>
            <a:ext cx="4342200" cy="21106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37633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Recognition</a:t>
            </a:r>
            <a:endParaRPr lang="en-US" dirty="0"/>
          </a:p>
        </p:txBody>
      </p:sp>
      <p:pic>
        <p:nvPicPr>
          <p:cNvPr id="2050" name="Picture 2" descr="http://international.alhussan.edu.sa/userfiles/1(1).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04479" y="4193543"/>
            <a:ext cx="2154076" cy="6862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http://international.alhussan.edu.sa/userfiles/International/cis_accredited-thmb_icon-2_rgb%20(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99056" y="2468865"/>
            <a:ext cx="2084541" cy="5432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https://international.alhussan.edu.sa/userfiles/CambridgeLogo(3).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93721" y="3355436"/>
            <a:ext cx="2089876" cy="5238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3" name="Picture 5" descr="http://international.alhussan.edu.sa/userfiles/moe3.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480095" y="5099319"/>
            <a:ext cx="958043" cy="3364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5" name="Picture 7" descr="http://international.alhussan.edu.sa/userfiles/moe3.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93721" y="5217657"/>
            <a:ext cx="2164834" cy="7205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5"/>
          <p:cNvSpPr>
            <a:spLocks noGrp="1"/>
          </p:cNvSpPr>
          <p:nvPr>
            <p:ph idx="1"/>
          </p:nvPr>
        </p:nvSpPr>
        <p:spPr>
          <a:xfrm>
            <a:off x="680321" y="2468865"/>
            <a:ext cx="7536318" cy="3884790"/>
          </a:xfrm>
        </p:spPr>
        <p:txBody>
          <a:bodyPr>
            <a:normAutofit/>
          </a:bodyPr>
          <a:lstStyle/>
          <a:p>
            <a:r>
              <a:rPr lang="en-US" sz="1800" dirty="0"/>
              <a:t>All Al-</a:t>
            </a:r>
            <a:r>
              <a:rPr lang="en-US" sz="1800" dirty="0" err="1"/>
              <a:t>Hussan's</a:t>
            </a:r>
            <a:r>
              <a:rPr lang="en-US" sz="1800" dirty="0"/>
              <a:t> schools &amp; training centers are licensed to </a:t>
            </a:r>
            <a:r>
              <a:rPr lang="en-US" sz="1800" dirty="0" smtClean="0"/>
              <a:t>operate </a:t>
            </a:r>
            <a:r>
              <a:rPr lang="en-US" sz="1800" dirty="0"/>
              <a:t>by the Ministry of Education of Saudi Arabia</a:t>
            </a:r>
            <a:r>
              <a:rPr lang="en-US" sz="1800" dirty="0" smtClean="0"/>
              <a:t>.</a:t>
            </a:r>
          </a:p>
          <a:p>
            <a:pPr marL="0" indent="0">
              <a:buNone/>
            </a:pPr>
            <a:r>
              <a:rPr lang="en-US" sz="1800" dirty="0" smtClean="0"/>
              <a:t>   Jubail International School is:</a:t>
            </a:r>
          </a:p>
          <a:p>
            <a:r>
              <a:rPr lang="en-US" sz="1800" dirty="0" smtClean="0"/>
              <a:t> </a:t>
            </a:r>
            <a:r>
              <a:rPr lang="en-US" sz="1800" dirty="0"/>
              <a:t>A</a:t>
            </a:r>
            <a:r>
              <a:rPr lang="en-US" sz="1800" dirty="0" smtClean="0"/>
              <a:t>ccredited by the </a:t>
            </a:r>
            <a:r>
              <a:rPr lang="en-US" sz="1800" dirty="0"/>
              <a:t>North Central Association Commission on Accreditation and School Improvement</a:t>
            </a:r>
          </a:p>
          <a:p>
            <a:r>
              <a:rPr lang="en-US" sz="1800" dirty="0"/>
              <a:t> Accredited by the Council of International </a:t>
            </a:r>
            <a:r>
              <a:rPr lang="en-US" sz="1800" dirty="0" smtClean="0"/>
              <a:t>Schools</a:t>
            </a:r>
          </a:p>
          <a:p>
            <a:r>
              <a:rPr lang="en-US" sz="1800" dirty="0"/>
              <a:t>Attached Center to Cambridge International Examination Board through The British </a:t>
            </a:r>
            <a:r>
              <a:rPr lang="en-US" sz="1800" dirty="0" smtClean="0"/>
              <a:t>Council</a:t>
            </a:r>
          </a:p>
          <a:p>
            <a:r>
              <a:rPr lang="en-US" sz="1800" dirty="0"/>
              <a:t>Attached Center to Cambridge International Examination Board through The British </a:t>
            </a:r>
            <a:r>
              <a:rPr lang="en-US" sz="1800" dirty="0" smtClean="0"/>
              <a:t>Council</a:t>
            </a:r>
          </a:p>
          <a:p>
            <a:r>
              <a:rPr lang="en-US" sz="1800" dirty="0"/>
              <a:t> Al </a:t>
            </a:r>
            <a:r>
              <a:rPr lang="en-US" sz="1800" dirty="0" err="1"/>
              <a:t>Hussan</a:t>
            </a:r>
            <a:r>
              <a:rPr lang="en-US" sz="1800" dirty="0"/>
              <a:t> International Schools (Riyadh, Al </a:t>
            </a:r>
            <a:r>
              <a:rPr lang="en-US" sz="1800" dirty="0" err="1"/>
              <a:t>Khobar</a:t>
            </a:r>
            <a:r>
              <a:rPr lang="en-US" sz="1800" dirty="0"/>
              <a:t>, Jubail)</a:t>
            </a:r>
          </a:p>
          <a:p>
            <a:endParaRPr lang="en-US" sz="1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89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Classrooms</a:t>
            </a:r>
            <a:endParaRPr lang="en-US" dirty="0"/>
          </a:p>
        </p:txBody>
      </p:sp>
      <p:pic>
        <p:nvPicPr>
          <p:cNvPr id="4" name="Picture 27" descr="A group of people in a room&#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5E1264-C10D-40F1-8439-8C8A7EA5B0A4}"/>
              </a:ext>
            </a:extLst>
          </p:cNvPr>
          <p:cNvPicPr>
            <a:picLocks noGrp="1" noChangeAspect="1"/>
          </p:cNvPicPr>
          <p:nvPr>
            <p:ph idx="1"/>
          </p:nvPr>
        </p:nvPicPr>
        <p:blipFill rotWithShape="1">
          <a:blip r:embed="rId2"/>
          <a:srcRect t="28804" r="-1" b="-1"/>
          <a:stretch/>
        </p:blipFill>
        <p:spPr>
          <a:xfrm>
            <a:off x="5328744" y="2203465"/>
            <a:ext cx="4373093" cy="2758845"/>
          </a:xfrm>
          <a:custGeom>
            <a:avLst/>
            <a:gdLst>
              <a:gd name="connsiteX0" fmla="*/ 0 w 3950144"/>
              <a:gd name="connsiteY0" fmla="*/ 0 h 3749831"/>
              <a:gd name="connsiteX1" fmla="*/ 3950144 w 3950144"/>
              <a:gd name="connsiteY1" fmla="*/ 0 h 3749831"/>
              <a:gd name="connsiteX2" fmla="*/ 3950144 w 3950144"/>
              <a:gd name="connsiteY2" fmla="*/ 2780881 h 3749831"/>
              <a:gd name="connsiteX3" fmla="*/ 2071742 w 3950144"/>
              <a:gd name="connsiteY3" fmla="*/ 2780881 h 3749831"/>
              <a:gd name="connsiteX4" fmla="*/ 2071742 w 3950144"/>
              <a:gd name="connsiteY4" fmla="*/ 3749831 h 3749831"/>
              <a:gd name="connsiteX5" fmla="*/ 0 w 3950144"/>
              <a:gd name="connsiteY5" fmla="*/ 3749831 h 37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5" name="Picture 5" descr="A group of people sitting at a table&#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C852BF-4913-4CAC-98B6-D2041E3BA48B}"/>
              </a:ext>
            </a:extLst>
          </p:cNvPr>
          <p:cNvPicPr>
            <a:picLocks noChangeAspect="1"/>
          </p:cNvPicPr>
          <p:nvPr/>
        </p:nvPicPr>
        <p:blipFill rotWithShape="1">
          <a:blip r:embed="rId3"/>
          <a:srcRect l="26955" r="-3" b="-3"/>
          <a:stretch/>
        </p:blipFill>
        <p:spPr>
          <a:xfrm>
            <a:off x="7609490" y="4262927"/>
            <a:ext cx="4332824" cy="2137364"/>
          </a:xfrm>
          <a:prstGeom prst="rect">
            <a:avLst/>
          </a:prstGeom>
        </p:spPr>
      </p:pic>
      <p:sp>
        <p:nvSpPr>
          <p:cNvPr id="6" name="Rectangle 5"/>
          <p:cNvSpPr/>
          <p:nvPr/>
        </p:nvSpPr>
        <p:spPr>
          <a:xfrm>
            <a:off x="680322" y="2336393"/>
            <a:ext cx="3597388" cy="2185214"/>
          </a:xfrm>
          <a:prstGeom prst="rect">
            <a:avLst/>
          </a:prstGeom>
        </p:spPr>
        <p:txBody>
          <a:bodyPr wrap="square">
            <a:spAutoFit/>
          </a:bodyPr>
          <a:lstStyle/>
          <a:p>
            <a:pPr marL="285750" indent="-182880">
              <a:lnSpc>
                <a:spcPct val="100000"/>
              </a:lnSpc>
              <a:spcBef>
                <a:spcPct val="20000"/>
              </a:spcBef>
              <a:spcAft>
                <a:spcPts val="600"/>
              </a:spcAft>
              <a:buFont typeface="Garamond" pitchFamily="18" charset="0"/>
              <a:buChar char="◦"/>
            </a:pPr>
            <a:r>
              <a:rPr lang="en-US" sz="2000" dirty="0" smtClean="0"/>
              <a:t>20 – 25 students</a:t>
            </a:r>
            <a:endParaRPr lang="en-US" sz="2000" dirty="0"/>
          </a:p>
          <a:p>
            <a:pPr marL="285750" indent="-182880">
              <a:lnSpc>
                <a:spcPct val="100000"/>
              </a:lnSpc>
              <a:spcBef>
                <a:spcPct val="20000"/>
              </a:spcBef>
              <a:spcAft>
                <a:spcPts val="600"/>
              </a:spcAft>
              <a:buFont typeface="Garamond" pitchFamily="18" charset="0"/>
              <a:buChar char="◦"/>
            </a:pPr>
            <a:r>
              <a:rPr lang="en-US" sz="2000" dirty="0" smtClean="0"/>
              <a:t>Air-conditioned</a:t>
            </a:r>
            <a:endParaRPr lang="en-US" sz="2000" dirty="0"/>
          </a:p>
          <a:p>
            <a:pPr marL="285750" indent="-182880">
              <a:lnSpc>
                <a:spcPct val="100000"/>
              </a:lnSpc>
              <a:spcBef>
                <a:spcPct val="20000"/>
              </a:spcBef>
              <a:spcAft>
                <a:spcPts val="600"/>
              </a:spcAft>
              <a:buFont typeface="Garamond" pitchFamily="18" charset="0"/>
              <a:buChar char="◦"/>
            </a:pPr>
            <a:r>
              <a:rPr lang="en-US" sz="2000" dirty="0"/>
              <a:t>Interactive teaching using:</a:t>
            </a:r>
          </a:p>
          <a:p>
            <a:pPr marL="719455" lvl="1" indent="-182880">
              <a:spcBef>
                <a:spcPct val="20000"/>
              </a:spcBef>
              <a:spcAft>
                <a:spcPts val="600"/>
              </a:spcAft>
              <a:buFont typeface="Garamond" pitchFamily="18" charset="0"/>
              <a:buChar char="◦"/>
            </a:pPr>
            <a:r>
              <a:rPr lang="en-US" sz="2000" dirty="0"/>
              <a:t>White board</a:t>
            </a:r>
          </a:p>
          <a:p>
            <a:pPr marL="719455" lvl="1" indent="-182880">
              <a:spcBef>
                <a:spcPct val="20000"/>
              </a:spcBef>
              <a:spcAft>
                <a:spcPts val="600"/>
              </a:spcAft>
              <a:buFont typeface="Garamond" pitchFamily="18" charset="0"/>
              <a:buChar char="◦"/>
            </a:pPr>
            <a:r>
              <a:rPr lang="en-US" sz="2000" dirty="0"/>
              <a:t>Smart board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241450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Libraries</a:t>
            </a:r>
            <a:endParaRPr lang="en-US" dirty="0"/>
          </a:p>
        </p:txBody>
      </p:sp>
      <p:pic>
        <p:nvPicPr>
          <p:cNvPr id="4" name="Picture 7" descr="A group of people sitting at a table in a library&#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B88CE6-932F-4809-90B4-ED66CAB922FD}"/>
              </a:ext>
            </a:extLst>
          </p:cNvPr>
          <p:cNvPicPr>
            <a:picLocks noGrp="1" noChangeAspect="1"/>
          </p:cNvPicPr>
          <p:nvPr>
            <p:ph idx="1"/>
          </p:nvPr>
        </p:nvPicPr>
        <p:blipFill rotWithShape="1">
          <a:blip r:embed="rId2"/>
          <a:srcRect l="4239" r="16752" b="-3"/>
          <a:stretch/>
        </p:blipFill>
        <p:spPr>
          <a:xfrm>
            <a:off x="4107435" y="3007211"/>
            <a:ext cx="3791120" cy="3598863"/>
          </a:xfrm>
          <a:custGeom>
            <a:avLst/>
            <a:gdLst>
              <a:gd name="connsiteX0" fmla="*/ 0 w 3950144"/>
              <a:gd name="connsiteY0" fmla="*/ 0 h 3749831"/>
              <a:gd name="connsiteX1" fmla="*/ 3950144 w 3950144"/>
              <a:gd name="connsiteY1" fmla="*/ 0 h 3749831"/>
              <a:gd name="connsiteX2" fmla="*/ 3950144 w 3950144"/>
              <a:gd name="connsiteY2" fmla="*/ 2780881 h 3749831"/>
              <a:gd name="connsiteX3" fmla="*/ 2071742 w 3950144"/>
              <a:gd name="connsiteY3" fmla="*/ 2780881 h 3749831"/>
              <a:gd name="connsiteX4" fmla="*/ 2071742 w 3950144"/>
              <a:gd name="connsiteY4" fmla="*/ 3749831 h 3749831"/>
              <a:gd name="connsiteX5" fmla="*/ 0 w 3950144"/>
              <a:gd name="connsiteY5" fmla="*/ 3749831 h 37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5" name="Picture 5" descr="A person standing in front of a book shelf&#10;&#10;Description generated with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F3E643-8B9B-40C0-AA04-CFDB1D6446F1}"/>
              </a:ext>
            </a:extLst>
          </p:cNvPr>
          <p:cNvPicPr>
            <a:picLocks noChangeAspect="1"/>
          </p:cNvPicPr>
          <p:nvPr/>
        </p:nvPicPr>
        <p:blipFill rotWithShape="1">
          <a:blip r:embed="rId3"/>
          <a:srcRect l="13178" r="4747" b="-1"/>
          <a:stretch/>
        </p:blipFill>
        <p:spPr>
          <a:xfrm>
            <a:off x="8161082" y="2883910"/>
            <a:ext cx="3716680" cy="3396343"/>
          </a:xfrm>
          <a:prstGeom prst="rect">
            <a:avLst/>
          </a:prstGeom>
        </p:spPr>
      </p:pic>
      <p:sp>
        <p:nvSpPr>
          <p:cNvPr id="6" name="Rectangle 5"/>
          <p:cNvSpPr/>
          <p:nvPr/>
        </p:nvSpPr>
        <p:spPr>
          <a:xfrm>
            <a:off x="294290" y="2630320"/>
            <a:ext cx="3195144" cy="2151358"/>
          </a:xfrm>
          <a:prstGeom prst="rect">
            <a:avLst/>
          </a:prstGeom>
        </p:spPr>
        <p:txBody>
          <a:bodyPr wrap="square">
            <a:spAutoFit/>
          </a:bodyPr>
          <a:lstStyle/>
          <a:p>
            <a:pPr marL="285750" indent="-182880">
              <a:lnSpc>
                <a:spcPct val="100000"/>
              </a:lnSpc>
              <a:spcBef>
                <a:spcPct val="20000"/>
              </a:spcBef>
              <a:spcAft>
                <a:spcPts val="600"/>
              </a:spcAft>
              <a:buFont typeface="Garamond" pitchFamily="18" charset="0"/>
              <a:buChar char="◦"/>
            </a:pPr>
            <a:r>
              <a:rPr lang="en-US" dirty="0"/>
              <a:t>Books suitable for all ages and groups</a:t>
            </a:r>
          </a:p>
          <a:p>
            <a:pPr marL="285750" indent="-182880">
              <a:lnSpc>
                <a:spcPct val="100000"/>
              </a:lnSpc>
              <a:spcBef>
                <a:spcPct val="20000"/>
              </a:spcBef>
              <a:spcAft>
                <a:spcPts val="600"/>
              </a:spcAft>
              <a:buFont typeface="Garamond" pitchFamily="18" charset="0"/>
              <a:buChar char="◦"/>
            </a:pPr>
            <a:r>
              <a:rPr lang="en-US" dirty="0"/>
              <a:t>Serene atmosphere for reading</a:t>
            </a:r>
          </a:p>
          <a:p>
            <a:pPr marL="285750" indent="-182880">
              <a:lnSpc>
                <a:spcPct val="100000"/>
              </a:lnSpc>
              <a:spcBef>
                <a:spcPct val="20000"/>
              </a:spcBef>
              <a:spcAft>
                <a:spcPts val="600"/>
              </a:spcAft>
              <a:buFont typeface="Garamond" pitchFamily="18" charset="0"/>
              <a:buChar char="◦"/>
            </a:pPr>
            <a:r>
              <a:rPr lang="en-US" dirty="0"/>
              <a:t>Internet Access</a:t>
            </a:r>
          </a:p>
          <a:p>
            <a:pPr marL="285750" indent="-182880">
              <a:lnSpc>
                <a:spcPct val="100000"/>
              </a:lnSpc>
              <a:spcBef>
                <a:spcPct val="20000"/>
              </a:spcBef>
              <a:spcAft>
                <a:spcPts val="600"/>
              </a:spcAft>
              <a:buFont typeface="Garamond" pitchFamily="18" charset="0"/>
              <a:buChar char="◦"/>
            </a:pPr>
            <a:r>
              <a:rPr lang="en-US" dirty="0"/>
              <a:t>Over 7000 books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117900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Corridors Wide fully decorated with students’ 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945" y="2055048"/>
            <a:ext cx="4897821" cy="20350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1945" y="4310978"/>
            <a:ext cx="4897821" cy="21851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22428" y="2055048"/>
            <a:ext cx="5276194" cy="20350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22428" y="4310979"/>
            <a:ext cx="5276194" cy="21851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82148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Sports Facilities</a:t>
            </a:r>
            <a:endParaRPr lang="en-US" dirty="0"/>
          </a:p>
        </p:txBody>
      </p:sp>
      <p:sp>
        <p:nvSpPr>
          <p:cNvPr id="4" name="Text Placeholder 3"/>
          <p:cNvSpPr>
            <a:spLocks noGrp="1"/>
          </p:cNvSpPr>
          <p:nvPr>
            <p:ph type="body" sz="half" idx="2"/>
          </p:nvPr>
        </p:nvSpPr>
        <p:spPr>
          <a:xfrm>
            <a:off x="680322" y="2336872"/>
            <a:ext cx="3954740" cy="3599317"/>
          </a:xfrm>
        </p:spPr>
        <p:txBody>
          <a:bodyPr>
            <a:normAutofit/>
          </a:bodyPr>
          <a:lstStyle/>
          <a:p>
            <a:pPr marL="285750" indent="-182880">
              <a:lnSpc>
                <a:spcPct val="100000"/>
              </a:lnSpc>
              <a:spcBef>
                <a:spcPct val="20000"/>
              </a:spcBef>
              <a:spcAft>
                <a:spcPts val="600"/>
              </a:spcAft>
              <a:buFont typeface="Garamond" pitchFamily="18" charset="0"/>
              <a:buChar char="◦"/>
            </a:pPr>
            <a:r>
              <a:rPr lang="en-US" sz="1800" dirty="0" smtClean="0"/>
              <a:t>Two Gyms</a:t>
            </a:r>
          </a:p>
          <a:p>
            <a:pPr marL="285750" indent="-182880">
              <a:lnSpc>
                <a:spcPct val="100000"/>
              </a:lnSpc>
              <a:spcBef>
                <a:spcPct val="20000"/>
              </a:spcBef>
              <a:spcAft>
                <a:spcPts val="600"/>
              </a:spcAft>
              <a:buFont typeface="Garamond" pitchFamily="18" charset="0"/>
              <a:buChar char="◦"/>
            </a:pPr>
            <a:endParaRPr lang="en-US" sz="1800" dirty="0"/>
          </a:p>
          <a:p>
            <a:pPr marL="285750" indent="-182880">
              <a:lnSpc>
                <a:spcPct val="100000"/>
              </a:lnSpc>
              <a:spcBef>
                <a:spcPct val="20000"/>
              </a:spcBef>
              <a:spcAft>
                <a:spcPts val="600"/>
              </a:spcAft>
              <a:buFont typeface="Garamond" pitchFamily="18" charset="0"/>
              <a:buChar char="◦"/>
            </a:pPr>
            <a:r>
              <a:rPr lang="en-US" sz="1800" dirty="0"/>
              <a:t>Separate courts for Volley Ball and </a:t>
            </a:r>
            <a:r>
              <a:rPr lang="en-US" sz="1800" dirty="0" smtClean="0"/>
              <a:t>Basketball</a:t>
            </a:r>
          </a:p>
          <a:p>
            <a:pPr marL="285750" indent="-182880">
              <a:lnSpc>
                <a:spcPct val="100000"/>
              </a:lnSpc>
              <a:spcBef>
                <a:spcPct val="20000"/>
              </a:spcBef>
              <a:spcAft>
                <a:spcPts val="600"/>
              </a:spcAft>
              <a:buFont typeface="Garamond" pitchFamily="18" charset="0"/>
              <a:buChar char="◦"/>
            </a:pPr>
            <a:endParaRPr lang="en-US" sz="1800" dirty="0"/>
          </a:p>
          <a:p>
            <a:pPr marL="285750" indent="-182880">
              <a:lnSpc>
                <a:spcPct val="100000"/>
              </a:lnSpc>
              <a:spcBef>
                <a:spcPct val="20000"/>
              </a:spcBef>
              <a:spcAft>
                <a:spcPts val="600"/>
              </a:spcAft>
              <a:buFont typeface="Garamond" pitchFamily="18" charset="0"/>
              <a:buChar char="◦"/>
            </a:pPr>
            <a:r>
              <a:rPr lang="en-US" sz="1800" dirty="0"/>
              <a:t>Other indoor games : e.g. Table tennis, Badminton</a:t>
            </a:r>
          </a:p>
          <a:p>
            <a:pPr indent="-182880">
              <a:lnSpc>
                <a:spcPct val="100000"/>
              </a:lnSpc>
              <a:buFont typeface="Garamond" pitchFamily="18" charset="0"/>
              <a:buChar char="◦"/>
            </a:pPr>
            <a:endParaRPr lang="en-US" sz="1800" dirty="0"/>
          </a:p>
          <a:p>
            <a:endParaRPr lang="en-US" sz="1800" dirty="0"/>
          </a:p>
        </p:txBody>
      </p:sp>
      <p:pic>
        <p:nvPicPr>
          <p:cNvPr id="6" name="Picture 7" descr="A group of people standing in front of a building&#10;&#10;Description generated with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0F0922-6356-497F-A073-A40797BEFED9}"/>
              </a:ext>
            </a:extLst>
          </p:cNvPr>
          <p:cNvPicPr>
            <a:picLocks noGrp="1" noChangeAspect="1"/>
          </p:cNvPicPr>
          <p:nvPr>
            <p:ph idx="1"/>
          </p:nvPr>
        </p:nvPicPr>
        <p:blipFill rotWithShape="1">
          <a:blip r:embed="rId2"/>
          <a:srcRect l="15174" r="14248" b="1"/>
          <a:stretch/>
        </p:blipFill>
        <p:spPr>
          <a:xfrm>
            <a:off x="5970726" y="2158738"/>
            <a:ext cx="3572667" cy="2570381"/>
          </a:xfrm>
          <a:custGeom>
            <a:avLst/>
            <a:gdLst>
              <a:gd name="connsiteX0" fmla="*/ 0 w 3950144"/>
              <a:gd name="connsiteY0" fmla="*/ 0 h 3749831"/>
              <a:gd name="connsiteX1" fmla="*/ 3950144 w 3950144"/>
              <a:gd name="connsiteY1" fmla="*/ 0 h 3749831"/>
              <a:gd name="connsiteX2" fmla="*/ 3950144 w 3950144"/>
              <a:gd name="connsiteY2" fmla="*/ 2780881 h 3749831"/>
              <a:gd name="connsiteX3" fmla="*/ 2071742 w 3950144"/>
              <a:gd name="connsiteY3" fmla="*/ 2780881 h 3749831"/>
              <a:gd name="connsiteX4" fmla="*/ 2071742 w 3950144"/>
              <a:gd name="connsiteY4" fmla="*/ 3749831 h 3749831"/>
              <a:gd name="connsiteX5" fmla="*/ 0 w 3950144"/>
              <a:gd name="connsiteY5" fmla="*/ 3749831 h 37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7" name="Picture 5" descr="A picture containing indoor, table, sitting, child&#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79D6E8-7ACC-4EE7-9671-60DA828D917F}"/>
              </a:ext>
            </a:extLst>
          </p:cNvPr>
          <p:cNvPicPr>
            <a:picLocks noChangeAspect="1"/>
          </p:cNvPicPr>
          <p:nvPr/>
        </p:nvPicPr>
        <p:blipFill rotWithShape="1">
          <a:blip r:embed="rId3"/>
          <a:srcRect l="14060" r="24385" b="1"/>
          <a:stretch/>
        </p:blipFill>
        <p:spPr>
          <a:xfrm>
            <a:off x="7841423" y="4062960"/>
            <a:ext cx="3256799" cy="21732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40196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232</TotalTime>
  <Words>1311</Words>
  <Application>Microsoft Macintosh PowerPoint</Application>
  <PresentationFormat>Custom</PresentationFormat>
  <Paragraphs>112</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Berlin</vt:lpstr>
      <vt:lpstr>My Elementary School</vt:lpstr>
      <vt:lpstr>My School (Jubail International School)</vt:lpstr>
      <vt:lpstr>Slide 3</vt:lpstr>
      <vt:lpstr>Eastern Province</vt:lpstr>
      <vt:lpstr>School Recognition</vt:lpstr>
      <vt:lpstr>Classrooms</vt:lpstr>
      <vt:lpstr>Our Libraries</vt:lpstr>
      <vt:lpstr>Our Corridors Wide fully decorated with students’ work</vt:lpstr>
      <vt:lpstr>Sports Facilities</vt:lpstr>
      <vt:lpstr>Our Gyms</vt:lpstr>
      <vt:lpstr>Our Playground</vt:lpstr>
      <vt:lpstr>Computer Laboratories</vt:lpstr>
      <vt:lpstr>Science Laboratories</vt:lpstr>
      <vt:lpstr>MY Students’ Stories</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Elementary School</dc:title>
  <dc:creator>Dr. Siraj</dc:creator>
  <cp:lastModifiedBy>Barry Kramer</cp:lastModifiedBy>
  <cp:revision>24</cp:revision>
  <dcterms:created xsi:type="dcterms:W3CDTF">2019-12-08T04:59:52Z</dcterms:created>
  <dcterms:modified xsi:type="dcterms:W3CDTF">2019-12-08T05:00:35Z</dcterms:modified>
</cp:coreProperties>
</file>