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6" r:id="rId1"/>
  </p:sldMasterIdLst>
  <p:sldIdLst>
    <p:sldId id="268" r:id="rId2"/>
    <p:sldId id="269" r:id="rId3"/>
    <p:sldId id="273" r:id="rId4"/>
    <p:sldId id="271" r:id="rId5"/>
    <p:sldId id="272" r:id="rId6"/>
    <p:sldId id="274" r:id="rId7"/>
    <p:sldId id="275" r:id="rId8"/>
    <p:sldId id="276" r:id="rId9"/>
    <p:sldId id="277" r:id="rId10"/>
    <p:sldId id="278" r:id="rId11"/>
    <p:sldId id="281" r:id="rId12"/>
    <p:sldId id="279" r:id="rId13"/>
    <p:sldId id="256" r:id="rId14"/>
    <p:sldId id="257" r:id="rId15"/>
    <p:sldId id="258" r:id="rId16"/>
    <p:sldId id="259" r:id="rId17"/>
    <p:sldId id="260" r:id="rId18"/>
    <p:sldId id="261" r:id="rId19"/>
    <p:sldId id="262" r:id="rId20"/>
    <p:sldId id="263" r:id="rId21"/>
    <p:sldId id="264" r:id="rId22"/>
    <p:sldId id="283" r:id="rId23"/>
    <p:sldId id="284" r:id="rId24"/>
    <p:sldId id="28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046" autoAdjust="0"/>
  </p:normalViewPr>
  <p:slideViewPr>
    <p:cSldViewPr>
      <p:cViewPr>
        <p:scale>
          <a:sx n="60" d="100"/>
          <a:sy n="60" d="100"/>
        </p:scale>
        <p:origin x="-1488"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05E8E-364B-4FE0-9D1B-7E3099CF3D62}" type="datetimeFigureOut">
              <a:rPr lang="ru-RU" smtClean="0"/>
              <a:pPr/>
              <a:t>12/10/19</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B609DD-218B-4614-80DD-3A6F8E98334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05E8E-364B-4FE0-9D1B-7E3099CF3D62}" type="datetimeFigureOut">
              <a:rPr lang="ru-RU" smtClean="0"/>
              <a:pPr/>
              <a:t>12/10/19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609DD-218B-4614-80DD-3A6F8E98334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23A05E8E-364B-4FE0-9D1B-7E3099CF3D62}" type="datetimeFigureOut">
              <a:rPr lang="ru-RU" smtClean="0"/>
              <a:pPr/>
              <a:t>12/10/19</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A0B609DD-218B-4614-80DD-3A6F8E98334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3A05E8E-364B-4FE0-9D1B-7E3099CF3D62}" type="datetimeFigureOut">
              <a:rPr lang="ru-RU" smtClean="0"/>
              <a:pPr/>
              <a:t>12/10/19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A0B609DD-218B-4614-80DD-3A6F8E983340}"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A05E8E-364B-4FE0-9D1B-7E3099CF3D62}" type="datetimeFigureOut">
              <a:rPr lang="ru-RU" smtClean="0"/>
              <a:pPr/>
              <a:t>12/10/19</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B609DD-218B-4614-80DD-3A6F8E983340}"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23A05E8E-364B-4FE0-9D1B-7E3099CF3D62}" type="datetimeFigureOut">
              <a:rPr lang="ru-RU" smtClean="0"/>
              <a:pPr/>
              <a:t>12/10/19</a:t>
            </a:fld>
            <a:endParaRPr lang="ru-RU"/>
          </a:p>
        </p:txBody>
      </p:sp>
      <p:sp>
        <p:nvSpPr>
          <p:cNvPr id="10" name="Номер слайда 9"/>
          <p:cNvSpPr>
            <a:spLocks noGrp="1"/>
          </p:cNvSpPr>
          <p:nvPr>
            <p:ph type="sldNum" sz="quarter" idx="16"/>
          </p:nvPr>
        </p:nvSpPr>
        <p:spPr/>
        <p:txBody>
          <a:bodyPr rtlCol="0"/>
          <a:lstStyle/>
          <a:p>
            <a:fld id="{A0B609DD-218B-4614-80DD-3A6F8E983340}"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23A05E8E-364B-4FE0-9D1B-7E3099CF3D62}" type="datetimeFigureOut">
              <a:rPr lang="ru-RU" smtClean="0"/>
              <a:pPr/>
              <a:t>12/10/19</a:t>
            </a:fld>
            <a:endParaRPr lang="ru-RU"/>
          </a:p>
        </p:txBody>
      </p:sp>
      <p:sp>
        <p:nvSpPr>
          <p:cNvPr id="12" name="Номер слайда 11"/>
          <p:cNvSpPr>
            <a:spLocks noGrp="1"/>
          </p:cNvSpPr>
          <p:nvPr>
            <p:ph type="sldNum" sz="quarter" idx="16"/>
          </p:nvPr>
        </p:nvSpPr>
        <p:spPr/>
        <p:txBody>
          <a:bodyPr rtlCol="0"/>
          <a:lstStyle/>
          <a:p>
            <a:fld id="{A0B609DD-218B-4614-80DD-3A6F8E983340}"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A05E8E-364B-4FE0-9D1B-7E3099CF3D62}" type="datetimeFigureOut">
              <a:rPr lang="ru-RU" smtClean="0"/>
              <a:pPr/>
              <a:t>12/10/19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A0B609DD-218B-4614-80DD-3A6F8E98334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A05E8E-364B-4FE0-9D1B-7E3099CF3D62}" type="datetimeFigureOut">
              <a:rPr lang="ru-RU" smtClean="0"/>
              <a:pPr/>
              <a:t>12/10/19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A0B609DD-218B-4614-80DD-3A6F8E98334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3A05E8E-364B-4FE0-9D1B-7E3099CF3D62}" type="datetimeFigureOut">
              <a:rPr lang="ru-RU" smtClean="0"/>
              <a:pPr/>
              <a:t>12/10/19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A0B609DD-218B-4614-80DD-3A6F8E983340}"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23A05E8E-364B-4FE0-9D1B-7E3099CF3D62}" type="datetimeFigureOut">
              <a:rPr lang="ru-RU" smtClean="0"/>
              <a:pPr/>
              <a:t>12/10/19</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A0B609DD-218B-4614-80DD-3A6F8E983340}"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05E8E-364B-4FE0-9D1B-7E3099CF3D62}" type="datetimeFigureOut">
              <a:rPr lang="ru-RU" smtClean="0"/>
              <a:pPr/>
              <a:t>12/10/19</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B609DD-218B-4614-80DD-3A6F8E98334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612648" y="1600200"/>
            <a:ext cx="8153400" cy="2257428"/>
          </a:xfrm>
        </p:spPr>
        <p:txBody>
          <a:bodyPr>
            <a:normAutofit lnSpcReduction="10000"/>
          </a:bodyPr>
          <a:lstStyle/>
          <a:p>
            <a:pPr algn="ctr">
              <a:buNone/>
            </a:pPr>
            <a:r>
              <a:rPr lang="en-US" sz="4400" b="1" dirty="0" smtClean="0">
                <a:solidFill>
                  <a:srgbClr val="FFFF66"/>
                </a:solidFill>
              </a:rPr>
              <a:t>The Final Project</a:t>
            </a:r>
          </a:p>
          <a:p>
            <a:pPr algn="ctr">
              <a:buNone/>
            </a:pPr>
            <a:r>
              <a:rPr lang="en-US" sz="4400" b="1" dirty="0" smtClean="0">
                <a:solidFill>
                  <a:srgbClr val="FFFF66"/>
                </a:solidFill>
              </a:rPr>
              <a:t>“Industries of </a:t>
            </a:r>
          </a:p>
          <a:p>
            <a:pPr algn="ctr">
              <a:buNone/>
            </a:pPr>
            <a:r>
              <a:rPr lang="en-US" sz="4400" b="1" dirty="0" smtClean="0">
                <a:solidFill>
                  <a:srgbClr val="FFFF66"/>
                </a:solidFill>
              </a:rPr>
              <a:t>Your Village / Town / City”</a:t>
            </a:r>
          </a:p>
          <a:p>
            <a:pPr>
              <a:buNone/>
            </a:pPr>
            <a:endParaRPr lang="ru-RU" dirty="0"/>
          </a:p>
        </p:txBody>
      </p:sp>
      <p:sp>
        <p:nvSpPr>
          <p:cNvPr id="4" name="Прямоугольник 3"/>
          <p:cNvSpPr/>
          <p:nvPr/>
        </p:nvSpPr>
        <p:spPr>
          <a:xfrm>
            <a:off x="214282" y="285728"/>
            <a:ext cx="8786874" cy="830997"/>
          </a:xfrm>
          <a:prstGeom prst="rect">
            <a:avLst/>
          </a:prstGeom>
        </p:spPr>
        <p:txBody>
          <a:bodyPr wrap="square">
            <a:spAutoFit/>
          </a:bodyPr>
          <a:lstStyle/>
          <a:p>
            <a:pPr algn="ctr"/>
            <a:r>
              <a:rPr lang="en-US" dirty="0" smtClean="0"/>
              <a:t> </a:t>
            </a:r>
            <a:r>
              <a:rPr lang="en-US" sz="2400" b="1" dirty="0" smtClean="0"/>
              <a:t>Places and Perspectives Learning Circle 1 (Middle/High School) - PPM1, 2019: Session 2</a:t>
            </a:r>
            <a:endParaRPr lang="ru-RU" sz="2400" b="1" dirty="0"/>
          </a:p>
        </p:txBody>
      </p:sp>
      <p:sp>
        <p:nvSpPr>
          <p:cNvPr id="5" name="Прямоугольник 4"/>
          <p:cNvSpPr/>
          <p:nvPr/>
        </p:nvSpPr>
        <p:spPr>
          <a:xfrm>
            <a:off x="304800" y="4143381"/>
            <a:ext cx="8610600" cy="2400657"/>
          </a:xfrm>
          <a:prstGeom prst="rect">
            <a:avLst/>
          </a:prstGeom>
        </p:spPr>
        <p:txBody>
          <a:bodyPr wrap="square">
            <a:spAutoFit/>
          </a:bodyPr>
          <a:lstStyle/>
          <a:p>
            <a:pPr algn="r"/>
            <a:r>
              <a:rPr lang="en-US" sz="2200" b="1" dirty="0" smtClean="0"/>
              <a:t> Made by the students of the state educational </a:t>
            </a:r>
            <a:r>
              <a:rPr lang="en-US" sz="2200" b="1" dirty="0" smtClean="0"/>
              <a:t>institution</a:t>
            </a:r>
          </a:p>
          <a:p>
            <a:pPr algn="r"/>
            <a:r>
              <a:rPr lang="en-US" sz="2200" b="1" dirty="0" smtClean="0"/>
              <a:t>“</a:t>
            </a:r>
            <a:r>
              <a:rPr lang="en-US" sz="2200" b="1" dirty="0" smtClean="0"/>
              <a:t>Specialized Lyceum under the University of Civil Protection </a:t>
            </a:r>
          </a:p>
          <a:p>
            <a:pPr algn="r"/>
            <a:r>
              <a:rPr lang="en-US" sz="2200" b="1" dirty="0" smtClean="0"/>
              <a:t>of the Ministry for Emergency Situations </a:t>
            </a:r>
          </a:p>
          <a:p>
            <a:pPr algn="r"/>
            <a:r>
              <a:rPr lang="en-US" sz="2200" b="1" dirty="0" smtClean="0"/>
              <a:t>of the Republic of Belarus</a:t>
            </a:r>
            <a:r>
              <a:rPr lang="en-US" sz="2200" dirty="0" smtClean="0"/>
              <a:t>”</a:t>
            </a:r>
            <a:endParaRPr lang="en-US" sz="2200" dirty="0" smtClean="0"/>
          </a:p>
          <a:p>
            <a:pPr algn="r"/>
            <a:endParaRPr lang="en-US" sz="2200" dirty="0" smtClean="0"/>
          </a:p>
          <a:p>
            <a:pPr algn="ctr"/>
            <a:r>
              <a:rPr lang="en-US" sz="2200" b="1" dirty="0" smtClean="0"/>
              <a:t>Gomel, 2019</a:t>
            </a:r>
            <a:endParaRPr lang="en-US" sz="2200" b="1" dirty="0" smtClean="0"/>
          </a:p>
          <a:p>
            <a:pPr algn="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sz="quarter" idx="1"/>
          </p:nvPr>
        </p:nvSpPr>
        <p:spPr>
          <a:xfrm>
            <a:off x="214282" y="1600200"/>
            <a:ext cx="8715436" cy="4495800"/>
          </a:xfrm>
        </p:spPr>
        <p:txBody>
          <a:bodyPr>
            <a:noAutofit/>
          </a:bodyPr>
          <a:lstStyle/>
          <a:p>
            <a:pPr marL="0" indent="0" algn="just">
              <a:lnSpc>
                <a:spcPts val="3200"/>
              </a:lnSpc>
              <a:spcBef>
                <a:spcPts val="0"/>
              </a:spcBef>
              <a:buNone/>
            </a:pPr>
            <a:r>
              <a:rPr lang="en-US" sz="3200" b="1" dirty="0" smtClean="0">
                <a:solidFill>
                  <a:srgbClr val="FFFF99"/>
                </a:solidFill>
              </a:rPr>
              <a:t>      </a:t>
            </a:r>
            <a:r>
              <a:rPr lang="en-US" sz="3100" b="1" dirty="0" smtClean="0">
                <a:solidFill>
                  <a:srgbClr val="FFFF99"/>
                </a:solidFill>
              </a:rPr>
              <a:t>There are several foundries in Gomel. Foundry industry is one of the causes of the pollution in the city. They use a lot of acids that lead to chemical waste. All these plants are either in the city or near the city, so it is harmful for the citizens.</a:t>
            </a:r>
          </a:p>
          <a:p>
            <a:pPr marL="0" indent="0" algn="just">
              <a:lnSpc>
                <a:spcPts val="3200"/>
              </a:lnSpc>
              <a:spcBef>
                <a:spcPts val="0"/>
              </a:spcBef>
              <a:buNone/>
            </a:pPr>
            <a:r>
              <a:rPr lang="en-US" sz="3100" b="1" dirty="0" smtClean="0">
                <a:solidFill>
                  <a:srgbClr val="FFFF99"/>
                </a:solidFill>
              </a:rPr>
              <a:t>       Gomel has plants that deal with plastic – one of the most dangerous pollutant that can be found everywhere on the Earth, even in the depth of the oceans. </a:t>
            </a:r>
          </a:p>
          <a:p>
            <a:pPr marL="0" indent="0" algn="just">
              <a:lnSpc>
                <a:spcPts val="3200"/>
              </a:lnSpc>
              <a:spcBef>
                <a:spcPts val="0"/>
              </a:spcBef>
              <a:buNone/>
            </a:pPr>
            <a:r>
              <a:rPr lang="en-US" sz="3100" b="1" dirty="0" smtClean="0">
                <a:solidFill>
                  <a:srgbClr val="FFFF99"/>
                </a:solidFill>
              </a:rPr>
              <a:t>       Gomel Fat Factory produces an unpleasant smell and the citizens from the nearby areas suffer from it.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214282" y="214290"/>
            <a:ext cx="8715436" cy="5881710"/>
          </a:xfrm>
        </p:spPr>
        <p:txBody>
          <a:bodyPr>
            <a:normAutofit/>
          </a:bodyPr>
          <a:lstStyle/>
          <a:p>
            <a:pPr marL="0" indent="0" algn="ctr">
              <a:lnSpc>
                <a:spcPts val="2500"/>
              </a:lnSpc>
              <a:spcBef>
                <a:spcPts val="0"/>
              </a:spcBef>
              <a:buNone/>
            </a:pPr>
            <a:r>
              <a:rPr lang="en-US" sz="2400" b="1" dirty="0" smtClean="0">
                <a:solidFill>
                  <a:srgbClr val="FFFF99"/>
                </a:solidFill>
              </a:rPr>
              <a:t>Concerning all these factors the government does a lot to improve the air and the environmental situation in the city: there are many parks and recreational areas. </a:t>
            </a:r>
            <a:endParaRPr lang="ru-RU" sz="2400" dirty="0"/>
          </a:p>
        </p:txBody>
      </p:sp>
      <p:pic>
        <p:nvPicPr>
          <p:cNvPr id="37892" name="Picture 4" descr="https://www.velvet.by/files/news/rastet.jpg"/>
          <p:cNvPicPr>
            <a:picLocks noChangeAspect="1" noChangeArrowheads="1"/>
          </p:cNvPicPr>
          <p:nvPr/>
        </p:nvPicPr>
        <p:blipFill>
          <a:blip r:embed="rId2"/>
          <a:srcRect/>
          <a:stretch>
            <a:fillRect/>
          </a:stretch>
        </p:blipFill>
        <p:spPr bwMode="auto">
          <a:xfrm>
            <a:off x="714348" y="1714488"/>
            <a:ext cx="7861128" cy="5143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dirty="0"/>
          </a:p>
        </p:txBody>
      </p:sp>
      <p:pic>
        <p:nvPicPr>
          <p:cNvPr id="34822" name="Picture 6" descr="http://www.sovreg.gov.by/sm.aspx?guid=13329"/>
          <p:cNvPicPr>
            <a:picLocks noChangeAspect="1" noChangeArrowheads="1"/>
          </p:cNvPicPr>
          <p:nvPr/>
        </p:nvPicPr>
        <p:blipFill>
          <a:blip r:embed="rId2"/>
          <a:srcRect/>
          <a:stretch>
            <a:fillRect/>
          </a:stretch>
        </p:blipFill>
        <p:spPr bwMode="auto">
          <a:xfrm>
            <a:off x="4476749" y="3357562"/>
            <a:ext cx="4667251" cy="3500438"/>
          </a:xfrm>
          <a:prstGeom prst="rect">
            <a:avLst/>
          </a:prstGeom>
          <a:ln>
            <a:noFill/>
          </a:ln>
          <a:effectLst>
            <a:softEdge rad="112500"/>
          </a:effectLst>
        </p:spPr>
      </p:pic>
      <p:pic>
        <p:nvPicPr>
          <p:cNvPr id="34824" name="Picture 8" descr="https://photocentra.ru/images/main48/486008_main.jpg"/>
          <p:cNvPicPr>
            <a:picLocks noChangeAspect="1" noChangeArrowheads="1"/>
          </p:cNvPicPr>
          <p:nvPr/>
        </p:nvPicPr>
        <p:blipFill>
          <a:blip r:embed="rId3"/>
          <a:srcRect/>
          <a:stretch>
            <a:fillRect/>
          </a:stretch>
        </p:blipFill>
        <p:spPr bwMode="auto">
          <a:xfrm>
            <a:off x="0" y="3429001"/>
            <a:ext cx="4572000" cy="3429000"/>
          </a:xfrm>
          <a:prstGeom prst="rect">
            <a:avLst/>
          </a:prstGeom>
          <a:ln>
            <a:noFill/>
          </a:ln>
          <a:effectLst>
            <a:softEdge rad="112500"/>
          </a:effectLst>
        </p:spPr>
      </p:pic>
      <p:pic>
        <p:nvPicPr>
          <p:cNvPr id="34828" name="Picture 12" descr="https://avatars.mds.yandex.net/get-pdb/477388/8589be8f-3a37-46ff-b259-3fdee83495d0/s1200"/>
          <p:cNvPicPr>
            <a:picLocks noChangeAspect="1" noChangeArrowheads="1"/>
          </p:cNvPicPr>
          <p:nvPr/>
        </p:nvPicPr>
        <p:blipFill>
          <a:blip r:embed="rId4"/>
          <a:srcRect l="12409"/>
          <a:stretch>
            <a:fillRect/>
          </a:stretch>
        </p:blipFill>
        <p:spPr bwMode="auto">
          <a:xfrm>
            <a:off x="4714876" y="-1"/>
            <a:ext cx="4429125" cy="3357563"/>
          </a:xfrm>
          <a:prstGeom prst="rect">
            <a:avLst/>
          </a:prstGeom>
          <a:ln>
            <a:noFill/>
          </a:ln>
          <a:effectLst>
            <a:softEdge rad="112500"/>
          </a:effectLst>
        </p:spPr>
      </p:pic>
      <p:pic>
        <p:nvPicPr>
          <p:cNvPr id="34826" name="Picture 10" descr="http://nashkraj.info/wp-content/uploads/2018/02/Gomelskij-park.jpeg"/>
          <p:cNvPicPr>
            <a:picLocks noChangeAspect="1" noChangeArrowheads="1"/>
          </p:cNvPicPr>
          <p:nvPr/>
        </p:nvPicPr>
        <p:blipFill>
          <a:blip r:embed="rId5"/>
          <a:srcRect/>
          <a:stretch>
            <a:fillRect/>
          </a:stretch>
        </p:blipFill>
        <p:spPr bwMode="auto">
          <a:xfrm>
            <a:off x="0" y="0"/>
            <a:ext cx="4883726" cy="33575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428604"/>
            <a:ext cx="8143932" cy="857256"/>
          </a:xfrm>
        </p:spPr>
        <p:txBody>
          <a:bodyPr>
            <a:noAutofit/>
          </a:bodyPr>
          <a:lstStyle/>
          <a:p>
            <a:pPr algn="ctr"/>
            <a:r>
              <a:rPr lang="ru-RU" sz="3200" b="1" dirty="0" smtClean="0">
                <a:solidFill>
                  <a:srgbClr val="FFFF99"/>
                </a:solidFill>
              </a:rPr>
              <a:t>3. </a:t>
            </a:r>
            <a:r>
              <a:rPr lang="en-US" sz="3200" b="1" dirty="0" smtClean="0">
                <a:solidFill>
                  <a:srgbClr val="FFFF99"/>
                </a:solidFill>
              </a:rPr>
              <a:t>The history of glass industry </a:t>
            </a:r>
            <a:r>
              <a:rPr lang="ru-RU" sz="3200" b="1" dirty="0" smtClean="0">
                <a:solidFill>
                  <a:srgbClr val="FFFF99"/>
                </a:solidFill>
              </a:rPr>
              <a:t/>
            </a:r>
            <a:br>
              <a:rPr lang="ru-RU" sz="3200" b="1" dirty="0" smtClean="0">
                <a:solidFill>
                  <a:srgbClr val="FFFF99"/>
                </a:solidFill>
              </a:rPr>
            </a:br>
            <a:r>
              <a:rPr lang="en-US" sz="3200" b="1" dirty="0" smtClean="0">
                <a:solidFill>
                  <a:srgbClr val="FFFF99"/>
                </a:solidFill>
              </a:rPr>
              <a:t>in the village of </a:t>
            </a:r>
            <a:r>
              <a:rPr lang="en-US" sz="3200" b="1" dirty="0" err="1" smtClean="0">
                <a:solidFill>
                  <a:srgbClr val="FFFF99"/>
                </a:solidFill>
              </a:rPr>
              <a:t>Urechye</a:t>
            </a:r>
            <a:r>
              <a:rPr lang="en-US" sz="3200" b="1" dirty="0" smtClean="0">
                <a:solidFill>
                  <a:srgbClr val="FFFF99"/>
                </a:solidFill>
              </a:rPr>
              <a:t>, Belarus</a:t>
            </a:r>
            <a:endParaRPr lang="ru-RU" sz="3200" b="1" dirty="0">
              <a:solidFill>
                <a:srgbClr val="FFFF99"/>
              </a:solidFill>
            </a:endParaRPr>
          </a:p>
        </p:txBody>
      </p:sp>
      <p:sp>
        <p:nvSpPr>
          <p:cNvPr id="3" name="Подзаголовок 2"/>
          <p:cNvSpPr>
            <a:spLocks noGrp="1"/>
          </p:cNvSpPr>
          <p:nvPr>
            <p:ph type="subTitle" idx="1"/>
          </p:nvPr>
        </p:nvSpPr>
        <p:spPr>
          <a:xfrm>
            <a:off x="285720" y="1142984"/>
            <a:ext cx="8572560" cy="2286016"/>
          </a:xfrm>
        </p:spPr>
        <p:txBody>
          <a:bodyPr>
            <a:noAutofit/>
          </a:bodyPr>
          <a:lstStyle/>
          <a:p>
            <a:pPr>
              <a:lnSpc>
                <a:spcPts val="3200"/>
              </a:lnSpc>
            </a:pPr>
            <a:r>
              <a:rPr lang="en-US" sz="3200" b="1" dirty="0" smtClean="0">
                <a:solidFill>
                  <a:srgbClr val="FFFF99"/>
                </a:solidFill>
                <a:effectLst>
                  <a:outerShdw blurRad="38100" dist="38100" dir="2700000" algn="tl">
                    <a:srgbClr val="000000">
                      <a:alpha val="43137"/>
                    </a:srgbClr>
                  </a:outerShdw>
                </a:effectLst>
              </a:rPr>
              <a:t>The village of </a:t>
            </a:r>
            <a:r>
              <a:rPr lang="en-US" sz="3200" b="1" dirty="0" err="1" smtClean="0">
                <a:solidFill>
                  <a:srgbClr val="FFFF99"/>
                </a:solidFill>
                <a:effectLst>
                  <a:outerShdw blurRad="38100" dist="38100" dir="2700000" algn="tl">
                    <a:srgbClr val="000000">
                      <a:alpha val="43137"/>
                    </a:srgbClr>
                  </a:outerShdw>
                </a:effectLst>
              </a:rPr>
              <a:t>Urechye</a:t>
            </a:r>
            <a:r>
              <a:rPr lang="en-US" sz="3200" b="1" dirty="0" smtClean="0">
                <a:solidFill>
                  <a:srgbClr val="FFFF99"/>
                </a:solidFill>
                <a:effectLst>
                  <a:outerShdw blurRad="38100" dist="38100" dir="2700000" algn="tl">
                    <a:srgbClr val="000000">
                      <a:alpha val="43137"/>
                    </a:srgbClr>
                  </a:outerShdw>
                </a:effectLst>
              </a:rPr>
              <a:t> is located 120 kilometers from the capital of Belarus - Minsk. The nearest towns to </a:t>
            </a:r>
            <a:r>
              <a:rPr lang="en-US" sz="3200" b="1" dirty="0" err="1" smtClean="0">
                <a:solidFill>
                  <a:srgbClr val="FFFF99"/>
                </a:solidFill>
                <a:effectLst>
                  <a:outerShdw blurRad="38100" dist="38100" dir="2700000" algn="tl">
                    <a:srgbClr val="000000">
                      <a:alpha val="43137"/>
                    </a:srgbClr>
                  </a:outerShdw>
                </a:effectLst>
              </a:rPr>
              <a:t>Urechye</a:t>
            </a:r>
            <a:r>
              <a:rPr lang="en-US" sz="3200" b="1" dirty="0" smtClean="0">
                <a:solidFill>
                  <a:srgbClr val="FFFF99"/>
                </a:solidFill>
                <a:effectLst>
                  <a:outerShdw blurRad="38100" dist="38100" dir="2700000" algn="tl">
                    <a:srgbClr val="000000">
                      <a:alpha val="43137"/>
                    </a:srgbClr>
                  </a:outerShdw>
                </a:effectLst>
              </a:rPr>
              <a:t> are </a:t>
            </a:r>
            <a:r>
              <a:rPr lang="en-US" sz="3200" b="1" dirty="0" err="1" smtClean="0">
                <a:solidFill>
                  <a:srgbClr val="FFFF99"/>
                </a:solidFill>
                <a:effectLst>
                  <a:outerShdw blurRad="38100" dist="38100" dir="2700000" algn="tl">
                    <a:srgbClr val="000000">
                      <a:alpha val="43137"/>
                    </a:srgbClr>
                  </a:outerShdw>
                </a:effectLst>
              </a:rPr>
              <a:t>Osipovichi</a:t>
            </a:r>
            <a:r>
              <a:rPr lang="en-US" sz="3200" b="1" dirty="0" smtClean="0">
                <a:solidFill>
                  <a:srgbClr val="FFFF99"/>
                </a:solidFill>
                <a:effectLst>
                  <a:outerShdw blurRad="38100" dist="38100" dir="2700000" algn="tl">
                    <a:srgbClr val="000000">
                      <a:alpha val="43137"/>
                    </a:srgbClr>
                  </a:outerShdw>
                </a:effectLst>
              </a:rPr>
              <a:t>, </a:t>
            </a:r>
            <a:r>
              <a:rPr lang="en-US" sz="3200" b="1" dirty="0" err="1" smtClean="0">
                <a:solidFill>
                  <a:srgbClr val="FFFF99"/>
                </a:solidFill>
                <a:effectLst>
                  <a:outerShdw blurRad="38100" dist="38100" dir="2700000" algn="tl">
                    <a:srgbClr val="000000">
                      <a:alpha val="43137"/>
                    </a:srgbClr>
                  </a:outerShdw>
                </a:effectLst>
              </a:rPr>
              <a:t>Salihorsk</a:t>
            </a:r>
            <a:r>
              <a:rPr lang="ru-RU" sz="3200" b="1" dirty="0">
                <a:solidFill>
                  <a:srgbClr val="FFFF99"/>
                </a:solidFill>
                <a:effectLst>
                  <a:outerShdw blurRad="38100" dist="38100" dir="2700000" algn="tl">
                    <a:srgbClr val="000000">
                      <a:alpha val="43137"/>
                    </a:srgbClr>
                  </a:outerShdw>
                </a:effectLst>
              </a:rPr>
              <a:t>,</a:t>
            </a:r>
            <a:r>
              <a:rPr lang="en-US" sz="3200" b="1" dirty="0" smtClean="0">
                <a:solidFill>
                  <a:srgbClr val="FFFF99"/>
                </a:solidFill>
                <a:effectLst>
                  <a:outerShdw blurRad="38100" dist="38100" dir="2700000" algn="tl">
                    <a:srgbClr val="000000">
                      <a:alpha val="43137"/>
                    </a:srgbClr>
                  </a:outerShdw>
                </a:effectLst>
              </a:rPr>
              <a:t> </a:t>
            </a:r>
            <a:r>
              <a:rPr lang="en-US" sz="3200" b="1" dirty="0" err="1" smtClean="0">
                <a:solidFill>
                  <a:srgbClr val="FFFF99"/>
                </a:solidFill>
                <a:effectLst>
                  <a:outerShdw blurRad="38100" dist="38100" dir="2700000" algn="tl">
                    <a:srgbClr val="000000">
                      <a:alpha val="43137"/>
                    </a:srgbClr>
                  </a:outerShdw>
                </a:effectLst>
              </a:rPr>
              <a:t>Slutsk</a:t>
            </a:r>
            <a:r>
              <a:rPr lang="en-US" sz="3200" b="1" dirty="0" smtClean="0">
                <a:solidFill>
                  <a:srgbClr val="FFFF99"/>
                </a:solidFill>
                <a:effectLst>
                  <a:outerShdw blurRad="38100" dist="38100" dir="2700000" algn="tl">
                    <a:srgbClr val="000000">
                      <a:alpha val="43137"/>
                    </a:srgbClr>
                  </a:outerShdw>
                </a:effectLst>
              </a:rPr>
              <a:t>, </a:t>
            </a:r>
            <a:r>
              <a:rPr lang="en-US" sz="3200" b="1" dirty="0" err="1" smtClean="0">
                <a:solidFill>
                  <a:srgbClr val="FFFF99"/>
                </a:solidFill>
                <a:effectLst>
                  <a:outerShdw blurRad="38100" dist="38100" dir="2700000" algn="tl">
                    <a:srgbClr val="000000">
                      <a:alpha val="43137"/>
                    </a:srgbClr>
                  </a:outerShdw>
                </a:effectLst>
              </a:rPr>
              <a:t>Glusk</a:t>
            </a:r>
            <a:r>
              <a:rPr lang="en-US" sz="3200" b="1" dirty="0" smtClean="0">
                <a:solidFill>
                  <a:srgbClr val="FFFF99"/>
                </a:solidFill>
                <a:effectLst>
                  <a:outerShdw blurRad="38100" dist="38100" dir="2700000" algn="tl">
                    <a:srgbClr val="000000">
                      <a:alpha val="43137"/>
                    </a:srgbClr>
                  </a:outerShdw>
                </a:effectLst>
              </a:rPr>
              <a:t>, </a:t>
            </a:r>
            <a:r>
              <a:rPr lang="en-US" sz="3200" b="1" dirty="0" err="1" smtClean="0">
                <a:solidFill>
                  <a:srgbClr val="FFFF99"/>
                </a:solidFill>
                <a:effectLst>
                  <a:outerShdw blurRad="38100" dist="38100" dir="2700000" algn="tl">
                    <a:srgbClr val="000000">
                      <a:alpha val="43137"/>
                    </a:srgbClr>
                  </a:outerShdw>
                </a:effectLst>
              </a:rPr>
              <a:t>Lyuban</a:t>
            </a:r>
            <a:r>
              <a:rPr lang="en-US" sz="3200" b="1" dirty="0" smtClean="0">
                <a:solidFill>
                  <a:srgbClr val="FFFF99"/>
                </a:solidFill>
                <a:effectLst>
                  <a:outerShdw blurRad="38100" dist="38100" dir="2700000" algn="tl">
                    <a:srgbClr val="000000">
                      <a:alpha val="43137"/>
                    </a:srgbClr>
                  </a:outerShdw>
                </a:effectLst>
              </a:rPr>
              <a:t>.</a:t>
            </a:r>
            <a:endParaRPr lang="ru-RU" sz="3200" b="1" dirty="0">
              <a:solidFill>
                <a:srgbClr val="FFFF99"/>
              </a:solidFill>
              <a:effectLst>
                <a:outerShdw blurRad="38100" dist="38100" dir="2700000" algn="tl">
                  <a:srgbClr val="000000">
                    <a:alpha val="43137"/>
                  </a:srgbClr>
                </a:outerShdw>
              </a:effectLst>
            </a:endParaRPr>
          </a:p>
        </p:txBody>
      </p:sp>
      <p:pic>
        <p:nvPicPr>
          <p:cNvPr id="4" name="Рисунок 3" descr="000027_5974362C169AB6FF43258035002554BB_220535.jpg"/>
          <p:cNvPicPr>
            <a:picLocks noChangeAspect="1"/>
          </p:cNvPicPr>
          <p:nvPr/>
        </p:nvPicPr>
        <p:blipFill>
          <a:blip r:embed="rId2"/>
          <a:srcRect l="18663" r="17184"/>
          <a:stretch>
            <a:fillRect/>
          </a:stretch>
        </p:blipFill>
        <p:spPr>
          <a:xfrm>
            <a:off x="4572000" y="2928934"/>
            <a:ext cx="3929090" cy="2847975"/>
          </a:xfrm>
          <a:prstGeom prst="rect">
            <a:avLst/>
          </a:prstGeo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858280" cy="6643710"/>
          </a:xfrm>
        </p:spPr>
        <p:txBody>
          <a:bodyPr>
            <a:noAutofit/>
          </a:bodyPr>
          <a:lstStyle/>
          <a:p>
            <a:pPr marL="0" indent="0">
              <a:spcBef>
                <a:spcPts val="0"/>
              </a:spcBef>
              <a:buNone/>
            </a:pPr>
            <a:r>
              <a:rPr lang="en-US" sz="3200" b="1" dirty="0" smtClean="0">
                <a:solidFill>
                  <a:srgbClr val="FFFF99"/>
                </a:solidFill>
              </a:rPr>
              <a:t>The first mention of the village of </a:t>
            </a:r>
            <a:r>
              <a:rPr lang="en-US" sz="3200" b="1" dirty="0" err="1" smtClean="0">
                <a:solidFill>
                  <a:srgbClr val="FFFF99"/>
                </a:solidFill>
              </a:rPr>
              <a:t>Urechye</a:t>
            </a:r>
            <a:r>
              <a:rPr lang="en-US" sz="3200" b="1" dirty="0" smtClean="0">
                <a:solidFill>
                  <a:srgbClr val="FFFF99"/>
                </a:solidFill>
              </a:rPr>
              <a:t> dates back to 1635. </a:t>
            </a:r>
            <a:endParaRPr lang="ru-RU" sz="3200" b="1" dirty="0" smtClean="0">
              <a:solidFill>
                <a:srgbClr val="FFFF99"/>
              </a:solidFill>
            </a:endParaRPr>
          </a:p>
          <a:p>
            <a:pPr marL="0" indent="0">
              <a:spcBef>
                <a:spcPts val="0"/>
              </a:spcBef>
            </a:pPr>
            <a:endParaRPr lang="ru-RU" sz="3200" b="1" dirty="0" smtClean="0">
              <a:solidFill>
                <a:srgbClr val="FFFF99"/>
              </a:solidFill>
            </a:endParaRPr>
          </a:p>
          <a:p>
            <a:pPr marL="0" indent="0">
              <a:spcBef>
                <a:spcPts val="0"/>
              </a:spcBef>
              <a:buNone/>
            </a:pPr>
            <a:r>
              <a:rPr lang="en-US" sz="3200" b="1" dirty="0" smtClean="0">
                <a:solidFill>
                  <a:srgbClr val="FFFF99"/>
                </a:solidFill>
              </a:rPr>
              <a:t>At that time, </a:t>
            </a:r>
            <a:endParaRPr lang="ru-RU" sz="3200" b="1" dirty="0" smtClean="0">
              <a:solidFill>
                <a:srgbClr val="FFFF99"/>
              </a:solidFill>
            </a:endParaRPr>
          </a:p>
          <a:p>
            <a:pPr marL="0" indent="0">
              <a:spcBef>
                <a:spcPts val="0"/>
              </a:spcBef>
              <a:buNone/>
            </a:pPr>
            <a:r>
              <a:rPr lang="en-US" sz="3200" b="1" dirty="0" smtClean="0">
                <a:solidFill>
                  <a:srgbClr val="FFFF99"/>
                </a:solidFill>
              </a:rPr>
              <a:t>these lands belonged </a:t>
            </a:r>
            <a:endParaRPr lang="ru-RU" sz="3200" b="1" dirty="0" smtClean="0">
              <a:solidFill>
                <a:srgbClr val="FFFF99"/>
              </a:solidFill>
            </a:endParaRPr>
          </a:p>
          <a:p>
            <a:pPr marL="0" indent="0">
              <a:spcBef>
                <a:spcPts val="0"/>
              </a:spcBef>
              <a:buNone/>
            </a:pPr>
            <a:r>
              <a:rPr lang="en-US" sz="3200" b="1" dirty="0" smtClean="0">
                <a:solidFill>
                  <a:srgbClr val="FFFF99"/>
                </a:solidFill>
              </a:rPr>
              <a:t>to the </a:t>
            </a:r>
            <a:r>
              <a:rPr lang="en-US" sz="3200" b="1" dirty="0" err="1" smtClean="0">
                <a:solidFill>
                  <a:srgbClr val="FFFF99"/>
                </a:solidFill>
              </a:rPr>
              <a:t>Olelkovichi</a:t>
            </a:r>
            <a:r>
              <a:rPr lang="en-US" sz="3200" b="1" dirty="0" smtClean="0">
                <a:solidFill>
                  <a:srgbClr val="FFFF99"/>
                </a:solidFill>
              </a:rPr>
              <a:t> </a:t>
            </a:r>
            <a:endParaRPr lang="ru-RU" sz="3200" b="1" dirty="0" smtClean="0">
              <a:solidFill>
                <a:srgbClr val="FFFF99"/>
              </a:solidFill>
            </a:endParaRPr>
          </a:p>
          <a:p>
            <a:pPr marL="0" indent="0">
              <a:spcBef>
                <a:spcPts val="0"/>
              </a:spcBef>
              <a:buNone/>
            </a:pPr>
            <a:r>
              <a:rPr lang="en-US" sz="3200" b="1" dirty="0" smtClean="0">
                <a:solidFill>
                  <a:srgbClr val="FFFF99"/>
                </a:solidFill>
              </a:rPr>
              <a:t>family. </a:t>
            </a:r>
          </a:p>
          <a:p>
            <a:pPr marL="0" indent="0">
              <a:spcBef>
                <a:spcPts val="0"/>
              </a:spcBef>
            </a:pPr>
            <a:endParaRPr lang="ru-RU" dirty="0" smtClean="0">
              <a:solidFill>
                <a:srgbClr val="FFFF99"/>
              </a:solidFill>
            </a:endParaRPr>
          </a:p>
          <a:p>
            <a:pPr marL="0" indent="0">
              <a:spcBef>
                <a:spcPts val="0"/>
              </a:spcBef>
            </a:pPr>
            <a:endParaRPr lang="ru-RU" dirty="0">
              <a:solidFill>
                <a:srgbClr val="FFFF99"/>
              </a:solidFill>
            </a:endParaRPr>
          </a:p>
          <a:p>
            <a:pPr marL="0" indent="0">
              <a:spcBef>
                <a:spcPts val="0"/>
              </a:spcBef>
            </a:pPr>
            <a:endParaRPr lang="ru-RU" dirty="0" smtClean="0">
              <a:solidFill>
                <a:srgbClr val="FFFF99"/>
              </a:solidFill>
            </a:endParaRPr>
          </a:p>
          <a:p>
            <a:pPr marL="0" indent="0">
              <a:spcBef>
                <a:spcPts val="0"/>
              </a:spcBef>
            </a:pPr>
            <a:endParaRPr lang="ru-RU" dirty="0" smtClean="0">
              <a:solidFill>
                <a:srgbClr val="FFFF99"/>
              </a:solidFill>
            </a:endParaRPr>
          </a:p>
          <a:p>
            <a:pPr marL="0" indent="0">
              <a:spcBef>
                <a:spcPts val="0"/>
              </a:spcBef>
              <a:buNone/>
            </a:pPr>
            <a:r>
              <a:rPr lang="en-US" sz="3200" b="1" dirty="0" smtClean="0">
                <a:solidFill>
                  <a:srgbClr val="FFFF99"/>
                </a:solidFill>
              </a:rPr>
              <a:t>In 1793, </a:t>
            </a:r>
            <a:r>
              <a:rPr lang="en-US" sz="3200" b="1" dirty="0" err="1" smtClean="0">
                <a:solidFill>
                  <a:srgbClr val="FFFF99"/>
                </a:solidFill>
              </a:rPr>
              <a:t>Urechye</a:t>
            </a:r>
            <a:r>
              <a:rPr lang="en-US" sz="3200" b="1" dirty="0" smtClean="0">
                <a:solidFill>
                  <a:srgbClr val="FFFF99"/>
                </a:solidFill>
              </a:rPr>
              <a:t> became part of the Russian Empire.</a:t>
            </a:r>
            <a:endParaRPr lang="ru-RU" sz="3200" b="1" dirty="0">
              <a:solidFill>
                <a:srgbClr val="FFFF99"/>
              </a:solidFill>
            </a:endParaRPr>
          </a:p>
        </p:txBody>
      </p:sp>
      <p:sp>
        <p:nvSpPr>
          <p:cNvPr id="13314" name="AutoShape 2" descr="Картинки по запросу герб Олелькович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Картинки по запросу герб Олелькович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tree_7415.jpg"/>
          <p:cNvPicPr>
            <a:picLocks noChangeAspect="1"/>
          </p:cNvPicPr>
          <p:nvPr/>
        </p:nvPicPr>
        <p:blipFill>
          <a:blip r:embed="rId2"/>
          <a:stretch>
            <a:fillRect/>
          </a:stretch>
        </p:blipFill>
        <p:spPr>
          <a:xfrm>
            <a:off x="4786314" y="1500174"/>
            <a:ext cx="4000504" cy="400050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85728"/>
            <a:ext cx="8715436" cy="6215106"/>
          </a:xfrm>
        </p:spPr>
        <p:txBody>
          <a:bodyPr>
            <a:noAutofit/>
          </a:bodyPr>
          <a:lstStyle/>
          <a:p>
            <a:pPr marL="0" indent="0" algn="ctr">
              <a:lnSpc>
                <a:spcPts val="2900"/>
              </a:lnSpc>
              <a:spcBef>
                <a:spcPts val="0"/>
              </a:spcBef>
            </a:pP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glass can be attributed to treasures. Now, samples of products from the old </a:t>
            </a: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glass factory </a:t>
            </a: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are stored in museum collections in Moscow, </a:t>
            </a: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St. Petersburg, </a:t>
            </a:r>
            <a:r>
              <a:rPr lang="en-US" b="1" dirty="0" err="1" smtClean="0">
                <a:solidFill>
                  <a:srgbClr val="FFFF99"/>
                </a:solidFill>
                <a:effectLst>
                  <a:outerShdw blurRad="38100" dist="38100" dir="2700000" algn="tl">
                    <a:srgbClr val="000000">
                      <a:alpha val="43137"/>
                    </a:srgbClr>
                  </a:outerShdw>
                </a:effectLst>
              </a:rPr>
              <a:t>Lviv</a:t>
            </a:r>
            <a:r>
              <a:rPr lang="en-US" b="1" dirty="0" smtClean="0">
                <a:solidFill>
                  <a:srgbClr val="FFFF99"/>
                </a:solidFill>
                <a:effectLst>
                  <a:outerShdw blurRad="38100" dist="38100" dir="2700000" algn="tl">
                    <a:srgbClr val="000000">
                      <a:alpha val="43137"/>
                    </a:srgbClr>
                  </a:outerShdw>
                </a:effectLst>
              </a:rPr>
              <a:t>, Krakow, Warsaw and some museums in our country. </a:t>
            </a:r>
            <a:endParaRPr lang="ru-RU" b="1" dirty="0" smtClean="0">
              <a:solidFill>
                <a:srgbClr val="FFFF99"/>
              </a:solidFill>
              <a:effectLst>
                <a:outerShdw blurRad="38100" dist="38100" dir="2700000" algn="tl">
                  <a:srgbClr val="000000">
                    <a:alpha val="43137"/>
                  </a:srgbClr>
                </a:outerShdw>
              </a:effectLst>
            </a:endParaRPr>
          </a:p>
          <a:p>
            <a:endParaRPr lang="ru-RU" b="1" dirty="0" smtClean="0">
              <a:solidFill>
                <a:srgbClr val="FFFF66"/>
              </a:solidFill>
            </a:endParaRPr>
          </a:p>
          <a:p>
            <a:endParaRPr lang="ru-RU" dirty="0">
              <a:solidFill>
                <a:srgbClr val="FFFF66"/>
              </a:solidFill>
            </a:endParaRPr>
          </a:p>
          <a:p>
            <a:endParaRPr lang="ru-RU" dirty="0" smtClean="0">
              <a:solidFill>
                <a:srgbClr val="FFFF66"/>
              </a:solidFill>
            </a:endParaRPr>
          </a:p>
          <a:p>
            <a:endParaRPr lang="ru-RU" dirty="0">
              <a:solidFill>
                <a:srgbClr val="FFFF66"/>
              </a:solidFill>
            </a:endParaRPr>
          </a:p>
          <a:p>
            <a:endParaRPr lang="ru-RU" dirty="0">
              <a:solidFill>
                <a:srgbClr val="FFFF66"/>
              </a:solidFill>
            </a:endParaRPr>
          </a:p>
          <a:p>
            <a:pPr marL="0" indent="0" algn="ctr">
              <a:lnSpc>
                <a:spcPct val="110000"/>
              </a:lnSpc>
              <a:spcBef>
                <a:spcPts val="0"/>
              </a:spcBef>
            </a:pPr>
            <a:r>
              <a:rPr lang="en-US" b="1" dirty="0" smtClean="0">
                <a:solidFill>
                  <a:srgbClr val="FFFF66"/>
                </a:solidFill>
                <a:effectLst>
                  <a:outerShdw blurRad="38100" dist="38100" dir="2700000" algn="tl">
                    <a:srgbClr val="000000">
                      <a:alpha val="43137"/>
                    </a:srgbClr>
                  </a:outerShdw>
                </a:effectLst>
              </a:rPr>
              <a:t>The works of </a:t>
            </a:r>
            <a:r>
              <a:rPr lang="en-US" b="1" dirty="0" err="1" smtClean="0">
                <a:solidFill>
                  <a:srgbClr val="FFFF66"/>
                </a:solidFill>
                <a:effectLst>
                  <a:outerShdw blurRad="38100" dist="38100" dir="2700000" algn="tl">
                    <a:srgbClr val="000000">
                      <a:alpha val="43137"/>
                    </a:srgbClr>
                  </a:outerShdw>
                </a:effectLst>
              </a:rPr>
              <a:t>Urechye</a:t>
            </a:r>
            <a:r>
              <a:rPr lang="en-US" b="1" dirty="0" smtClean="0">
                <a:solidFill>
                  <a:srgbClr val="FFFF66"/>
                </a:solidFill>
                <a:effectLst>
                  <a:outerShdw blurRad="38100" dist="38100" dir="2700000" algn="tl">
                    <a:srgbClr val="000000">
                      <a:alpha val="43137"/>
                    </a:srgbClr>
                  </a:outerShdw>
                </a:effectLst>
              </a:rPr>
              <a:t> craftsmen were bought by bourgeoisie, magnates and kings.</a:t>
            </a:r>
            <a:endParaRPr lang="ru-RU" b="1" dirty="0" smtClean="0">
              <a:solidFill>
                <a:srgbClr val="FFFF66"/>
              </a:solidFill>
              <a:effectLst>
                <a:outerShdw blurRad="38100" dist="38100" dir="2700000" algn="tl">
                  <a:srgbClr val="000000">
                    <a:alpha val="43137"/>
                  </a:srgbClr>
                </a:outerShdw>
              </a:effectLst>
            </a:endParaRPr>
          </a:p>
          <a:p>
            <a:endParaRPr lang="ru-RU" dirty="0"/>
          </a:p>
          <a:p>
            <a:endParaRPr lang="ru-RU" dirty="0" smtClean="0"/>
          </a:p>
          <a:p>
            <a:endParaRPr lang="ru-RU" dirty="0"/>
          </a:p>
          <a:p>
            <a:endParaRPr lang="ru-RU" dirty="0" smtClean="0"/>
          </a:p>
          <a:p>
            <a:endParaRPr lang="ru-RU" dirty="0"/>
          </a:p>
        </p:txBody>
      </p:sp>
      <p:pic>
        <p:nvPicPr>
          <p:cNvPr id="6" name="Рисунок 5" descr="FOTO-6990.jpg"/>
          <p:cNvPicPr>
            <a:picLocks noChangeAspect="1"/>
          </p:cNvPicPr>
          <p:nvPr/>
        </p:nvPicPr>
        <p:blipFill>
          <a:blip r:embed="rId2"/>
          <a:stretch>
            <a:fillRect/>
          </a:stretch>
        </p:blipFill>
        <p:spPr>
          <a:xfrm>
            <a:off x="285720" y="2857496"/>
            <a:ext cx="1714512" cy="1923474"/>
          </a:xfrm>
          <a:prstGeom prst="rect">
            <a:avLst/>
          </a:prstGeom>
        </p:spPr>
      </p:pic>
      <p:pic>
        <p:nvPicPr>
          <p:cNvPr id="9" name="Рисунок 8" descr="FOTO-6990.jpg"/>
          <p:cNvPicPr>
            <a:picLocks noChangeAspect="1"/>
          </p:cNvPicPr>
          <p:nvPr/>
        </p:nvPicPr>
        <p:blipFill>
          <a:blip r:embed="rId2"/>
          <a:stretch>
            <a:fillRect/>
          </a:stretch>
        </p:blipFill>
        <p:spPr>
          <a:xfrm>
            <a:off x="2000232" y="2857496"/>
            <a:ext cx="1714512" cy="1923474"/>
          </a:xfrm>
          <a:prstGeom prst="rect">
            <a:avLst/>
          </a:prstGeom>
        </p:spPr>
      </p:pic>
      <p:pic>
        <p:nvPicPr>
          <p:cNvPr id="10" name="Рисунок 9" descr="FOTO-6990.jpg"/>
          <p:cNvPicPr>
            <a:picLocks noChangeAspect="1"/>
          </p:cNvPicPr>
          <p:nvPr/>
        </p:nvPicPr>
        <p:blipFill>
          <a:blip r:embed="rId2"/>
          <a:stretch>
            <a:fillRect/>
          </a:stretch>
        </p:blipFill>
        <p:spPr>
          <a:xfrm>
            <a:off x="3714744" y="2857496"/>
            <a:ext cx="1714512" cy="1923474"/>
          </a:xfrm>
          <a:prstGeom prst="rect">
            <a:avLst/>
          </a:prstGeom>
        </p:spPr>
      </p:pic>
      <p:pic>
        <p:nvPicPr>
          <p:cNvPr id="11" name="Рисунок 10" descr="FOTO-6990.jpg"/>
          <p:cNvPicPr>
            <a:picLocks noChangeAspect="1"/>
          </p:cNvPicPr>
          <p:nvPr/>
        </p:nvPicPr>
        <p:blipFill>
          <a:blip r:embed="rId2"/>
          <a:stretch>
            <a:fillRect/>
          </a:stretch>
        </p:blipFill>
        <p:spPr>
          <a:xfrm>
            <a:off x="5429256" y="2857496"/>
            <a:ext cx="1714512" cy="1923474"/>
          </a:xfrm>
          <a:prstGeom prst="rect">
            <a:avLst/>
          </a:prstGeom>
        </p:spPr>
      </p:pic>
      <p:pic>
        <p:nvPicPr>
          <p:cNvPr id="12" name="Рисунок 11" descr="FOTO-6990.jpg"/>
          <p:cNvPicPr>
            <a:picLocks noChangeAspect="1"/>
          </p:cNvPicPr>
          <p:nvPr/>
        </p:nvPicPr>
        <p:blipFill>
          <a:blip r:embed="rId2"/>
          <a:stretch>
            <a:fillRect/>
          </a:stretch>
        </p:blipFill>
        <p:spPr>
          <a:xfrm>
            <a:off x="7143768" y="2857496"/>
            <a:ext cx="1714512" cy="1923474"/>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42852"/>
            <a:ext cx="9144000" cy="4566308"/>
          </a:xfrm>
        </p:spPr>
        <p:txBody>
          <a:bodyPr>
            <a:normAutofit/>
          </a:bodyPr>
          <a:lstStyle/>
          <a:p>
            <a:pPr algn="ctr">
              <a:buNone/>
            </a:pPr>
            <a:r>
              <a:rPr lang="en-US" sz="2800" b="1" dirty="0" smtClean="0">
                <a:solidFill>
                  <a:srgbClr val="FFFF99"/>
                </a:solidFill>
              </a:rPr>
              <a:t>Glassworks in </a:t>
            </a:r>
            <a:r>
              <a:rPr lang="en-US" sz="2800" b="1" dirty="0" err="1" smtClean="0">
                <a:solidFill>
                  <a:srgbClr val="FFFF99"/>
                </a:solidFill>
              </a:rPr>
              <a:t>Urechye</a:t>
            </a:r>
            <a:r>
              <a:rPr lang="en-US" sz="2800" b="1" dirty="0" smtClean="0">
                <a:solidFill>
                  <a:srgbClr val="FFFF99"/>
                </a:solidFill>
              </a:rPr>
              <a:t> was founded in 1737. Then, contracts were signed with the masters of the </a:t>
            </a:r>
            <a:r>
              <a:rPr lang="en-US" sz="2800" b="1" dirty="0" err="1" smtClean="0">
                <a:solidFill>
                  <a:srgbClr val="FFFF99"/>
                </a:solidFill>
              </a:rPr>
              <a:t>Sentenberg</a:t>
            </a:r>
            <a:endParaRPr lang="ru-RU" sz="2800" b="1" dirty="0" smtClean="0">
              <a:solidFill>
                <a:srgbClr val="FFFF99"/>
              </a:solidFill>
            </a:endParaRPr>
          </a:p>
          <a:p>
            <a:pPr algn="ctr"/>
            <a:endParaRPr lang="ru-RU" sz="2800" b="1" dirty="0" smtClean="0">
              <a:solidFill>
                <a:srgbClr val="FFFF99"/>
              </a:solidFill>
            </a:endParaRPr>
          </a:p>
          <a:p>
            <a:pPr algn="ctr">
              <a:buNone/>
            </a:pPr>
            <a:r>
              <a:rPr lang="en-US" sz="2800" b="1" dirty="0" smtClean="0">
                <a:solidFill>
                  <a:srgbClr val="FFFF99"/>
                </a:solidFill>
              </a:rPr>
              <a:t> factory in Saxony, and they agreed to work on condition to teach local residents engraving and polishing glass.</a:t>
            </a:r>
            <a:endParaRPr lang="ru-RU" sz="2800" b="1" dirty="0">
              <a:solidFill>
                <a:srgbClr val="FFFF99"/>
              </a:solidFill>
            </a:endParaRPr>
          </a:p>
        </p:txBody>
      </p:sp>
      <p:pic>
        <p:nvPicPr>
          <p:cNvPr id="4" name="Рисунок 3" descr="tree_4917.jpg"/>
          <p:cNvPicPr>
            <a:picLocks noChangeAspect="1"/>
          </p:cNvPicPr>
          <p:nvPr/>
        </p:nvPicPr>
        <p:blipFill>
          <a:blip r:embed="rId2"/>
          <a:stretch>
            <a:fillRect/>
          </a:stretch>
        </p:blipFill>
        <p:spPr>
          <a:xfrm>
            <a:off x="357158" y="2672775"/>
            <a:ext cx="4143372" cy="4185225"/>
          </a:xfrm>
          <a:prstGeom prst="rect">
            <a:avLst/>
          </a:prstGeom>
        </p:spPr>
      </p:pic>
      <p:pic>
        <p:nvPicPr>
          <p:cNvPr id="5" name="Рисунок 4" descr="tree_4917.jpg"/>
          <p:cNvPicPr>
            <a:picLocks noChangeAspect="1"/>
          </p:cNvPicPr>
          <p:nvPr/>
        </p:nvPicPr>
        <p:blipFill>
          <a:blip r:embed="rId2"/>
          <a:stretch>
            <a:fillRect/>
          </a:stretch>
        </p:blipFill>
        <p:spPr>
          <a:xfrm>
            <a:off x="4643438" y="2672775"/>
            <a:ext cx="4143372" cy="4185225"/>
          </a:xfrm>
          <a:prstGeom prst="rect">
            <a:avLst/>
          </a:prstGeom>
        </p:spPr>
      </p:pic>
      <p:pic>
        <p:nvPicPr>
          <p:cNvPr id="6" name="Рисунок 5" descr="tree_4917.jpg"/>
          <p:cNvPicPr>
            <a:picLocks noChangeAspect="1"/>
          </p:cNvPicPr>
          <p:nvPr/>
        </p:nvPicPr>
        <p:blipFill>
          <a:blip r:embed="rId2"/>
          <a:stretch>
            <a:fillRect/>
          </a:stretch>
        </p:blipFill>
        <p:spPr>
          <a:xfrm>
            <a:off x="2357422" y="2672775"/>
            <a:ext cx="4143372" cy="4185225"/>
          </a:xfrm>
          <a:prstGeom prst="rect">
            <a:avLst/>
          </a:prstGeom>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786874" cy="6643710"/>
          </a:xfrm>
        </p:spPr>
        <p:txBody>
          <a:bodyPr>
            <a:normAutofit fontScale="92500" lnSpcReduction="10000"/>
          </a:bodyPr>
          <a:lstStyle/>
          <a:p>
            <a:pPr marL="0" indent="0" algn="ctr">
              <a:lnSpc>
                <a:spcPts val="2500"/>
              </a:lnSpc>
              <a:spcBef>
                <a:spcPts val="0"/>
              </a:spcBef>
              <a:buNone/>
            </a:pPr>
            <a:r>
              <a:rPr lang="en-US" sz="2500" b="1" dirty="0" smtClean="0">
                <a:solidFill>
                  <a:srgbClr val="FFFF99"/>
                </a:solidFill>
                <a:effectLst>
                  <a:outerShdw blurRad="38100" dist="38100" dir="2700000" algn="tl">
                    <a:srgbClr val="000000">
                      <a:alpha val="43137"/>
                    </a:srgbClr>
                  </a:outerShdw>
                </a:effectLst>
              </a:rPr>
              <a:t>In </a:t>
            </a:r>
            <a:r>
              <a:rPr lang="en-US" sz="2500" b="1" dirty="0" err="1" smtClean="0">
                <a:solidFill>
                  <a:srgbClr val="FFFF99"/>
                </a:solidFill>
                <a:effectLst>
                  <a:outerShdw blurRad="38100" dist="38100" dir="2700000" algn="tl">
                    <a:srgbClr val="000000">
                      <a:alpha val="43137"/>
                    </a:srgbClr>
                  </a:outerShdw>
                </a:effectLst>
              </a:rPr>
              <a:t>Urechye</a:t>
            </a:r>
            <a:r>
              <a:rPr lang="en-US" sz="2500" b="1" dirty="0" smtClean="0">
                <a:solidFill>
                  <a:srgbClr val="FFFF99"/>
                </a:solidFill>
                <a:effectLst>
                  <a:outerShdw blurRad="38100" dist="38100" dir="2700000" algn="tl">
                    <a:srgbClr val="000000">
                      <a:alpha val="43137"/>
                    </a:srgbClr>
                  </a:outerShdw>
                </a:effectLst>
              </a:rPr>
              <a:t>, they counted on the production of window glass and mirrors, that is why the factory was first called a mirror </a:t>
            </a:r>
            <a:endParaRPr lang="ru-RU" sz="2500" b="1" dirty="0" smtClean="0">
              <a:solidFill>
                <a:srgbClr val="FFFF99"/>
              </a:solidFill>
              <a:effectLst>
                <a:outerShdw blurRad="38100" dist="38100" dir="2700000" algn="tl">
                  <a:srgbClr val="000000">
                    <a:alpha val="43137"/>
                  </a:srgbClr>
                </a:outerShdw>
              </a:effectLst>
            </a:endParaRPr>
          </a:p>
          <a:p>
            <a:pPr marL="0" indent="0" algn="ctr">
              <a:lnSpc>
                <a:spcPts val="2500"/>
              </a:lnSpc>
              <a:spcBef>
                <a:spcPts val="0"/>
              </a:spcBef>
              <a:buNone/>
            </a:pPr>
            <a:r>
              <a:rPr lang="en-US" sz="2500" b="1" dirty="0" smtClean="0">
                <a:solidFill>
                  <a:srgbClr val="FFFF99"/>
                </a:solidFill>
                <a:effectLst>
                  <a:outerShdw blurRad="38100" dist="38100" dir="2700000" algn="tl">
                    <a:srgbClr val="000000">
                      <a:alpha val="43137"/>
                    </a:srgbClr>
                  </a:outerShdw>
                </a:effectLst>
              </a:rPr>
              <a:t>factory. In </a:t>
            </a:r>
            <a:r>
              <a:rPr lang="en-US" sz="2500" b="1" dirty="0" err="1" smtClean="0">
                <a:solidFill>
                  <a:srgbClr val="FFFF99"/>
                </a:solidFill>
                <a:effectLst>
                  <a:outerShdw blurRad="38100" dist="38100" dir="2700000" algn="tl">
                    <a:srgbClr val="000000">
                      <a:alpha val="43137"/>
                    </a:srgbClr>
                  </a:outerShdw>
                </a:effectLst>
              </a:rPr>
              <a:t>Urechye</a:t>
            </a:r>
            <a:r>
              <a:rPr lang="en-US" sz="2500" b="1" dirty="0" smtClean="0">
                <a:solidFill>
                  <a:srgbClr val="FFFF99"/>
                </a:solidFill>
                <a:effectLst>
                  <a:outerShdw blurRad="38100" dist="38100" dir="2700000" algn="tl">
                    <a:srgbClr val="000000">
                      <a:alpha val="43137"/>
                    </a:srgbClr>
                  </a:outerShdw>
                </a:effectLst>
              </a:rPr>
              <a:t>, sheet glass, mirrors, crystal chandeliers and </a:t>
            </a:r>
            <a:endParaRPr lang="ru-RU" sz="2500" b="1" dirty="0" smtClean="0">
              <a:solidFill>
                <a:srgbClr val="FFFF99"/>
              </a:solidFill>
              <a:effectLst>
                <a:outerShdw blurRad="38100" dist="38100" dir="2700000" algn="tl">
                  <a:srgbClr val="000000">
                    <a:alpha val="43137"/>
                  </a:srgbClr>
                </a:outerShdw>
              </a:effectLst>
            </a:endParaRPr>
          </a:p>
          <a:p>
            <a:pPr marL="0" indent="0" algn="ctr">
              <a:lnSpc>
                <a:spcPts val="2500"/>
              </a:lnSpc>
              <a:spcBef>
                <a:spcPts val="0"/>
              </a:spcBef>
            </a:pPr>
            <a:endParaRPr lang="ru-RU" sz="2500" b="1" dirty="0" smtClean="0">
              <a:solidFill>
                <a:srgbClr val="FFFF99"/>
              </a:solidFill>
              <a:effectLst>
                <a:outerShdw blurRad="38100" dist="38100" dir="2700000" algn="tl">
                  <a:srgbClr val="000000">
                    <a:alpha val="43137"/>
                  </a:srgbClr>
                </a:outerShdw>
              </a:effectLst>
            </a:endParaRPr>
          </a:p>
          <a:p>
            <a:pPr marL="0" indent="0" algn="ctr">
              <a:lnSpc>
                <a:spcPts val="2500"/>
              </a:lnSpc>
              <a:spcBef>
                <a:spcPts val="0"/>
              </a:spcBef>
              <a:buNone/>
            </a:pPr>
            <a:r>
              <a:rPr lang="en-US" sz="2500" b="1" dirty="0" smtClean="0">
                <a:solidFill>
                  <a:srgbClr val="FFFF99"/>
                </a:solidFill>
                <a:effectLst>
                  <a:outerShdw blurRad="38100" dist="38100" dir="2700000" algn="tl">
                    <a:srgbClr val="000000">
                      <a:alpha val="43137"/>
                    </a:srgbClr>
                  </a:outerShdw>
                </a:effectLst>
              </a:rPr>
              <a:t>other all kinds of lamps were made. </a:t>
            </a:r>
            <a:endParaRPr lang="ru-RU" sz="2500" b="1" dirty="0" smtClean="0">
              <a:solidFill>
                <a:srgbClr val="FFFF99"/>
              </a:solidFill>
              <a:effectLst>
                <a:outerShdw blurRad="38100" dist="38100" dir="2700000" algn="tl">
                  <a:srgbClr val="000000">
                    <a:alpha val="43137"/>
                  </a:srgbClr>
                </a:outerShdw>
              </a:effectLst>
            </a:endParaRPr>
          </a:p>
          <a:p>
            <a:endParaRPr lang="ru-RU" dirty="0" smtClean="0"/>
          </a:p>
          <a:p>
            <a:endParaRPr lang="ru-RU" dirty="0" smtClean="0"/>
          </a:p>
          <a:p>
            <a:endParaRPr lang="ru-RU" dirty="0" smtClean="0"/>
          </a:p>
          <a:p>
            <a:endParaRPr lang="ru-RU" dirty="0" smtClean="0"/>
          </a:p>
          <a:p>
            <a:pPr>
              <a:buNone/>
            </a:pPr>
            <a:endParaRPr lang="ru-RU" sz="2600" dirty="0" smtClean="0"/>
          </a:p>
          <a:p>
            <a:pPr marL="0" indent="0" algn="ctr">
              <a:spcBef>
                <a:spcPts val="0"/>
              </a:spcBef>
              <a:buNone/>
            </a:pPr>
            <a:r>
              <a:rPr lang="en-US" sz="2600" b="1" dirty="0" smtClean="0">
                <a:solidFill>
                  <a:srgbClr val="FFFF99"/>
                </a:solidFill>
                <a:effectLst>
                  <a:outerShdw blurRad="38100" dist="38100" dir="2700000" algn="tl">
                    <a:srgbClr val="000000">
                      <a:alpha val="43137"/>
                    </a:srgbClr>
                  </a:outerShdw>
                </a:effectLst>
              </a:rPr>
              <a:t>There was a particular demand for utensils - glasses, cups, wineglasses, wine glasses, bowls, decanters, which were made of colored and colorless glass, as well as crystal. Products were decorated with faceting, engraving, high-relief carvings, painted with platinum, gold, silver, paints, decorated with patch medallions.</a:t>
            </a:r>
            <a:endParaRPr lang="ru-RU" sz="2600" b="1" dirty="0">
              <a:solidFill>
                <a:srgbClr val="FFFF99"/>
              </a:solidFill>
              <a:effectLst>
                <a:outerShdw blurRad="38100" dist="38100" dir="2700000" algn="tl">
                  <a:srgbClr val="000000">
                    <a:alpha val="43137"/>
                  </a:srgbClr>
                </a:outerShdw>
              </a:effectLst>
            </a:endParaRPr>
          </a:p>
        </p:txBody>
      </p:sp>
      <p:pic>
        <p:nvPicPr>
          <p:cNvPr id="10" name="Рисунок 9" descr="cms.jpg"/>
          <p:cNvPicPr>
            <a:picLocks noChangeAspect="1"/>
          </p:cNvPicPr>
          <p:nvPr/>
        </p:nvPicPr>
        <p:blipFill>
          <a:blip r:embed="rId2"/>
          <a:stretch>
            <a:fillRect/>
          </a:stretch>
        </p:blipFill>
        <p:spPr>
          <a:xfrm>
            <a:off x="5357796" y="2000240"/>
            <a:ext cx="1905022" cy="2143140"/>
          </a:xfrm>
          <a:prstGeom prst="rect">
            <a:avLst/>
          </a:prstGeom>
        </p:spPr>
      </p:pic>
      <p:pic>
        <p:nvPicPr>
          <p:cNvPr id="15" name="Рисунок 14" descr="cms.jpg"/>
          <p:cNvPicPr>
            <a:picLocks noChangeAspect="1"/>
          </p:cNvPicPr>
          <p:nvPr/>
        </p:nvPicPr>
        <p:blipFill>
          <a:blip r:embed="rId2"/>
          <a:stretch>
            <a:fillRect/>
          </a:stretch>
        </p:blipFill>
        <p:spPr>
          <a:xfrm>
            <a:off x="0" y="2000240"/>
            <a:ext cx="1905000" cy="2143116"/>
          </a:xfrm>
          <a:prstGeom prst="rect">
            <a:avLst/>
          </a:prstGeom>
        </p:spPr>
      </p:pic>
      <p:pic>
        <p:nvPicPr>
          <p:cNvPr id="16" name="Рисунок 15" descr="cms.jpg"/>
          <p:cNvPicPr>
            <a:picLocks noChangeAspect="1"/>
          </p:cNvPicPr>
          <p:nvPr/>
        </p:nvPicPr>
        <p:blipFill>
          <a:blip r:embed="rId2"/>
          <a:stretch>
            <a:fillRect/>
          </a:stretch>
        </p:blipFill>
        <p:spPr>
          <a:xfrm>
            <a:off x="1785918" y="2000240"/>
            <a:ext cx="1905000" cy="2143116"/>
          </a:xfrm>
          <a:prstGeom prst="rect">
            <a:avLst/>
          </a:prstGeom>
        </p:spPr>
      </p:pic>
      <p:pic>
        <p:nvPicPr>
          <p:cNvPr id="17" name="Рисунок 16" descr="cms.jpg"/>
          <p:cNvPicPr>
            <a:picLocks noChangeAspect="1"/>
          </p:cNvPicPr>
          <p:nvPr/>
        </p:nvPicPr>
        <p:blipFill>
          <a:blip r:embed="rId2"/>
          <a:stretch>
            <a:fillRect/>
          </a:stretch>
        </p:blipFill>
        <p:spPr>
          <a:xfrm>
            <a:off x="7239000" y="2000240"/>
            <a:ext cx="1905000" cy="2143116"/>
          </a:xfrm>
          <a:prstGeom prst="rect">
            <a:avLst/>
          </a:prstGeom>
        </p:spPr>
      </p:pic>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285728"/>
            <a:ext cx="5286380" cy="6572272"/>
          </a:xfrm>
        </p:spPr>
        <p:txBody>
          <a:bodyPr>
            <a:noAutofit/>
          </a:bodyPr>
          <a:lstStyle/>
          <a:p>
            <a:r>
              <a:rPr lang="en-US" sz="2500" b="1" dirty="0" smtClean="0">
                <a:solidFill>
                  <a:srgbClr val="FFFF99"/>
                </a:solidFill>
                <a:effectLst>
                  <a:outerShdw blurRad="38100" dist="38100" dir="2700000" algn="tl">
                    <a:srgbClr val="000000">
                      <a:alpha val="43137"/>
                    </a:srgbClr>
                  </a:outerShdw>
                </a:effectLst>
              </a:rPr>
              <a:t>For twenty-five years, the manufacture was led by T. </a:t>
            </a:r>
            <a:r>
              <a:rPr lang="en-US" sz="2500" b="1" dirty="0" err="1" smtClean="0">
                <a:solidFill>
                  <a:srgbClr val="FFFF99"/>
                </a:solidFill>
                <a:effectLst>
                  <a:outerShdw blurRad="38100" dist="38100" dir="2700000" algn="tl">
                    <a:srgbClr val="000000">
                      <a:alpha val="43137"/>
                    </a:srgbClr>
                  </a:outerShdw>
                </a:effectLst>
              </a:rPr>
              <a:t>Sherber</a:t>
            </a:r>
            <a:r>
              <a:rPr lang="en-US" sz="2500" b="1" dirty="0" smtClean="0">
                <a:solidFill>
                  <a:srgbClr val="FFFF99"/>
                </a:solidFill>
                <a:effectLst>
                  <a:outerShdw blurRad="38100" dist="38100" dir="2700000" algn="tl">
                    <a:srgbClr val="000000">
                      <a:alpha val="43137"/>
                    </a:srgbClr>
                  </a:outerShdw>
                </a:effectLst>
              </a:rPr>
              <a:t>. </a:t>
            </a:r>
            <a:endParaRPr lang="ru-RU" sz="2500" b="1" dirty="0" smtClean="0">
              <a:solidFill>
                <a:srgbClr val="FFFF99"/>
              </a:solidFill>
              <a:effectLst>
                <a:outerShdw blurRad="38100" dist="38100" dir="2700000" algn="tl">
                  <a:srgbClr val="000000">
                    <a:alpha val="43137"/>
                  </a:srgbClr>
                </a:outerShdw>
              </a:effectLst>
            </a:endParaRPr>
          </a:p>
          <a:p>
            <a:endParaRPr lang="ru-RU" sz="2500" b="1" dirty="0" smtClean="0">
              <a:solidFill>
                <a:srgbClr val="FFFF99"/>
              </a:solidFill>
              <a:effectLst>
                <a:outerShdw blurRad="38100" dist="38100" dir="2700000" algn="tl">
                  <a:srgbClr val="000000">
                    <a:alpha val="43137"/>
                  </a:srgbClr>
                </a:outerShdw>
              </a:effectLst>
            </a:endParaRPr>
          </a:p>
          <a:p>
            <a:r>
              <a:rPr lang="en-US" sz="2500" b="1" dirty="0" smtClean="0">
                <a:solidFill>
                  <a:srgbClr val="FFFF99"/>
                </a:solidFill>
                <a:effectLst>
                  <a:outerShdw blurRad="38100" dist="38100" dir="2700000" algn="tl">
                    <a:srgbClr val="000000">
                      <a:alpha val="43137"/>
                    </a:srgbClr>
                  </a:outerShdw>
                </a:effectLst>
              </a:rPr>
              <a:t>He introduced the achievements of German, French, Bohemian, English masters. </a:t>
            </a:r>
            <a:endParaRPr lang="ru-RU" sz="2500" b="1" dirty="0" smtClean="0">
              <a:solidFill>
                <a:srgbClr val="FFFF99"/>
              </a:solidFill>
              <a:effectLst>
                <a:outerShdw blurRad="38100" dist="38100" dir="2700000" algn="tl">
                  <a:srgbClr val="000000">
                    <a:alpha val="43137"/>
                  </a:srgbClr>
                </a:outerShdw>
              </a:effectLst>
            </a:endParaRPr>
          </a:p>
          <a:p>
            <a:endParaRPr lang="ru-RU" sz="2500" dirty="0" smtClean="0">
              <a:solidFill>
                <a:srgbClr val="FFFF99"/>
              </a:solidFill>
            </a:endParaRPr>
          </a:p>
          <a:p>
            <a:r>
              <a:rPr lang="en-US" sz="2500" b="1" dirty="0" smtClean="0">
                <a:solidFill>
                  <a:srgbClr val="FFFF99"/>
                </a:solidFill>
                <a:effectLst>
                  <a:outerShdw blurRad="38100" dist="38100" dir="2700000" algn="tl">
                    <a:srgbClr val="000000">
                      <a:alpha val="43137"/>
                    </a:srgbClr>
                  </a:outerShdw>
                </a:effectLst>
              </a:rPr>
              <a:t>The forms borrowed from the Saxons changed with time and acquired distinctive local outlines. The dishes were decorated with engraved ornaments, the motives of which contained images of cornflowers, tulips, local architectural and landscape elements, and inscriptions.</a:t>
            </a:r>
            <a:endParaRPr lang="ru-RU" sz="2500" b="1" dirty="0">
              <a:solidFill>
                <a:srgbClr val="FFFF99"/>
              </a:solidFill>
              <a:effectLst>
                <a:outerShdw blurRad="38100" dist="38100" dir="2700000" algn="tl">
                  <a:srgbClr val="000000">
                    <a:alpha val="43137"/>
                  </a:srgbClr>
                </a:outerShdw>
              </a:effectLst>
            </a:endParaRPr>
          </a:p>
        </p:txBody>
      </p:sp>
      <p:pic>
        <p:nvPicPr>
          <p:cNvPr id="10" name="Рисунок 9" descr="DSC0332.jpg"/>
          <p:cNvPicPr>
            <a:picLocks noChangeAspect="1"/>
          </p:cNvPicPr>
          <p:nvPr/>
        </p:nvPicPr>
        <p:blipFill>
          <a:blip r:embed="rId2" cstate="print"/>
          <a:srcRect l="5984"/>
          <a:stretch>
            <a:fillRect/>
          </a:stretch>
        </p:blipFill>
        <p:spPr>
          <a:xfrm>
            <a:off x="5214942" y="357166"/>
            <a:ext cx="3759419" cy="6262487"/>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4709160"/>
          </a:xfrm>
        </p:spPr>
        <p:txBody>
          <a:bodyPr>
            <a:normAutofit/>
          </a:bodyPr>
          <a:lstStyle/>
          <a:p>
            <a:pPr marL="0" indent="0" algn="ctr">
              <a:lnSpc>
                <a:spcPts val="2900"/>
              </a:lnSpc>
              <a:spcBef>
                <a:spcPts val="0"/>
              </a:spcBef>
              <a:buNone/>
            </a:pPr>
            <a:endParaRPr lang="ru-RU" sz="2900" b="1" dirty="0" smtClean="0">
              <a:solidFill>
                <a:srgbClr val="FFFF99"/>
              </a:solidFill>
              <a:effectLst>
                <a:outerShdw blurRad="38100" dist="38100" dir="2700000" algn="tl">
                  <a:srgbClr val="000000">
                    <a:alpha val="43137"/>
                  </a:srgbClr>
                </a:outerShdw>
              </a:effectLst>
            </a:endParaRPr>
          </a:p>
          <a:p>
            <a:pPr marL="0" indent="0" algn="ctr">
              <a:lnSpc>
                <a:spcPts val="2800"/>
              </a:lnSpc>
              <a:spcBef>
                <a:spcPts val="0"/>
              </a:spcBef>
              <a:buNone/>
            </a:pPr>
            <a:r>
              <a:rPr lang="en-US" sz="2900" b="1" dirty="0" smtClean="0">
                <a:solidFill>
                  <a:srgbClr val="FFFF99"/>
                </a:solidFill>
                <a:effectLst>
                  <a:outerShdw blurRad="38100" dist="38100" dir="2700000" algn="tl">
                    <a:srgbClr val="000000">
                      <a:alpha val="43137"/>
                    </a:srgbClr>
                  </a:outerShdw>
                </a:effectLst>
              </a:rPr>
              <a:t>In addition to glass products, tiles were produced at the manufactory, there were pottery, carpentry, and </a:t>
            </a:r>
            <a:endParaRPr lang="ru-RU" sz="2900" b="1" dirty="0" smtClean="0">
              <a:solidFill>
                <a:srgbClr val="FFFF99"/>
              </a:solidFill>
              <a:effectLst>
                <a:outerShdw blurRad="38100" dist="38100" dir="2700000" algn="tl">
                  <a:srgbClr val="000000">
                    <a:alpha val="43137"/>
                  </a:srgbClr>
                </a:outerShdw>
              </a:effectLst>
            </a:endParaRPr>
          </a:p>
          <a:p>
            <a:pPr marL="0" indent="0" algn="ctr">
              <a:lnSpc>
                <a:spcPts val="2800"/>
              </a:lnSpc>
              <a:spcBef>
                <a:spcPts val="0"/>
              </a:spcBef>
            </a:pPr>
            <a:endParaRPr lang="ru-RU" b="1" dirty="0" smtClean="0">
              <a:solidFill>
                <a:srgbClr val="FFFF99"/>
              </a:solidFill>
              <a:effectLst>
                <a:outerShdw blurRad="38100" dist="38100" dir="2700000" algn="tl">
                  <a:srgbClr val="000000">
                    <a:alpha val="43137"/>
                  </a:srgbClr>
                </a:outerShdw>
              </a:effectLst>
            </a:endParaRPr>
          </a:p>
          <a:p>
            <a:pPr marL="0" indent="0" algn="ctr">
              <a:lnSpc>
                <a:spcPts val="2800"/>
              </a:lnSpc>
              <a:spcBef>
                <a:spcPts val="0"/>
              </a:spcBef>
              <a:buNone/>
            </a:pPr>
            <a:endParaRPr lang="ru-RU" sz="2900" b="1" dirty="0" smtClean="0">
              <a:solidFill>
                <a:srgbClr val="FFFF99"/>
              </a:solidFill>
              <a:effectLst>
                <a:outerShdw blurRad="38100" dist="38100" dir="2700000" algn="tl">
                  <a:srgbClr val="000000">
                    <a:alpha val="43137"/>
                  </a:srgbClr>
                </a:outerShdw>
              </a:effectLst>
            </a:endParaRPr>
          </a:p>
          <a:p>
            <a:pPr marL="0" indent="0" algn="ctr">
              <a:lnSpc>
                <a:spcPts val="2800"/>
              </a:lnSpc>
              <a:spcBef>
                <a:spcPts val="0"/>
              </a:spcBef>
              <a:buNone/>
            </a:pPr>
            <a:r>
              <a:rPr lang="en-US" sz="2900" b="1" dirty="0" smtClean="0">
                <a:solidFill>
                  <a:srgbClr val="FFFF99"/>
                </a:solidFill>
                <a:effectLst>
                  <a:outerShdw blurRad="38100" dist="38100" dir="2700000" algn="tl">
                    <a:srgbClr val="000000">
                      <a:alpha val="43137"/>
                    </a:srgbClr>
                  </a:outerShdw>
                </a:effectLst>
              </a:rPr>
              <a:t>locksmith workshops, and craftsmen worked with metal, wood, and ceramics.</a:t>
            </a:r>
            <a:endParaRPr lang="ru-RU" sz="2900" b="1" dirty="0">
              <a:solidFill>
                <a:srgbClr val="FFFF99"/>
              </a:solidFill>
              <a:effectLst>
                <a:outerShdw blurRad="38100" dist="38100" dir="2700000" algn="tl">
                  <a:srgbClr val="000000">
                    <a:alpha val="43137"/>
                  </a:srgbClr>
                </a:outerShdw>
              </a:effectLst>
            </a:endParaRPr>
          </a:p>
        </p:txBody>
      </p:sp>
      <p:pic>
        <p:nvPicPr>
          <p:cNvPr id="4" name="Рисунок 3" descr="19-2_liker-silesia-art.pl.png"/>
          <p:cNvPicPr>
            <a:picLocks noChangeAspect="1"/>
          </p:cNvPicPr>
          <p:nvPr/>
        </p:nvPicPr>
        <p:blipFill>
          <a:blip r:embed="rId2"/>
          <a:stretch>
            <a:fillRect/>
          </a:stretch>
        </p:blipFill>
        <p:spPr>
          <a:xfrm>
            <a:off x="0" y="2500306"/>
            <a:ext cx="3887837" cy="4357694"/>
          </a:xfrm>
          <a:prstGeom prst="rect">
            <a:avLst/>
          </a:prstGeom>
          <a:ln>
            <a:noFill/>
          </a:ln>
          <a:effectLst>
            <a:softEdge rad="112500"/>
          </a:effectLst>
        </p:spPr>
      </p:pic>
      <p:pic>
        <p:nvPicPr>
          <p:cNvPr id="5" name="Рисунок 4" descr="19-2_liker-silesia-art.pl.png"/>
          <p:cNvPicPr>
            <a:picLocks noChangeAspect="1"/>
          </p:cNvPicPr>
          <p:nvPr/>
        </p:nvPicPr>
        <p:blipFill>
          <a:blip r:embed="rId2"/>
          <a:stretch>
            <a:fillRect/>
          </a:stretch>
        </p:blipFill>
        <p:spPr>
          <a:xfrm>
            <a:off x="5338732" y="2592854"/>
            <a:ext cx="3805268" cy="4265146"/>
          </a:xfrm>
          <a:prstGeom prst="rect">
            <a:avLst/>
          </a:prstGeom>
          <a:ln>
            <a:noFill/>
          </a:ln>
          <a:effectLst>
            <a:softEdge rad="112500"/>
          </a:effectLst>
        </p:spPr>
      </p:pic>
      <p:pic>
        <p:nvPicPr>
          <p:cNvPr id="6" name="Рисунок 5" descr="19-2_liker-silesia-art.pl.png"/>
          <p:cNvPicPr>
            <a:picLocks noChangeAspect="1"/>
          </p:cNvPicPr>
          <p:nvPr/>
        </p:nvPicPr>
        <p:blipFill>
          <a:blip r:embed="rId2"/>
          <a:stretch>
            <a:fillRect/>
          </a:stretch>
        </p:blipFill>
        <p:spPr>
          <a:xfrm>
            <a:off x="2500298" y="2643182"/>
            <a:ext cx="3760366" cy="4214818"/>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600"/>
            <a:ext cx="8337452" cy="990600"/>
          </a:xfrm>
        </p:spPr>
        <p:txBody>
          <a:bodyPr/>
          <a:lstStyle/>
          <a:p>
            <a:pPr algn="ctr"/>
            <a:r>
              <a:rPr lang="en-US" b="1" dirty="0" smtClean="0">
                <a:solidFill>
                  <a:schemeClr val="tx1"/>
                </a:solidFill>
              </a:rPr>
              <a:t>Contents </a:t>
            </a:r>
            <a:endParaRPr lang="ru-RU" b="1" dirty="0">
              <a:solidFill>
                <a:schemeClr val="tx1"/>
              </a:solidFill>
            </a:endParaRPr>
          </a:p>
        </p:txBody>
      </p:sp>
      <p:sp>
        <p:nvSpPr>
          <p:cNvPr id="3" name="Содержимое 2"/>
          <p:cNvSpPr>
            <a:spLocks noGrp="1"/>
          </p:cNvSpPr>
          <p:nvPr>
            <p:ph sz="quarter" idx="1"/>
          </p:nvPr>
        </p:nvSpPr>
        <p:spPr/>
        <p:txBody>
          <a:bodyPr>
            <a:normAutofit lnSpcReduction="10000"/>
          </a:bodyPr>
          <a:lstStyle/>
          <a:p>
            <a:pPr marL="635000" indent="-635000">
              <a:spcBef>
                <a:spcPts val="0"/>
              </a:spcBef>
              <a:buNone/>
            </a:pPr>
            <a:r>
              <a:rPr lang="en-US" sz="4200" b="1" dirty="0" smtClean="0">
                <a:solidFill>
                  <a:srgbClr val="FFFF66"/>
                </a:solidFill>
              </a:rPr>
              <a:t>1. Industries in Kyiv, Ukraine</a:t>
            </a:r>
          </a:p>
          <a:p>
            <a:pPr marL="635000" indent="-635000">
              <a:spcBef>
                <a:spcPts val="0"/>
              </a:spcBef>
              <a:buAutoNum type="arabicPeriod"/>
            </a:pPr>
            <a:endParaRPr lang="en-US" sz="4200" b="1" dirty="0" smtClean="0">
              <a:solidFill>
                <a:srgbClr val="FFFF66"/>
              </a:solidFill>
            </a:endParaRPr>
          </a:p>
          <a:p>
            <a:pPr marL="635000" indent="-635000">
              <a:spcBef>
                <a:spcPts val="0"/>
              </a:spcBef>
              <a:buNone/>
            </a:pPr>
            <a:r>
              <a:rPr lang="en-US" sz="4200" b="1" dirty="0" smtClean="0">
                <a:solidFill>
                  <a:srgbClr val="FFFF66"/>
                </a:solidFill>
              </a:rPr>
              <a:t>2. Industries in Gomel, Belarus </a:t>
            </a:r>
          </a:p>
          <a:p>
            <a:pPr marL="635000" indent="-635000">
              <a:spcBef>
                <a:spcPts val="0"/>
              </a:spcBef>
              <a:buNone/>
            </a:pPr>
            <a:endParaRPr lang="en-US" sz="4200" b="1" dirty="0" smtClean="0">
              <a:solidFill>
                <a:srgbClr val="FFFF66"/>
              </a:solidFill>
            </a:endParaRPr>
          </a:p>
          <a:p>
            <a:pPr marL="635000" indent="-635000">
              <a:spcBef>
                <a:spcPts val="0"/>
              </a:spcBef>
              <a:buNone/>
            </a:pPr>
            <a:r>
              <a:rPr lang="en-US" sz="4200" b="1" dirty="0" smtClean="0">
                <a:solidFill>
                  <a:srgbClr val="FFFF66"/>
                </a:solidFill>
              </a:rPr>
              <a:t>3. The history of glass industry in the village of </a:t>
            </a:r>
            <a:r>
              <a:rPr lang="en-US" sz="4200" b="1" dirty="0" err="1" smtClean="0">
                <a:solidFill>
                  <a:srgbClr val="FFFF66"/>
                </a:solidFill>
              </a:rPr>
              <a:t>Urechye</a:t>
            </a:r>
            <a:r>
              <a:rPr lang="en-US" sz="4200" b="1" dirty="0" smtClean="0">
                <a:solidFill>
                  <a:srgbClr val="FFFF66"/>
                </a:solidFill>
              </a:rPr>
              <a:t>, Belarus  </a:t>
            </a:r>
            <a:endParaRPr lang="ru-RU" sz="4200" b="1" dirty="0">
              <a:solidFill>
                <a:srgbClr val="FFFF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357166"/>
            <a:ext cx="9144000" cy="4351994"/>
          </a:xfrm>
        </p:spPr>
        <p:txBody>
          <a:bodyPr/>
          <a:lstStyle/>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The </a:t>
            </a: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glass factory worked until 1846. The products of the </a:t>
            </a: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glass factory were of a high</a:t>
            </a: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 </a:t>
            </a: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artistic quality. </a:t>
            </a: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glass occupies an independent place in European glass-making, and this phenomenon </a:t>
            </a:r>
            <a:endParaRPr lang="ru-RU" b="1" dirty="0" smtClean="0">
              <a:solidFill>
                <a:srgbClr val="FFFF99"/>
              </a:solidFill>
              <a:effectLst>
                <a:outerShdw blurRad="38100" dist="38100" dir="2700000" algn="tl">
                  <a:srgbClr val="000000">
                    <a:alpha val="43137"/>
                  </a:srgbClr>
                </a:outerShdw>
              </a:effectLst>
            </a:endParaRPr>
          </a:p>
          <a:p>
            <a:pPr marL="0" indent="0" algn="ctr">
              <a:lnSpc>
                <a:spcPts val="2900"/>
              </a:lnSpc>
              <a:spcBef>
                <a:spcPts val="0"/>
              </a:spcBef>
              <a:buNone/>
            </a:pPr>
            <a:r>
              <a:rPr lang="en-US" b="1" dirty="0" smtClean="0">
                <a:solidFill>
                  <a:srgbClr val="FFFF99"/>
                </a:solidFill>
                <a:effectLst>
                  <a:outerShdw blurRad="38100" dist="38100" dir="2700000" algn="tl">
                    <a:srgbClr val="000000">
                      <a:alpha val="43137"/>
                    </a:srgbClr>
                  </a:outerShdw>
                </a:effectLst>
              </a:rPr>
              <a:t>is significant in the history of Belarusian culture.</a:t>
            </a:r>
            <a:endParaRPr lang="ru-RU" b="1" dirty="0">
              <a:solidFill>
                <a:srgbClr val="FFFF99"/>
              </a:solidFill>
              <a:effectLst>
                <a:outerShdw blurRad="38100" dist="38100" dir="2700000" algn="tl">
                  <a:srgbClr val="000000">
                    <a:alpha val="43137"/>
                  </a:srgbClr>
                </a:outerShdw>
              </a:effectLst>
            </a:endParaRPr>
          </a:p>
        </p:txBody>
      </p:sp>
      <p:pic>
        <p:nvPicPr>
          <p:cNvPr id="4" name="Рисунок 3" descr="1600.jpg"/>
          <p:cNvPicPr>
            <a:picLocks noChangeAspect="1"/>
          </p:cNvPicPr>
          <p:nvPr/>
        </p:nvPicPr>
        <p:blipFill>
          <a:blip r:embed="rId2" cstate="print"/>
          <a:srcRect t="5000"/>
          <a:stretch>
            <a:fillRect/>
          </a:stretch>
        </p:blipFill>
        <p:spPr>
          <a:xfrm>
            <a:off x="0" y="2786058"/>
            <a:ext cx="4286256" cy="4071942"/>
          </a:xfrm>
          <a:prstGeom prst="rect">
            <a:avLst/>
          </a:prstGeom>
          <a:ln>
            <a:noFill/>
          </a:ln>
          <a:effectLst>
            <a:softEdge rad="112500"/>
          </a:effectLst>
        </p:spPr>
      </p:pic>
      <p:pic>
        <p:nvPicPr>
          <p:cNvPr id="5" name="Рисунок 4" descr="1600.jpg"/>
          <p:cNvPicPr>
            <a:picLocks noChangeAspect="1"/>
          </p:cNvPicPr>
          <p:nvPr/>
        </p:nvPicPr>
        <p:blipFill>
          <a:blip r:embed="rId2" cstate="print"/>
          <a:srcRect t="3333"/>
          <a:stretch>
            <a:fillRect/>
          </a:stretch>
        </p:blipFill>
        <p:spPr>
          <a:xfrm>
            <a:off x="4857744" y="2714620"/>
            <a:ext cx="4286256" cy="414338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643998" cy="4494870"/>
          </a:xfrm>
        </p:spPr>
        <p:txBody>
          <a:bodyPr/>
          <a:lstStyle/>
          <a:p>
            <a:pPr marL="0" indent="0" algn="ctr">
              <a:spcBef>
                <a:spcPts val="0"/>
              </a:spcBef>
              <a:buNone/>
            </a:pPr>
            <a:r>
              <a:rPr lang="en-US" b="1" dirty="0" smtClean="0">
                <a:solidFill>
                  <a:srgbClr val="FFFF99"/>
                </a:solidFill>
                <a:effectLst>
                  <a:outerShdw blurRad="38100" dist="38100" dir="2700000" algn="tl">
                    <a:srgbClr val="000000">
                      <a:alpha val="43137"/>
                    </a:srgbClr>
                  </a:outerShdw>
                </a:effectLst>
              </a:rPr>
              <a:t>Although there is currently no glorious glass factory in </a:t>
            </a:r>
            <a:r>
              <a:rPr lang="en-US" b="1" dirty="0" err="1" smtClean="0">
                <a:solidFill>
                  <a:srgbClr val="FFFF99"/>
                </a:solidFill>
                <a:effectLst>
                  <a:outerShdw blurRad="38100" dist="38100" dir="2700000" algn="tl">
                    <a:srgbClr val="000000">
                      <a:alpha val="43137"/>
                    </a:srgbClr>
                  </a:outerShdw>
                </a:effectLst>
              </a:rPr>
              <a:t>Urechye</a:t>
            </a:r>
            <a:r>
              <a:rPr lang="en-US" b="1" dirty="0" smtClean="0">
                <a:solidFill>
                  <a:srgbClr val="FFFF99"/>
                </a:solidFill>
                <a:effectLst>
                  <a:outerShdw blurRad="38100" dist="38100" dir="2700000" algn="tl">
                    <a:srgbClr val="000000">
                      <a:alpha val="43137"/>
                    </a:srgbClr>
                  </a:outerShdw>
                </a:effectLst>
              </a:rPr>
              <a:t>, it is still proud of its factories. The village has</a:t>
            </a:r>
            <a:endParaRPr lang="ru-RU" b="1" dirty="0" smtClean="0">
              <a:solidFill>
                <a:srgbClr val="FFFF99"/>
              </a:solidFill>
              <a:effectLst>
                <a:outerShdw blurRad="38100" dist="38100" dir="2700000" algn="tl">
                  <a:srgbClr val="000000">
                    <a:alpha val="43137"/>
                  </a:srgbClr>
                </a:outerShdw>
              </a:effectLst>
            </a:endParaRPr>
          </a:p>
          <a:p>
            <a:pPr marL="0" indent="0" algn="ctr">
              <a:spcBef>
                <a:spcPts val="0"/>
              </a:spcBef>
              <a:buNone/>
            </a:pPr>
            <a:endParaRPr lang="ru-RU" b="1" dirty="0" smtClean="0">
              <a:solidFill>
                <a:srgbClr val="FFFF99"/>
              </a:solidFill>
              <a:effectLst>
                <a:outerShdw blurRad="38100" dist="38100" dir="2700000" algn="tl">
                  <a:srgbClr val="000000">
                    <a:alpha val="43137"/>
                  </a:srgbClr>
                </a:outerShdw>
              </a:effectLst>
            </a:endParaRPr>
          </a:p>
          <a:p>
            <a:pPr marL="0" indent="0" algn="ctr">
              <a:spcBef>
                <a:spcPts val="0"/>
              </a:spcBef>
              <a:buNone/>
            </a:pPr>
            <a:r>
              <a:rPr lang="en-US" b="1" dirty="0" smtClean="0">
                <a:solidFill>
                  <a:srgbClr val="FFFF99"/>
                </a:solidFill>
                <a:effectLst>
                  <a:outerShdw blurRad="38100" dist="38100" dir="2700000" algn="tl">
                    <a:srgbClr val="000000">
                      <a:alpha val="43137"/>
                    </a:srgbClr>
                  </a:outerShdw>
                </a:effectLst>
              </a:rPr>
              <a:t> everything necessary for a comfortable life: libraries, shops, factories, schools and kindergartens.</a:t>
            </a:r>
            <a:endParaRPr lang="ru-RU" b="1" dirty="0">
              <a:solidFill>
                <a:srgbClr val="FFFF99"/>
              </a:solidFill>
              <a:effectLst>
                <a:outerShdw blurRad="38100" dist="38100" dir="2700000" algn="tl">
                  <a:srgbClr val="000000">
                    <a:alpha val="43137"/>
                  </a:srgbClr>
                </a:outerShdw>
              </a:effectLst>
            </a:endParaRPr>
          </a:p>
        </p:txBody>
      </p:sp>
      <p:pic>
        <p:nvPicPr>
          <p:cNvPr id="23558" name="Picture 6" descr="https://photos.wikimapia.org/p/00/05/28/00/22_full.jpg"/>
          <p:cNvPicPr>
            <a:picLocks noChangeAspect="1" noChangeArrowheads="1"/>
          </p:cNvPicPr>
          <p:nvPr/>
        </p:nvPicPr>
        <p:blipFill>
          <a:blip r:embed="rId2"/>
          <a:srcRect b="6862"/>
          <a:stretch>
            <a:fillRect/>
          </a:stretch>
        </p:blipFill>
        <p:spPr bwMode="auto">
          <a:xfrm>
            <a:off x="357158" y="2571744"/>
            <a:ext cx="8606635" cy="428625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26626" name="Rectangle 2"/>
          <p:cNvSpPr>
            <a:spLocks noChangeArrowheads="1"/>
          </p:cNvSpPr>
          <p:nvPr/>
        </p:nvSpPr>
        <p:spPr bwMode="auto">
          <a:xfrm>
            <a:off x="214282" y="4286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627" name="Rectangle 3"/>
          <p:cNvSpPr>
            <a:spLocks noChangeArrowheads="1"/>
          </p:cNvSpPr>
          <p:nvPr/>
        </p:nvSpPr>
        <p:spPr bwMode="auto">
          <a:xfrm>
            <a:off x="323527" y="285728"/>
            <a:ext cx="8568953"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lang="en-US" sz="2600" b="1" dirty="0" smtClean="0">
                <a:solidFill>
                  <a:srgbClr val="FFFF99"/>
                </a:solidFill>
                <a:latin typeface="Tw Cen MT" pitchFamily="34" charset="0"/>
                <a:ea typeface="Calibri" pitchFamily="34" charset="0"/>
                <a:cs typeface="Times New Roman" pitchFamily="18" charset="0"/>
              </a:rPr>
              <a:t>At Lyceum</a:t>
            </a:r>
            <a:r>
              <a:rPr kumimoji="0" lang="en-US" sz="2600" b="1" i="0" strike="noStrike" cap="none" normalizeH="0" baseline="0" dirty="0" smtClean="0">
                <a:ln>
                  <a:noFill/>
                </a:ln>
                <a:solidFill>
                  <a:srgbClr val="FFFF99"/>
                </a:solidFill>
                <a:effectLst/>
                <a:latin typeface="Tw Cen MT" pitchFamily="34" charset="0"/>
                <a:ea typeface="Calibri" pitchFamily="34" charset="0"/>
                <a:cs typeface="Times New Roman" pitchFamily="18" charset="0"/>
              </a:rPr>
              <a:t> </a:t>
            </a:r>
            <a:r>
              <a:rPr lang="en-US" sz="2600" b="1" dirty="0" smtClean="0">
                <a:solidFill>
                  <a:srgbClr val="FFFF99"/>
                </a:solidFill>
                <a:latin typeface="Tw Cen MT" pitchFamily="34" charset="0"/>
                <a:ea typeface="Calibri" pitchFamily="34" charset="0"/>
                <a:cs typeface="Times New Roman" pitchFamily="18" charset="0"/>
              </a:rPr>
              <a:t>we</a:t>
            </a:r>
            <a:r>
              <a:rPr kumimoji="0" lang="en-US" sz="2600" b="1" i="0" strike="noStrike" cap="none" normalizeH="0" baseline="0" dirty="0" smtClean="0">
                <a:ln>
                  <a:noFill/>
                </a:ln>
                <a:solidFill>
                  <a:srgbClr val="FFFF99"/>
                </a:solidFill>
                <a:effectLst/>
                <a:latin typeface="Tw Cen MT" pitchFamily="34" charset="0"/>
                <a:ea typeface="Calibri" pitchFamily="34" charset="0"/>
                <a:cs typeface="Times New Roman" pitchFamily="18" charset="0"/>
              </a:rPr>
              <a:t> popularize environmental</a:t>
            </a:r>
            <a:r>
              <a:rPr kumimoji="0" lang="en-US" sz="2600" b="1" i="0" strike="noStrike" cap="none" normalizeH="0" dirty="0" smtClean="0">
                <a:ln>
                  <a:noFill/>
                </a:ln>
                <a:solidFill>
                  <a:srgbClr val="FFFF99"/>
                </a:solidFill>
                <a:effectLst/>
                <a:latin typeface="Tw Cen MT" pitchFamily="34" charset="0"/>
                <a:ea typeface="Calibri" pitchFamily="34" charset="0"/>
                <a:cs typeface="Times New Roman" pitchFamily="18" charset="0"/>
              </a:rPr>
              <a:t> </a:t>
            </a:r>
            <a:r>
              <a:rPr kumimoji="0" lang="en-US" sz="2600" b="1" i="0" strike="noStrike" cap="none" normalizeH="0" baseline="0" dirty="0" smtClean="0">
                <a:ln>
                  <a:noFill/>
                </a:ln>
                <a:solidFill>
                  <a:srgbClr val="FFFF99"/>
                </a:solidFill>
                <a:effectLst/>
                <a:latin typeface="Tw Cen MT" pitchFamily="34" charset="0"/>
                <a:ea typeface="Calibri" pitchFamily="34" charset="0"/>
                <a:cs typeface="Times New Roman" pitchFamily="18" charset="0"/>
              </a:rPr>
              <a:t>protection: </a:t>
            </a:r>
            <a:r>
              <a:rPr lang="en-US" sz="2600" b="1" dirty="0" smtClean="0">
                <a:solidFill>
                  <a:srgbClr val="FFFF99"/>
                </a:solidFill>
                <a:latin typeface="Tw Cen MT" pitchFamily="34" charset="0"/>
                <a:ea typeface="Calibri" pitchFamily="34" charset="0"/>
                <a:cs typeface="Times New Roman" pitchFamily="18" charset="0"/>
              </a:rPr>
              <a:t>we</a:t>
            </a:r>
            <a:r>
              <a:rPr kumimoji="0" lang="en-US" sz="2600" b="1" i="0" strike="noStrike" cap="none" normalizeH="0" baseline="0" dirty="0" smtClean="0">
                <a:ln>
                  <a:noFill/>
                </a:ln>
                <a:solidFill>
                  <a:srgbClr val="FFFF99"/>
                </a:solidFill>
                <a:effectLst/>
                <a:latin typeface="Tw Cen MT" pitchFamily="34" charset="0"/>
                <a:ea typeface="Calibri" pitchFamily="34" charset="0"/>
                <a:cs typeface="Times New Roman" pitchFamily="18" charset="0"/>
              </a:rPr>
              <a:t> plant trees, clean the surrounding area and take part in Clean-up</a:t>
            </a:r>
            <a:r>
              <a:rPr kumimoji="0" lang="en-US" sz="2600" b="1" i="0" strike="noStrike" cap="none" normalizeH="0" dirty="0" smtClean="0">
                <a:ln>
                  <a:noFill/>
                </a:ln>
                <a:solidFill>
                  <a:srgbClr val="FFFF99"/>
                </a:solidFill>
                <a:effectLst/>
                <a:latin typeface="Tw Cen MT" pitchFamily="34" charset="0"/>
                <a:ea typeface="Calibri" pitchFamily="34" charset="0"/>
                <a:cs typeface="Times New Roman" pitchFamily="18" charset="0"/>
              </a:rPr>
              <a:t> Your Town</a:t>
            </a:r>
            <a:r>
              <a:rPr kumimoji="0" lang="en-US" sz="2600" b="1" i="0" strike="noStrike" cap="none" normalizeH="0" baseline="0" dirty="0" smtClean="0">
                <a:ln>
                  <a:noFill/>
                </a:ln>
                <a:solidFill>
                  <a:srgbClr val="FFFF99"/>
                </a:solidFill>
                <a:effectLst/>
                <a:latin typeface="Tw Cen MT" pitchFamily="34" charset="0"/>
                <a:ea typeface="Calibri" pitchFamily="34" charset="0"/>
                <a:cs typeface="Times New Roman" pitchFamily="18" charset="0"/>
              </a:rPr>
              <a:t> activities. </a:t>
            </a:r>
            <a:endParaRPr kumimoji="0" lang="en-US" sz="2600" b="1" i="0" strike="noStrike" cap="none" normalizeH="0" baseline="0" dirty="0" smtClean="0">
              <a:ln>
                <a:noFill/>
              </a:ln>
              <a:solidFill>
                <a:srgbClr val="FFFF99"/>
              </a:solidFill>
              <a:effectLst/>
              <a:latin typeface="Tw Cen MT" pitchFamily="34" charset="0"/>
            </a:endParaRPr>
          </a:p>
        </p:txBody>
      </p:sp>
      <p:pic>
        <p:nvPicPr>
          <p:cNvPr id="5122" name="Picture 2" descr="http://www.liceymes.by/images/%D0%9F%D0%BE%D1%81%D0%B0%D0%B4%D0%B8_%D0%B4%D0%B5%D1%80%D0%B5%D0%B2%D0%BE.jpg"/>
          <p:cNvPicPr>
            <a:picLocks noChangeAspect="1" noChangeArrowheads="1"/>
          </p:cNvPicPr>
          <p:nvPr/>
        </p:nvPicPr>
        <p:blipFill>
          <a:blip r:embed="rId2" cstate="print"/>
          <a:srcRect/>
          <a:stretch>
            <a:fillRect/>
          </a:stretch>
        </p:blipFill>
        <p:spPr bwMode="auto">
          <a:xfrm>
            <a:off x="1808467" y="1643051"/>
            <a:ext cx="5619788" cy="421484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0" y="285728"/>
            <a:ext cx="9144000" cy="918200"/>
          </a:xfrm>
          <a:prstGeom prst="rect">
            <a:avLst/>
          </a:prstGeom>
        </p:spPr>
        <p:txBody>
          <a:bodyPr wrap="square">
            <a:spAutoFit/>
          </a:bodyPr>
          <a:lstStyle/>
          <a:p>
            <a:pPr algn="ctr">
              <a:lnSpc>
                <a:spcPts val="3200"/>
              </a:lnSpc>
            </a:pPr>
            <a:r>
              <a:rPr lang="en-US" sz="3200" b="1" dirty="0" smtClean="0">
                <a:solidFill>
                  <a:srgbClr val="FFFF99"/>
                </a:solidFill>
                <a:latin typeface="Tw Cen MT" pitchFamily="34" charset="0"/>
                <a:ea typeface="Calibri" pitchFamily="34" charset="0"/>
                <a:cs typeface="Times New Roman" pitchFamily="18" charset="0"/>
              </a:rPr>
              <a:t>Together we can make a difference in the environmental protection. </a:t>
            </a:r>
            <a:endParaRPr lang="ru-RU" sz="3200" dirty="0">
              <a:solidFill>
                <a:srgbClr val="FFFF99"/>
              </a:solidFill>
            </a:endParaRPr>
          </a:p>
        </p:txBody>
      </p:sp>
      <p:pic>
        <p:nvPicPr>
          <p:cNvPr id="38914" name="Picture 2" descr="C:\Users\Екатерина\Desktop\20617167_510614179284046_5052169093759428183_o.jpg"/>
          <p:cNvPicPr>
            <a:picLocks noChangeAspect="1" noChangeArrowheads="1"/>
          </p:cNvPicPr>
          <p:nvPr/>
        </p:nvPicPr>
        <p:blipFill>
          <a:blip r:embed="rId2"/>
          <a:srcRect/>
          <a:stretch>
            <a:fillRect/>
          </a:stretch>
        </p:blipFill>
        <p:spPr bwMode="auto">
          <a:xfrm>
            <a:off x="1500166" y="1785926"/>
            <a:ext cx="6383805" cy="478634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640960" cy="1143000"/>
          </a:xfrm>
        </p:spPr>
        <p:txBody>
          <a:bodyPr>
            <a:normAutofit/>
          </a:bodyPr>
          <a:lstStyle/>
          <a:p>
            <a:endParaRPr lang="ru-RU" dirty="0">
              <a:latin typeface="Georgia" pitchFamily="18" charset="0"/>
            </a:endParaRPr>
          </a:p>
        </p:txBody>
      </p:sp>
      <p:sp>
        <p:nvSpPr>
          <p:cNvPr id="3" name="Содержимое 2"/>
          <p:cNvSpPr>
            <a:spLocks noGrp="1"/>
          </p:cNvSpPr>
          <p:nvPr>
            <p:ph idx="1"/>
          </p:nvPr>
        </p:nvSpPr>
        <p:spPr/>
        <p:txBody>
          <a:bodyPr/>
          <a:lstStyle/>
          <a:p>
            <a:endParaRPr lang="ru-RU" dirty="0"/>
          </a:p>
        </p:txBody>
      </p:sp>
      <p:sp>
        <p:nvSpPr>
          <p:cNvPr id="6" name="Прямоугольник 5"/>
          <p:cNvSpPr/>
          <p:nvPr/>
        </p:nvSpPr>
        <p:spPr>
          <a:xfrm>
            <a:off x="251520" y="5661248"/>
            <a:ext cx="8496944" cy="369332"/>
          </a:xfrm>
          <a:prstGeom prst="rect">
            <a:avLst/>
          </a:prstGeom>
        </p:spPr>
        <p:txBody>
          <a:bodyPr wrap="square">
            <a:spAutoFit/>
          </a:bodyPr>
          <a:lstStyle/>
          <a:p>
            <a:endParaRPr lang="ru-RU" dirty="0"/>
          </a:p>
        </p:txBody>
      </p:sp>
      <p:pic>
        <p:nvPicPr>
          <p:cNvPr id="7" name="Picture 9" descr="http://liceymes.by/images/%D0%90%D0%90%D0%90/%D0%BB%D0%B8%D1%86%D0%B5%D0%B9.jpg"/>
          <p:cNvPicPr>
            <a:picLocks noChangeAspect="1" noChangeArrowheads="1"/>
          </p:cNvPicPr>
          <p:nvPr/>
        </p:nvPicPr>
        <p:blipFill>
          <a:blip r:embed="rId2" cstate="print"/>
          <a:srcRect/>
          <a:stretch>
            <a:fillRect/>
          </a:stretch>
        </p:blipFill>
        <p:spPr bwMode="auto">
          <a:xfrm>
            <a:off x="1428728" y="1071545"/>
            <a:ext cx="7715272" cy="5786456"/>
          </a:xfrm>
          <a:prstGeom prst="rect">
            <a:avLst/>
          </a:prstGeom>
          <a:ln>
            <a:noFill/>
          </a:ln>
          <a:effectLst>
            <a:softEdge rad="112500"/>
          </a:effectLst>
        </p:spPr>
      </p:pic>
      <p:pic>
        <p:nvPicPr>
          <p:cNvPr id="3075" name="Picture 3" descr="http://image.slidesharecdn.com/b2bonlinesystem-130912030711-phpapp02/95/how-to-use-our-online-booking-system-on-b2b-page-wwwjewelbookingcom-36-638.jpg?cb=1378955406"/>
          <p:cNvPicPr>
            <a:picLocks noChangeAspect="1" noChangeArrowheads="1"/>
          </p:cNvPicPr>
          <p:nvPr/>
        </p:nvPicPr>
        <p:blipFill>
          <a:blip r:embed="rId3" cstate="print"/>
          <a:srcRect l="9873" t="24285" r="8366" b="9776"/>
          <a:stretch>
            <a:fillRect/>
          </a:stretch>
        </p:blipFill>
        <p:spPr bwMode="auto">
          <a:xfrm>
            <a:off x="0" y="0"/>
            <a:ext cx="3782852" cy="23574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500042"/>
            <a:ext cx="8153400" cy="719158"/>
          </a:xfrm>
        </p:spPr>
        <p:txBody>
          <a:bodyPr>
            <a:noAutofit/>
          </a:bodyPr>
          <a:lstStyle/>
          <a:p>
            <a:pPr algn="ctr"/>
            <a:r>
              <a:rPr lang="en-US" b="1" dirty="0" smtClean="0">
                <a:solidFill>
                  <a:srgbClr val="FFFF66"/>
                </a:solidFill>
              </a:rPr>
              <a:t>1. Industries in Kyiv, Ukraine</a:t>
            </a:r>
            <a:br>
              <a:rPr lang="en-US" b="1" dirty="0" smtClean="0">
                <a:solidFill>
                  <a:srgbClr val="FFFF66"/>
                </a:solidFill>
              </a:rPr>
            </a:br>
            <a:endParaRPr lang="ru-RU" dirty="0"/>
          </a:p>
        </p:txBody>
      </p:sp>
      <p:sp>
        <p:nvSpPr>
          <p:cNvPr id="3" name="Содержимое 2"/>
          <p:cNvSpPr>
            <a:spLocks noGrp="1"/>
          </p:cNvSpPr>
          <p:nvPr>
            <p:ph sz="quarter" idx="1"/>
          </p:nvPr>
        </p:nvSpPr>
        <p:spPr/>
        <p:txBody>
          <a:bodyPr/>
          <a:lstStyle/>
          <a:p>
            <a:endParaRPr lang="ru-RU"/>
          </a:p>
        </p:txBody>
      </p:sp>
      <p:pic>
        <p:nvPicPr>
          <p:cNvPr id="4" name="Рисунок 3" descr="https://us.v-cdn.net/6028780/uploads/editor/b7/eriwd1ail9qs.jpg"/>
          <p:cNvPicPr/>
          <p:nvPr/>
        </p:nvPicPr>
        <p:blipFill>
          <a:blip r:embed="rId2"/>
          <a:srcRect/>
          <a:stretch>
            <a:fillRect/>
          </a:stretch>
        </p:blipFill>
        <p:spPr bwMode="auto">
          <a:xfrm>
            <a:off x="642910" y="1785926"/>
            <a:ext cx="7929618" cy="5072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85794"/>
            <a:ext cx="8715436" cy="1000132"/>
          </a:xfrm>
        </p:spPr>
        <p:txBody>
          <a:bodyPr>
            <a:noAutofit/>
          </a:bodyPr>
          <a:lstStyle/>
          <a:p>
            <a:pPr algn="ctr" fontAlgn="base"/>
            <a:r>
              <a:rPr lang="en-US" sz="3000" b="1" dirty="0" smtClean="0">
                <a:solidFill>
                  <a:schemeClr val="tx1"/>
                </a:solidFill>
              </a:rPr>
              <a:t>From the response of </a:t>
            </a:r>
            <a:r>
              <a:rPr lang="en-US" sz="3000" b="1" dirty="0" err="1" smtClean="0">
                <a:solidFill>
                  <a:schemeClr val="tx1"/>
                </a:solidFill>
              </a:rPr>
              <a:t>Illia</a:t>
            </a:r>
            <a:r>
              <a:rPr lang="en-US" sz="3000" b="1" dirty="0" smtClean="0">
                <a:solidFill>
                  <a:schemeClr val="tx1"/>
                </a:solidFill>
              </a:rPr>
              <a:t> </a:t>
            </a:r>
            <a:r>
              <a:rPr lang="en-US" sz="3000" b="1" dirty="0" err="1" smtClean="0">
                <a:solidFill>
                  <a:schemeClr val="tx1"/>
                </a:solidFill>
              </a:rPr>
              <a:t>Hodunok</a:t>
            </a:r>
            <a:r>
              <a:rPr lang="en-US" sz="3000" b="1" dirty="0" smtClean="0">
                <a:solidFill>
                  <a:schemeClr val="tx1"/>
                </a:solidFill>
              </a:rPr>
              <a:t>, </a:t>
            </a:r>
            <a:r>
              <a:rPr lang="ru-RU" sz="3000" b="1" dirty="0" smtClean="0">
                <a:solidFill>
                  <a:schemeClr val="tx1"/>
                </a:solidFill>
              </a:rPr>
              <a:t/>
            </a:r>
            <a:br>
              <a:rPr lang="ru-RU" sz="3000" b="1" dirty="0" smtClean="0">
                <a:solidFill>
                  <a:schemeClr val="tx1"/>
                </a:solidFill>
              </a:rPr>
            </a:br>
            <a:r>
              <a:rPr lang="en-US" sz="3000" b="1" dirty="0" smtClean="0">
                <a:solidFill>
                  <a:schemeClr val="tx1"/>
                </a:solidFill>
              </a:rPr>
              <a:t>11 Grade, </a:t>
            </a:r>
            <a:r>
              <a:rPr lang="en-US" sz="3000" b="1" dirty="0" err="1" smtClean="0">
                <a:solidFill>
                  <a:schemeClr val="tx1"/>
                </a:solidFill>
              </a:rPr>
              <a:t>Troyeshchyna</a:t>
            </a:r>
            <a:r>
              <a:rPr lang="en-US" sz="3000" b="1" dirty="0" smtClean="0">
                <a:solidFill>
                  <a:schemeClr val="tx1"/>
                </a:solidFill>
              </a:rPr>
              <a:t> Gymnasium, Kyiv, Ukraine</a:t>
            </a:r>
            <a:r>
              <a:rPr lang="ru-RU" sz="3800" b="1" dirty="0" smtClean="0">
                <a:solidFill>
                  <a:schemeClr val="tx1"/>
                </a:solidFill>
              </a:rPr>
              <a:t/>
            </a:r>
            <a:br>
              <a:rPr lang="ru-RU" sz="3800" b="1" dirty="0" smtClean="0">
                <a:solidFill>
                  <a:schemeClr val="tx1"/>
                </a:solidFill>
              </a:rPr>
            </a:br>
            <a:r>
              <a:rPr lang="ru-RU" dirty="0" smtClean="0"/>
              <a:t/>
            </a:r>
            <a:br>
              <a:rPr lang="ru-RU" dirty="0" smtClean="0"/>
            </a:br>
            <a:endParaRPr lang="ru-RU" dirty="0"/>
          </a:p>
        </p:txBody>
      </p:sp>
      <p:sp>
        <p:nvSpPr>
          <p:cNvPr id="3" name="Содержимое 2"/>
          <p:cNvSpPr>
            <a:spLocks noGrp="1"/>
          </p:cNvSpPr>
          <p:nvPr>
            <p:ph sz="quarter" idx="1"/>
          </p:nvPr>
        </p:nvSpPr>
        <p:spPr>
          <a:xfrm>
            <a:off x="214282" y="1600200"/>
            <a:ext cx="8786874" cy="5029200"/>
          </a:xfrm>
        </p:spPr>
        <p:txBody>
          <a:bodyPr>
            <a:noAutofit/>
          </a:bodyPr>
          <a:lstStyle/>
          <a:p>
            <a:pPr marL="0" indent="0" algn="just" fontAlgn="base">
              <a:spcBef>
                <a:spcPts val="0"/>
              </a:spcBef>
              <a:buNone/>
            </a:pPr>
            <a:r>
              <a:rPr lang="en-US" sz="2500" b="1" dirty="0" smtClean="0">
                <a:solidFill>
                  <a:srgbClr val="FFFF99"/>
                </a:solidFill>
              </a:rPr>
              <a:t>  </a:t>
            </a:r>
            <a:r>
              <a:rPr lang="en-US" sz="2500" b="1" dirty="0" smtClean="0">
                <a:solidFill>
                  <a:srgbClr val="FFFF99"/>
                </a:solidFill>
              </a:rPr>
              <a:t> Kyiv</a:t>
            </a:r>
            <a:r>
              <a:rPr lang="ru-RU" sz="2500" b="1" dirty="0" smtClean="0">
                <a:solidFill>
                  <a:srgbClr val="FFFF99"/>
                </a:solidFill>
              </a:rPr>
              <a:t> </a:t>
            </a:r>
            <a:r>
              <a:rPr lang="en-US" sz="2500" b="1" dirty="0" smtClean="0">
                <a:solidFill>
                  <a:srgbClr val="FFFF99"/>
                </a:solidFill>
              </a:rPr>
              <a:t>is the biggest city of Ukraine, its population is about 2.800.000 people. All the citizens throw out tons of litter. This garbage should be recycled and converted into new items, and for this purpose we have some incinerators, which emit harmful pollutants into the atmosphere. </a:t>
            </a:r>
            <a:endParaRPr lang="ru-RU" sz="2500" b="1" dirty="0" smtClean="0">
              <a:solidFill>
                <a:srgbClr val="FFFF99"/>
              </a:solidFill>
            </a:endParaRPr>
          </a:p>
          <a:p>
            <a:pPr marL="0" indent="0" algn="just" fontAlgn="base">
              <a:spcBef>
                <a:spcPts val="0"/>
              </a:spcBef>
              <a:buNone/>
            </a:pPr>
            <a:r>
              <a:rPr lang="en-US" sz="2500" b="1" dirty="0" smtClean="0">
                <a:solidFill>
                  <a:srgbClr val="FFFF99"/>
                </a:solidFill>
              </a:rPr>
              <a:t>  </a:t>
            </a:r>
            <a:r>
              <a:rPr lang="en-US" sz="2500" b="1" dirty="0" smtClean="0">
                <a:solidFill>
                  <a:srgbClr val="FFFF99"/>
                </a:solidFill>
              </a:rPr>
              <a:t>TPP </a:t>
            </a:r>
            <a:r>
              <a:rPr lang="en-US" sz="2500" b="1" dirty="0" smtClean="0">
                <a:solidFill>
                  <a:srgbClr val="FFFF99"/>
                </a:solidFill>
              </a:rPr>
              <a:t>(thermal power plants) are another type of pollution in Kyiv. This is a state-owned industry which supplies city districts with hot water. In spite of being a very important enterprise for the city and people who live here, it isn't ecological enough. These stations burn fossil fuel and emit carbon footprints. Due to this fact, it pollutes the atmosphere.</a:t>
            </a:r>
            <a:r>
              <a:rPr lang="en-US" sz="2600" b="1" dirty="0" smtClean="0">
                <a:solidFill>
                  <a:srgbClr val="FFFF99"/>
                </a:solidFill>
              </a:rPr>
              <a:t> </a:t>
            </a:r>
            <a:endParaRPr lang="ru-RU" sz="2600" b="1" dirty="0" smtClean="0">
              <a:solidFill>
                <a:srgbClr val="FFFF99"/>
              </a:solidFill>
            </a:endParaRPr>
          </a:p>
          <a:p>
            <a:pPr marL="0" indent="0" algn="just" fontAlgn="base">
              <a:spcBef>
                <a:spcPts val="0"/>
              </a:spcBef>
              <a:buNone/>
            </a:pPr>
            <a:endParaRPr lang="en-US" b="1" dirty="0" smtClean="0">
              <a:solidFill>
                <a:srgbClr val="FFFF99"/>
              </a:solidFill>
            </a:endParaRP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57158" y="1714488"/>
            <a:ext cx="8501122" cy="4838712"/>
          </a:xfrm>
        </p:spPr>
        <p:txBody>
          <a:bodyPr>
            <a:noAutofit/>
          </a:bodyPr>
          <a:lstStyle/>
          <a:p>
            <a:pPr marL="0" indent="0" algn="just" fontAlgn="base">
              <a:spcBef>
                <a:spcPts val="0"/>
              </a:spcBef>
              <a:buNone/>
            </a:pPr>
            <a:r>
              <a:rPr lang="en-US" sz="3000" b="1" dirty="0" smtClean="0">
                <a:solidFill>
                  <a:srgbClr val="FFFF99"/>
                </a:solidFill>
              </a:rPr>
              <a:t>      Furthermore, there are some traditional plants in Kyiv. Some of them make the air and water in the rivers dirty.</a:t>
            </a:r>
          </a:p>
          <a:p>
            <a:pPr marL="0" indent="0" algn="just" fontAlgn="base">
              <a:spcBef>
                <a:spcPts val="0"/>
              </a:spcBef>
              <a:buNone/>
            </a:pPr>
            <a:r>
              <a:rPr lang="en-US" sz="3000" b="1" dirty="0" smtClean="0">
                <a:solidFill>
                  <a:srgbClr val="FFFF99"/>
                </a:solidFill>
              </a:rPr>
              <a:t>      As a result, these emissions are the reason of global warming and greenhouse effect.</a:t>
            </a:r>
          </a:p>
          <a:p>
            <a:pPr marL="0" indent="0" algn="just" fontAlgn="base">
              <a:spcBef>
                <a:spcPts val="0"/>
              </a:spcBef>
              <a:buNone/>
            </a:pPr>
            <a:r>
              <a:rPr lang="en-US" sz="3000" b="1" dirty="0" smtClean="0">
                <a:solidFill>
                  <a:srgbClr val="FFFF99"/>
                </a:solidFill>
              </a:rPr>
              <a:t>      However, some new factories use modern filters which reduce harmful emissions.</a:t>
            </a:r>
            <a:endParaRPr lang="ru-RU" sz="3000" b="1" dirty="0" smtClean="0">
              <a:solidFill>
                <a:srgbClr val="FFFF99"/>
              </a:solidFill>
            </a:endParaRPr>
          </a:p>
          <a:p>
            <a:pPr marL="0" indent="0" algn="just" fontAlgn="base">
              <a:spcBef>
                <a:spcPts val="0"/>
              </a:spcBef>
              <a:buNone/>
            </a:pPr>
            <a:r>
              <a:rPr lang="en-US" sz="3000" b="1" dirty="0" smtClean="0">
                <a:solidFill>
                  <a:srgbClr val="FFFF99"/>
                </a:solidFill>
              </a:rPr>
              <a:t>      Also, our government is supporting many industries to maintain  the environment.</a:t>
            </a:r>
            <a:endParaRPr lang="ru-RU" sz="3000" b="1" dirty="0" smtClean="0">
              <a:solidFill>
                <a:srgbClr val="FFFF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214282" y="1600200"/>
            <a:ext cx="8715436" cy="4953000"/>
          </a:xfrm>
        </p:spPr>
        <p:txBody>
          <a:bodyPr>
            <a:noAutofit/>
          </a:bodyPr>
          <a:lstStyle/>
          <a:p>
            <a:pPr marL="0" indent="0" algn="just">
              <a:lnSpc>
                <a:spcPts val="2900"/>
              </a:lnSpc>
              <a:spcBef>
                <a:spcPts val="0"/>
              </a:spcBef>
              <a:buNone/>
            </a:pPr>
            <a:r>
              <a:rPr lang="en-US" sz="2400" b="1" dirty="0" smtClean="0">
                <a:solidFill>
                  <a:srgbClr val="FFFF99"/>
                </a:solidFill>
              </a:rPr>
              <a:t>       Every year the city of Kyiv becomes bigger and bigger with new houses and flats, but almost nobody plants new parks and deals with reforestation, which can clean our air. It is a huge problem of modern cities.</a:t>
            </a:r>
          </a:p>
          <a:p>
            <a:pPr marL="0" indent="0" algn="just" fontAlgn="base">
              <a:lnSpc>
                <a:spcPts val="2900"/>
              </a:lnSpc>
              <a:spcBef>
                <a:spcPts val="0"/>
              </a:spcBef>
              <a:buNone/>
            </a:pPr>
            <a:r>
              <a:rPr lang="en-US" sz="2400" b="1" dirty="0" smtClean="0">
                <a:solidFill>
                  <a:srgbClr val="FFFF99"/>
                </a:solidFill>
              </a:rPr>
              <a:t>      Unfortunately, our government plans to build a new incinerator not far from the place where the author of the article lives. (The picture at the beginning of the article). It has positive and negative sides. On the one hand it will help to reduce the amount of litter, but on the other hand it will pollute the air more and create an unpleasant smell.</a:t>
            </a:r>
          </a:p>
          <a:p>
            <a:pPr marL="0" indent="0" algn="just" fontAlgn="base">
              <a:lnSpc>
                <a:spcPts val="2900"/>
              </a:lnSpc>
              <a:spcBef>
                <a:spcPts val="0"/>
              </a:spcBef>
              <a:buNone/>
            </a:pPr>
            <a:r>
              <a:rPr lang="en-US" sz="2400" b="1" dirty="0" smtClean="0">
                <a:solidFill>
                  <a:srgbClr val="FFFF99"/>
                </a:solidFill>
              </a:rPr>
              <a:t>      As a result the community needs to defend the ecology of the place where the citizens live and keep the nature and environment healthy.</a:t>
            </a:r>
            <a:endParaRPr lang="ru-RU" sz="2400" b="1" dirty="0" smtClean="0">
              <a:solidFill>
                <a:srgbClr val="FFFF99"/>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solidFill>
                  <a:srgbClr val="FFFF99"/>
                </a:solidFill>
              </a:rPr>
              <a:t>2. Industries in Gomel, Belarus </a:t>
            </a:r>
            <a:endParaRPr lang="ru-RU" b="1" dirty="0">
              <a:solidFill>
                <a:srgbClr val="FFFF99"/>
              </a:solidFill>
            </a:endParaRPr>
          </a:p>
        </p:txBody>
      </p:sp>
      <p:sp>
        <p:nvSpPr>
          <p:cNvPr id="3" name="Содержимое 2"/>
          <p:cNvSpPr>
            <a:spLocks noGrp="1"/>
          </p:cNvSpPr>
          <p:nvPr>
            <p:ph sz="quarter" idx="1"/>
          </p:nvPr>
        </p:nvSpPr>
        <p:spPr/>
        <p:txBody>
          <a:bodyPr/>
          <a:lstStyle/>
          <a:p>
            <a:endParaRPr lang="ru-RU" dirty="0"/>
          </a:p>
        </p:txBody>
      </p:sp>
      <p:pic>
        <p:nvPicPr>
          <p:cNvPr id="1026" name="Picture 2" descr="https://avatars.mds.yandex.net/get-pdb/25978/d53eaa5c-734e-4f1d-a06d-9645b24f0f86/s1200?webp=false"/>
          <p:cNvPicPr>
            <a:picLocks noChangeAspect="1" noChangeArrowheads="1"/>
          </p:cNvPicPr>
          <p:nvPr/>
        </p:nvPicPr>
        <p:blipFill>
          <a:blip r:embed="rId2"/>
          <a:srcRect/>
          <a:stretch>
            <a:fillRect/>
          </a:stretch>
        </p:blipFill>
        <p:spPr bwMode="auto">
          <a:xfrm>
            <a:off x="1071538" y="1553728"/>
            <a:ext cx="7072362" cy="5304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28600"/>
            <a:ext cx="8643998" cy="990600"/>
          </a:xfrm>
        </p:spPr>
        <p:txBody>
          <a:bodyPr>
            <a:normAutofit fontScale="90000"/>
          </a:bodyPr>
          <a:lstStyle/>
          <a:p>
            <a:pPr algn="ctr"/>
            <a:r>
              <a:rPr lang="en-US" b="1" dirty="0" smtClean="0">
                <a:solidFill>
                  <a:srgbClr val="FFFF99"/>
                </a:solidFill>
              </a:rPr>
              <a:t>Gomel is the centre of Gomel region. </a:t>
            </a:r>
            <a:endParaRPr lang="ru-RU" b="1" dirty="0">
              <a:solidFill>
                <a:srgbClr val="FFFF99"/>
              </a:solidFill>
            </a:endParaRPr>
          </a:p>
        </p:txBody>
      </p:sp>
      <p:sp>
        <p:nvSpPr>
          <p:cNvPr id="3" name="Содержимое 2"/>
          <p:cNvSpPr>
            <a:spLocks noGrp="1"/>
          </p:cNvSpPr>
          <p:nvPr>
            <p:ph sz="quarter" idx="1"/>
          </p:nvPr>
        </p:nvSpPr>
        <p:spPr>
          <a:xfrm>
            <a:off x="214282" y="1600200"/>
            <a:ext cx="8715436" cy="4495800"/>
          </a:xfrm>
        </p:spPr>
        <p:txBody>
          <a:bodyPr>
            <a:noAutofit/>
          </a:bodyPr>
          <a:lstStyle/>
          <a:p>
            <a:pPr marL="0" indent="0" algn="just">
              <a:lnSpc>
                <a:spcPts val="3100"/>
              </a:lnSpc>
              <a:spcBef>
                <a:spcPts val="0"/>
              </a:spcBef>
              <a:buNone/>
            </a:pPr>
            <a:r>
              <a:rPr lang="en-US" sz="3000" b="1" dirty="0" smtClean="0">
                <a:solidFill>
                  <a:srgbClr val="FFFF99"/>
                </a:solidFill>
              </a:rPr>
              <a:t>      </a:t>
            </a:r>
            <a:r>
              <a:rPr lang="en-US" sz="2950" b="1" dirty="0" smtClean="0">
                <a:solidFill>
                  <a:srgbClr val="FFFF99"/>
                </a:solidFill>
              </a:rPr>
              <a:t>Gomel is the second largest city in Belarus. It is situated in the south-east of Belarus. </a:t>
            </a:r>
          </a:p>
          <a:p>
            <a:pPr marL="0" indent="0" algn="just">
              <a:lnSpc>
                <a:spcPts val="3100"/>
              </a:lnSpc>
              <a:spcBef>
                <a:spcPts val="0"/>
              </a:spcBef>
              <a:buNone/>
            </a:pPr>
            <a:r>
              <a:rPr lang="en-US" sz="2950" b="1" dirty="0" smtClean="0">
                <a:solidFill>
                  <a:srgbClr val="FFFF99"/>
                </a:solidFill>
              </a:rPr>
              <a:t>      Gomel suffered a lot from the Chernobyl catastrophe, and now in addition to this it has a lot of plants. One of such plants is Gomel Chemical Plant that produces fertilizers, pesticides, medical and technical oxygen, sulfuric acid, sodium sulfate, etc. Chemical garbage creates huge mountains that can be seen from many places of the city and its outskirts. </a:t>
            </a:r>
          </a:p>
          <a:p>
            <a:pPr marL="0" indent="0" algn="just">
              <a:lnSpc>
                <a:spcPts val="3100"/>
              </a:lnSpc>
              <a:spcBef>
                <a:spcPts val="0"/>
              </a:spcBef>
              <a:buNone/>
            </a:pPr>
            <a:r>
              <a:rPr lang="en-US" sz="2950" b="1" dirty="0" smtClean="0">
                <a:solidFill>
                  <a:srgbClr val="FFFF99"/>
                </a:solidFill>
              </a:rPr>
              <a:t>       However, here is the bright side of this problem: photographers use these mountains as a place for taking photos – these mountains look unusual.  </a:t>
            </a:r>
            <a:endParaRPr lang="ru-RU" sz="2950" b="1" dirty="0">
              <a:solidFill>
                <a:srgbClr val="FFFF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6572232" y="0"/>
            <a:ext cx="2571768" cy="2666976"/>
          </a:xfrm>
        </p:spPr>
        <p:txBody>
          <a:bodyPr>
            <a:noAutofit/>
          </a:bodyPr>
          <a:lstStyle/>
          <a:p>
            <a:pPr marL="0" indent="0" algn="ctr">
              <a:spcBef>
                <a:spcPts val="0"/>
              </a:spcBef>
              <a:buNone/>
            </a:pPr>
            <a:r>
              <a:rPr lang="en-US" sz="3200" b="1" dirty="0" smtClean="0">
                <a:solidFill>
                  <a:srgbClr val="FFFF99"/>
                </a:solidFill>
              </a:rPr>
              <a:t>These mountains </a:t>
            </a:r>
          </a:p>
          <a:p>
            <a:pPr marL="0" indent="0" algn="ctr">
              <a:spcBef>
                <a:spcPts val="0"/>
              </a:spcBef>
              <a:buNone/>
            </a:pPr>
            <a:endParaRPr lang="en-US" sz="3200" b="1" dirty="0" smtClean="0">
              <a:solidFill>
                <a:srgbClr val="FFFF99"/>
              </a:solidFill>
            </a:endParaRPr>
          </a:p>
          <a:p>
            <a:pPr marL="0" indent="0" algn="ctr">
              <a:spcBef>
                <a:spcPts val="0"/>
              </a:spcBef>
              <a:buNone/>
            </a:pPr>
            <a:r>
              <a:rPr lang="en-US" sz="3200" b="1" dirty="0" smtClean="0">
                <a:solidFill>
                  <a:srgbClr val="FFFF99"/>
                </a:solidFill>
              </a:rPr>
              <a:t>are called “Gomel Alps”. </a:t>
            </a:r>
            <a:endParaRPr lang="ru-RU" sz="3200" b="1" dirty="0">
              <a:solidFill>
                <a:srgbClr val="FFFF99"/>
              </a:solidFill>
            </a:endParaRPr>
          </a:p>
        </p:txBody>
      </p:sp>
      <p:pic>
        <p:nvPicPr>
          <p:cNvPr id="32770" name="Picture 2" descr="https://www.sb.by/images/articles/12/219/gori2.jpg"/>
          <p:cNvPicPr>
            <a:picLocks noChangeAspect="1" noChangeArrowheads="1"/>
          </p:cNvPicPr>
          <p:nvPr/>
        </p:nvPicPr>
        <p:blipFill>
          <a:blip r:embed="rId2"/>
          <a:srcRect/>
          <a:stretch>
            <a:fillRect/>
          </a:stretch>
        </p:blipFill>
        <p:spPr bwMode="auto">
          <a:xfrm>
            <a:off x="0" y="0"/>
            <a:ext cx="6422700" cy="3714752"/>
          </a:xfrm>
          <a:prstGeom prst="rect">
            <a:avLst/>
          </a:prstGeom>
          <a:ln>
            <a:noFill/>
          </a:ln>
          <a:effectLst>
            <a:softEdge rad="112500"/>
          </a:effectLst>
        </p:spPr>
      </p:pic>
      <p:pic>
        <p:nvPicPr>
          <p:cNvPr id="32772" name="Picture 4" descr="http://s2.fotokto.ru/photo/full/558/5584983.jpg"/>
          <p:cNvPicPr>
            <a:picLocks noChangeAspect="1" noChangeArrowheads="1"/>
          </p:cNvPicPr>
          <p:nvPr/>
        </p:nvPicPr>
        <p:blipFill>
          <a:blip r:embed="rId3"/>
          <a:srcRect b="18379"/>
          <a:stretch>
            <a:fillRect/>
          </a:stretch>
        </p:blipFill>
        <p:spPr bwMode="auto">
          <a:xfrm>
            <a:off x="2714612" y="3368251"/>
            <a:ext cx="6429388" cy="3489749"/>
          </a:xfrm>
          <a:prstGeom prst="rect">
            <a:avLst/>
          </a:prstGeom>
          <a:ln>
            <a:noFill/>
          </a:ln>
          <a:effectLst>
            <a:softEdge rad="112500"/>
          </a:effectLst>
        </p:spPr>
      </p:pic>
      <p:sp>
        <p:nvSpPr>
          <p:cNvPr id="6" name="Содержимое 2"/>
          <p:cNvSpPr txBox="1">
            <a:spLocks/>
          </p:cNvSpPr>
          <p:nvPr/>
        </p:nvSpPr>
        <p:spPr>
          <a:xfrm>
            <a:off x="214282" y="3714752"/>
            <a:ext cx="2571768" cy="2595562"/>
          </a:xfrm>
          <a:prstGeom prst="rect">
            <a:avLst/>
          </a:prstGeom>
        </p:spPr>
        <p:txBody>
          <a:bodyPr vert="horz">
            <a:noAutofit/>
          </a:bodyPr>
          <a:lstStyle/>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en-US" sz="3200" b="1" i="0" u="none" strike="noStrike" kern="1200" cap="none" spc="0" normalizeH="0" baseline="0" noProof="0" dirty="0" smtClean="0">
                <a:ln>
                  <a:noFill/>
                </a:ln>
                <a:solidFill>
                  <a:srgbClr val="FFFF99"/>
                </a:solidFill>
                <a:effectLst/>
                <a:uLnTx/>
                <a:uFillTx/>
                <a:latin typeface="+mn-lt"/>
                <a:ea typeface="+mn-ea"/>
                <a:cs typeface="+mn-cs"/>
              </a:rPr>
              <a:t>They</a:t>
            </a:r>
            <a:r>
              <a:rPr kumimoji="0" lang="en-US" sz="3200" b="1" i="0" u="none" strike="noStrike" kern="1200" cap="none" spc="0" normalizeH="0" noProof="0" dirty="0" smtClean="0">
                <a:ln>
                  <a:noFill/>
                </a:ln>
                <a:solidFill>
                  <a:srgbClr val="FFFF99"/>
                </a:solidFill>
                <a:effectLst/>
                <a:uLnTx/>
                <a:uFillTx/>
                <a:latin typeface="+mn-lt"/>
                <a:ea typeface="+mn-ea"/>
                <a:cs typeface="+mn-cs"/>
              </a:rPr>
              <a:t> pollute the atmosphere, water and nearby forests. </a:t>
            </a:r>
            <a:r>
              <a:rPr kumimoji="0" lang="en-US" sz="3200" b="1" i="0" u="none" strike="noStrike" kern="1200" cap="none" spc="0" normalizeH="0" baseline="0" noProof="0" dirty="0" smtClean="0">
                <a:ln>
                  <a:noFill/>
                </a:ln>
                <a:solidFill>
                  <a:srgbClr val="FFFF99"/>
                </a:solidFill>
                <a:effectLst/>
                <a:uLnTx/>
                <a:uFillTx/>
                <a:latin typeface="+mn-lt"/>
                <a:ea typeface="+mn-ea"/>
                <a:cs typeface="+mn-cs"/>
              </a:rPr>
              <a:t> </a:t>
            </a:r>
            <a:endParaRPr kumimoji="0" lang="ru-RU" sz="3200" b="1" i="0" u="none" strike="noStrike" kern="1200" cap="none" spc="0" normalizeH="0" baseline="0" noProof="0" dirty="0">
              <a:ln>
                <a:noFill/>
              </a:ln>
              <a:solidFill>
                <a:srgbClr val="FFFF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510</TotalTime>
  <Words>1276</Words>
  <Application>Microsoft Macintosh PowerPoint</Application>
  <PresentationFormat>On-screen Show (4:3)</PresentationFormat>
  <Paragraphs>99</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Обычная</vt:lpstr>
      <vt:lpstr>Slide 1</vt:lpstr>
      <vt:lpstr>Contents </vt:lpstr>
      <vt:lpstr>1. Industries in Kyiv, Ukraine </vt:lpstr>
      <vt:lpstr>From the response of Illia Hodunok,  11 Grade, Troyeshchyna Gymnasium, Kyiv, Ukraine  </vt:lpstr>
      <vt:lpstr>Slide 5</vt:lpstr>
      <vt:lpstr>Slide 6</vt:lpstr>
      <vt:lpstr>2. Industries in Gomel, Belarus </vt:lpstr>
      <vt:lpstr>Gomel is the centre of Gomel region. </vt:lpstr>
      <vt:lpstr>Slide 9</vt:lpstr>
      <vt:lpstr>Slide 10</vt:lpstr>
      <vt:lpstr>Slide 11</vt:lpstr>
      <vt:lpstr>Slide 12</vt:lpstr>
      <vt:lpstr>3. The history of glass industry  in the village of Urechye, Belarus</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Urechye</dc:title>
  <dc:creator>User</dc:creator>
  <cp:lastModifiedBy>Barry Kramer</cp:lastModifiedBy>
  <cp:revision>72</cp:revision>
  <dcterms:created xsi:type="dcterms:W3CDTF">2019-12-10T21:56:41Z</dcterms:created>
  <dcterms:modified xsi:type="dcterms:W3CDTF">2019-12-10T22:02:48Z</dcterms:modified>
</cp:coreProperties>
</file>