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93" r:id="rId3"/>
    <p:sldId id="278" r:id="rId4"/>
    <p:sldId id="275" r:id="rId5"/>
    <p:sldId id="282" r:id="rId6"/>
    <p:sldId id="279" r:id="rId7"/>
    <p:sldId id="280" r:id="rId8"/>
    <p:sldId id="259" r:id="rId9"/>
    <p:sldId id="284" r:id="rId10"/>
    <p:sldId id="283" r:id="rId11"/>
    <p:sldId id="266" r:id="rId12"/>
    <p:sldId id="261" r:id="rId13"/>
    <p:sldId id="295" r:id="rId14"/>
    <p:sldId id="296" r:id="rId15"/>
    <p:sldId id="297" r:id="rId16"/>
    <p:sldId id="298" r:id="rId17"/>
    <p:sldId id="299" r:id="rId18"/>
    <p:sldId id="294" r:id="rId19"/>
    <p:sldId id="300" r:id="rId20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003300"/>
    <a:srgbClr val="000066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D697E1A-3EBA-4578-AAD8-1D0C52EFF282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4AF3F13-F204-45A4-83FF-77F51B610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7185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F0B8F-A21B-4674-9A82-A5B83DB16F2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E4A7-8F8D-4875-B8F0-3474E242A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972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2315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044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2699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1941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347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259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4938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219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002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3956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608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0934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1331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5763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FEBF-E0A1-44DB-81B4-CD7D45ED7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C712-33BD-4C97-A2B8-6E92BDC9FA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3664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9961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79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9444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666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623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5366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106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7000">
              <a:schemeClr val="bg1"/>
            </a:gs>
            <a:gs pos="100000">
              <a:srgbClr val="800000"/>
            </a:gs>
            <a:gs pos="100000">
              <a:srgbClr val="002060"/>
            </a:gs>
            <a:gs pos="0">
              <a:srgbClr val="800000"/>
            </a:gs>
            <a:gs pos="20000">
              <a:schemeClr val="bg1"/>
            </a:gs>
            <a:gs pos="0">
              <a:srgbClr val="BE736B"/>
            </a:gs>
            <a:gs pos="9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245" y="1089942"/>
            <a:ext cx="10515600" cy="717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73AB-2163-417D-8B0B-AF7178CBA87C}" type="datetimeFigureOut">
              <a:rPr lang="en-US" smtClean="0"/>
              <a:pPr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5B31-6036-4F81-BFC2-2D14DA4F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9438273" y="463514"/>
            <a:ext cx="2299069" cy="894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03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FEBF-E0A1-44DB-81B4-CD7D45ED7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C712-33BD-4C97-A2B8-6E92BDC9F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5503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97000">
              <a:schemeClr val="bg1"/>
            </a:gs>
            <a:gs pos="100000">
              <a:srgbClr val="800000"/>
            </a:gs>
            <a:gs pos="100000">
              <a:srgbClr val="002060"/>
            </a:gs>
            <a:gs pos="0">
              <a:srgbClr val="800000"/>
            </a:gs>
            <a:gs pos="20000">
              <a:schemeClr val="bg1"/>
            </a:gs>
            <a:gs pos="0">
              <a:srgbClr val="BE736B"/>
            </a:gs>
            <a:gs pos="9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263891" y="751872"/>
            <a:ext cx="5384741" cy="14945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57921" y="3178413"/>
            <a:ext cx="9144000" cy="1981200"/>
          </a:xfrm>
          <a:noFill/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3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3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3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300" b="1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Jubail</a:t>
            </a:r>
            <a:r>
              <a:rPr lang="en-US" sz="53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International School</a:t>
            </a:r>
            <a:r>
              <a:rPr lang="en-US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5373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717903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School Community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312"/>
            <a:ext cx="105156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Multinational Parent and Student Body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Teachers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General </a:t>
            </a:r>
            <a:r>
              <a:rPr lang="en-US" sz="3200" b="1" dirty="0" smtClean="0">
                <a:solidFill>
                  <a:srgbClr val="0070C0"/>
                </a:solidFill>
              </a:rPr>
              <a:t>Staff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Parents </a:t>
            </a:r>
            <a:r>
              <a:rPr lang="en-US" sz="3200" b="1" dirty="0">
                <a:solidFill>
                  <a:srgbClr val="0070C0"/>
                </a:solidFill>
              </a:rPr>
              <a:t>Council </a:t>
            </a:r>
            <a:r>
              <a:rPr lang="en-US" sz="3200" b="1" dirty="0" smtClean="0">
                <a:solidFill>
                  <a:srgbClr val="0070C0"/>
                </a:solidFill>
              </a:rPr>
              <a:t>– Elected Body</a:t>
            </a:r>
            <a:endParaRPr lang="en-US" sz="3200" b="1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Students Council </a:t>
            </a:r>
            <a:r>
              <a:rPr lang="en-US" sz="3200" b="1" dirty="0" smtClean="0">
                <a:solidFill>
                  <a:srgbClr val="0070C0"/>
                </a:solidFill>
              </a:rPr>
              <a:t>–Elected Body </a:t>
            </a:r>
            <a:endParaRPr lang="en-US" sz="3200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40468633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269"/>
            <a:ext cx="10515600" cy="71790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Facilities </a:t>
            </a:r>
            <a:endParaRPr lang="en-US" dirty="0">
              <a:solidFill>
                <a:srgbClr val="80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Building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State of the Art </a:t>
            </a:r>
            <a:r>
              <a:rPr lang="en-US" dirty="0" smtClean="0">
                <a:solidFill>
                  <a:srgbClr val="0070C0"/>
                </a:solidFill>
              </a:rPr>
              <a:t>Campuses</a:t>
            </a:r>
            <a:endParaRPr lang="en-US" dirty="0">
              <a:solidFill>
                <a:srgbClr val="0070C0"/>
              </a:solidFill>
            </a:endParaRPr>
          </a:p>
          <a:p>
            <a:pPr lvl="3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001022" y="1736172"/>
            <a:ext cx="6352778" cy="4252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9033800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Facilities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Health and Safety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Cleanliness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Security Guards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CCTV Surveillance (Pictures)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417815" y="1807845"/>
            <a:ext cx="6526232" cy="436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39439345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Facilities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Health and Safety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School Clinic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722205" y="1729808"/>
            <a:ext cx="6786414" cy="4542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83537444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16" y="372039"/>
            <a:ext cx="10515600" cy="717903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Facilities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67692" y="1807845"/>
            <a:ext cx="6280226" cy="44187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401288" y="1807845"/>
            <a:ext cx="6600899" cy="4418784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6216" y="1089942"/>
            <a:ext cx="10515600" cy="717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Multi Purpose Hall          Reception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71626529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77" y="1089942"/>
            <a:ext cx="10515600" cy="7179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 Science Lab               ICT Lab</a:t>
            </a:r>
            <a:endParaRPr lang="en-US" dirty="0">
              <a:solidFill>
                <a:srgbClr val="80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366040" y="1807845"/>
            <a:ext cx="6579216" cy="4404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1807845"/>
            <a:ext cx="5875777" cy="4404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735131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45" y="986911"/>
            <a:ext cx="10515600" cy="7179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Play Areas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298042" y="2262075"/>
            <a:ext cx="5893957" cy="39455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57265" y="2498502"/>
            <a:ext cx="5540777" cy="3709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992520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906903" y="1649736"/>
            <a:ext cx="728509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Transportation </a:t>
            </a:r>
            <a:b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</a:br>
            <a:endParaRPr lang="en-US" dirty="0">
              <a:solidFill>
                <a:srgbClr val="80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246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Buses </a:t>
            </a:r>
            <a:r>
              <a:rPr lang="en-US" sz="3200" b="1" dirty="0">
                <a:solidFill>
                  <a:srgbClr val="0070C0"/>
                </a:solidFill>
              </a:rPr>
              <a:t>Fleet (Pictures)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Speed Control-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GPS </a:t>
            </a:r>
            <a:r>
              <a:rPr lang="en-US" sz="3200" b="1" dirty="0">
                <a:solidFill>
                  <a:srgbClr val="0070C0"/>
                </a:solidFill>
              </a:rPr>
              <a:t>System (central system)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Traffic Control and Parking </a:t>
            </a:r>
          </a:p>
          <a:p>
            <a:pPr>
              <a:lnSpc>
                <a:spcPct val="200000"/>
              </a:lnSpc>
            </a:pP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282427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60" y="669027"/>
            <a:ext cx="10515600" cy="717903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Activities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025394" y="195625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64976" y="1956253"/>
            <a:ext cx="5660418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08102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717903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Profile…..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School Community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Students from more than 35 nationalities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Professionals and staff from 15 nationalities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State of the Art Campuses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Growth Path: School and Institute at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Provincial Level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National Level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And now want to share our experience at the international level- in other countries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900743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171"/>
            <a:ext cx="10515600" cy="485979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400" dirty="0">
                <a:solidFill>
                  <a:srgbClr val="800000"/>
                </a:solidFill>
                <a:latin typeface="Bodoni MT Black" panose="02070A03080606020203" pitchFamily="18" charset="0"/>
                <a:ea typeface="+mj-ea"/>
                <a:cs typeface="Aharoni" panose="02010803020104030203" pitchFamily="2" charset="-79"/>
              </a:rPr>
              <a:t>Motto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Foundations for a Better Future</a:t>
            </a:r>
          </a:p>
          <a:p>
            <a:pPr lvl="1"/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4400" dirty="0">
                <a:solidFill>
                  <a:srgbClr val="800000"/>
                </a:solidFill>
                <a:latin typeface="Bodoni MT Black" panose="02070A03080606020203" pitchFamily="18" charset="0"/>
                <a:ea typeface="+mj-ea"/>
                <a:cs typeface="Aharoni" panose="02010803020104030203" pitchFamily="2" charset="-79"/>
              </a:rPr>
              <a:t>Philosophy</a:t>
            </a:r>
          </a:p>
          <a:p>
            <a:endParaRPr lang="en-US" dirty="0" smtClean="0"/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Every individual is unique and to be equipped for the challenging environment at University   </a:t>
            </a:r>
          </a:p>
          <a:p>
            <a:pPr marL="0" lvl="1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211749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570"/>
            <a:ext cx="10515600" cy="531222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dirty="0">
                <a:solidFill>
                  <a:srgbClr val="800000"/>
                </a:solidFill>
                <a:latin typeface="Bodoni MT Black" panose="02070A03080606020203" pitchFamily="18" charset="0"/>
                <a:ea typeface="+mj-ea"/>
                <a:cs typeface="Aharoni" panose="02010803020104030203" pitchFamily="2" charset="-79"/>
              </a:rPr>
              <a:t>Vision</a:t>
            </a:r>
          </a:p>
          <a:p>
            <a:pPr lvl="1" algn="just">
              <a:lnSpc>
                <a:spcPct val="170000"/>
              </a:lnSpc>
            </a:pPr>
            <a:r>
              <a:rPr lang="en-US" sz="3800" dirty="0" smtClean="0">
                <a:solidFill>
                  <a:srgbClr val="0070C0"/>
                </a:solidFill>
              </a:rPr>
              <a:t>Network </a:t>
            </a:r>
            <a:r>
              <a:rPr lang="en-US" sz="3800" dirty="0">
                <a:solidFill>
                  <a:srgbClr val="0070C0"/>
                </a:solidFill>
              </a:rPr>
              <a:t>of high quality international schools</a:t>
            </a:r>
          </a:p>
          <a:p>
            <a:pPr lvl="1" algn="just">
              <a:lnSpc>
                <a:spcPct val="170000"/>
              </a:lnSpc>
            </a:pPr>
            <a:r>
              <a:rPr lang="en-US" sz="3800" dirty="0" smtClean="0">
                <a:solidFill>
                  <a:srgbClr val="0070C0"/>
                </a:solidFill>
              </a:rPr>
              <a:t>Uncompromising </a:t>
            </a:r>
            <a:r>
              <a:rPr lang="en-US" sz="3800" dirty="0">
                <a:solidFill>
                  <a:srgbClr val="0070C0"/>
                </a:solidFill>
              </a:rPr>
              <a:t>commitment to prepare leaders of tomorrow </a:t>
            </a:r>
            <a:r>
              <a:rPr lang="en-US" sz="3800" dirty="0" smtClean="0">
                <a:solidFill>
                  <a:srgbClr val="0070C0"/>
                </a:solidFill>
              </a:rPr>
              <a:t>Environment </a:t>
            </a:r>
            <a:r>
              <a:rPr lang="en-US" sz="3800" dirty="0">
                <a:solidFill>
                  <a:srgbClr val="0070C0"/>
                </a:solidFill>
              </a:rPr>
              <a:t>where students are exposed to the latest technology and teaching methods</a:t>
            </a:r>
          </a:p>
          <a:p>
            <a:pPr marL="1828800" lvl="4" indent="0" algn="just">
              <a:buNone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rgbClr val="800000"/>
                </a:solidFill>
                <a:latin typeface="Bodoni MT Black" panose="02070A03080606020203" pitchFamily="18" charset="0"/>
                <a:ea typeface="+mj-ea"/>
                <a:cs typeface="Aharoni" panose="02010803020104030203" pitchFamily="2" charset="-79"/>
              </a:rPr>
              <a:t>Mission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4400" dirty="0">
              <a:solidFill>
                <a:srgbClr val="800000"/>
              </a:solidFill>
              <a:latin typeface="Bodoni MT Black" panose="02070A03080606020203" pitchFamily="18" charset="0"/>
              <a:ea typeface="+mj-ea"/>
              <a:cs typeface="Aharoni" panose="02010803020104030203" pitchFamily="2" charset="-79"/>
            </a:endParaRPr>
          </a:p>
          <a:p>
            <a:pPr marL="914400" lvl="2" indent="-457200" algn="just">
              <a:lnSpc>
                <a:spcPct val="170000"/>
              </a:lnSpc>
            </a:pPr>
            <a:r>
              <a:rPr lang="en-US" sz="3600" dirty="0">
                <a:solidFill>
                  <a:srgbClr val="0070C0"/>
                </a:solidFill>
              </a:rPr>
              <a:t>Commitment to providing high-quality education</a:t>
            </a:r>
          </a:p>
          <a:p>
            <a:pPr marL="914400" lvl="2" indent="-457200" algn="just">
              <a:lnSpc>
                <a:spcPct val="170000"/>
              </a:lnSpc>
            </a:pPr>
            <a:r>
              <a:rPr lang="en-US" sz="3600" dirty="0" smtClean="0">
                <a:solidFill>
                  <a:srgbClr val="0070C0"/>
                </a:solidFill>
              </a:rPr>
              <a:t>Internationally recognized curriculum  </a:t>
            </a:r>
          </a:p>
          <a:p>
            <a:pPr marL="914400" lvl="2" indent="-457200" algn="just">
              <a:lnSpc>
                <a:spcPct val="170000"/>
              </a:lnSpc>
            </a:pPr>
            <a:r>
              <a:rPr lang="en-US" sz="3600" dirty="0" smtClean="0">
                <a:solidFill>
                  <a:srgbClr val="0070C0"/>
                </a:solidFill>
              </a:rPr>
              <a:t>Disciplined, safe, nurturing and positive learning environment.</a:t>
            </a:r>
          </a:p>
          <a:p>
            <a:pPr marL="0" lvl="1" indent="0" algn="just">
              <a:buNone/>
            </a:pPr>
            <a:endParaRPr lang="en-US" sz="3300" dirty="0">
              <a:solidFill>
                <a:srgbClr val="0070C0"/>
              </a:solidFill>
            </a:endParaRPr>
          </a:p>
          <a:p>
            <a:pPr marL="0" lvl="1" indent="0" algn="just">
              <a:buNone/>
            </a:pPr>
            <a:r>
              <a:rPr lang="en-US" sz="4400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64698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2068"/>
            <a:ext cx="10515600" cy="7179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International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Catering the needs of students from around the world</a:t>
            </a:r>
          </a:p>
          <a:p>
            <a:pPr lvl="1"/>
            <a:endParaRPr lang="en-US" dirty="0" smtClean="0"/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Al Hussan International </a:t>
            </a:r>
            <a:r>
              <a:rPr lang="en-US" sz="3200" b="1" dirty="0">
                <a:solidFill>
                  <a:srgbClr val="0070C0"/>
                </a:solidFill>
              </a:rPr>
              <a:t>School in Khobar- </a:t>
            </a:r>
            <a:r>
              <a:rPr lang="en-US" sz="3200" b="1" dirty="0" smtClean="0">
                <a:solidFill>
                  <a:srgbClr val="0070C0"/>
                </a:solidFill>
              </a:rPr>
              <a:t>1998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Jubail International School- 1999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Orbit International School in Khobar- 2006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Al Hussan International School in Riyadh – 2011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800000"/>
                </a:solidFill>
              </a:rPr>
              <a:t>*All schools have been segregated into Boys ad Girls Sections since 2009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377665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1182"/>
            <a:ext cx="10515600" cy="7179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Accreditation &amp; Affiliation</a:t>
            </a:r>
            <a:b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</a:br>
            <a:endParaRPr lang="en-US" dirty="0">
              <a:solidFill>
                <a:srgbClr val="80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44420539"/>
              </p:ext>
            </p:extLst>
          </p:nvPr>
        </p:nvGraphicFramePr>
        <p:xfrm>
          <a:off x="838200" y="1799075"/>
          <a:ext cx="11121137" cy="503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132"/>
                <a:gridCol w="2125684"/>
                <a:gridCol w="1888176"/>
                <a:gridCol w="1520042"/>
                <a:gridCol w="34091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Ministry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 Education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AdvancEd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Council of International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Schools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Cambridge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International Examination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IB Diploma Program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College board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Arab Baccalaureate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Mawhiba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Western Association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of School an College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292489" y="2571620"/>
            <a:ext cx="1378369" cy="9553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220769" y="2737792"/>
            <a:ext cx="1567179" cy="8239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230885" y="2571620"/>
            <a:ext cx="1312786" cy="10249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9004368" y="2825458"/>
            <a:ext cx="1981200" cy="4476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410938" y="4872184"/>
            <a:ext cx="1004741" cy="9812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158836" y="4981183"/>
            <a:ext cx="1563218" cy="5282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653383" y="5079557"/>
            <a:ext cx="885233" cy="566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9891237" y="4926563"/>
            <a:ext cx="1094331" cy="10943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469945" y="4532506"/>
            <a:ext cx="845424" cy="1320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771838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1293"/>
            <a:ext cx="10515600" cy="7179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What makes us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71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Commitment </a:t>
            </a:r>
            <a:r>
              <a:rPr lang="en-US" sz="3000" b="1" dirty="0" smtClean="0">
                <a:solidFill>
                  <a:srgbClr val="0070C0"/>
                </a:solidFill>
              </a:rPr>
              <a:t>to Excellence</a:t>
            </a:r>
            <a:endParaRPr lang="en-US" sz="3000" b="1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International Curriculum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Student from International Community 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Students Character and Confidence Building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E-School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Well Trained &amp; Dedicated Professionals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 Job satisfaction and Encouraging/ Congenial Environment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on Job Facilities as per the Labor Law</a:t>
            </a:r>
          </a:p>
          <a:p>
            <a:pPr marL="228600" lvl="1"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Parents </a:t>
            </a:r>
            <a:r>
              <a:rPr lang="en-US" sz="3000" b="1" dirty="0" smtClean="0">
                <a:solidFill>
                  <a:srgbClr val="0070C0"/>
                </a:solidFill>
              </a:rPr>
              <a:t>Council &amp;  –Student </a:t>
            </a:r>
            <a:r>
              <a:rPr lang="en-US" sz="3000" b="1" dirty="0">
                <a:solidFill>
                  <a:srgbClr val="0070C0"/>
                </a:solidFill>
              </a:rPr>
              <a:t>Council –Elected </a:t>
            </a:r>
            <a:r>
              <a:rPr lang="en-US" sz="3000" b="1" dirty="0" smtClean="0">
                <a:solidFill>
                  <a:srgbClr val="0070C0"/>
                </a:solidFill>
              </a:rPr>
              <a:t>Bodies </a:t>
            </a:r>
            <a:endParaRPr lang="en-US" sz="3000" b="1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endParaRPr lang="en-US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 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52727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674"/>
            <a:ext cx="10515600" cy="3589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School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Early Childhood –Pre K to KG </a:t>
            </a:r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Primary School- Grade </a:t>
            </a:r>
            <a:r>
              <a:rPr lang="en-US" sz="4000" b="1" dirty="0" smtClean="0">
                <a:solidFill>
                  <a:srgbClr val="0070C0"/>
                </a:solidFill>
              </a:rPr>
              <a:t>1-5</a:t>
            </a:r>
            <a:endParaRPr lang="en-US" sz="4000" b="1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Middle School- Grade 6-8</a:t>
            </a:r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High School- Grade 9-12</a:t>
            </a:r>
          </a:p>
          <a:p>
            <a:endParaRPr lang="en-US" sz="44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48878007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02" y="1104405"/>
            <a:ext cx="10515600" cy="5818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00000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Academic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7" y="1843314"/>
            <a:ext cx="10515600" cy="459612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Pre –K: 	Early </a:t>
            </a:r>
            <a:r>
              <a:rPr lang="en-US" b="1" dirty="0">
                <a:solidFill>
                  <a:srgbClr val="0070C0"/>
                </a:solidFill>
              </a:rPr>
              <a:t>Years Foundation Stage (EYFS) from QCA of the Ministry of </a:t>
            </a:r>
            <a:r>
              <a:rPr lang="en-US" b="1" dirty="0" smtClean="0">
                <a:solidFill>
                  <a:srgbClr val="0070C0"/>
                </a:solidFill>
              </a:rPr>
              <a:t>	Education </a:t>
            </a:r>
            <a:r>
              <a:rPr lang="en-US" b="1" dirty="0">
                <a:solidFill>
                  <a:srgbClr val="0070C0"/>
                </a:solidFill>
              </a:rPr>
              <a:t>of England and </a:t>
            </a:r>
            <a:r>
              <a:rPr lang="en-US" b="1" dirty="0" smtClean="0">
                <a:solidFill>
                  <a:srgbClr val="0070C0"/>
                </a:solidFill>
              </a:rPr>
              <a:t>Wales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Cambridge </a:t>
            </a:r>
            <a:r>
              <a:rPr lang="en-US" b="1" dirty="0">
                <a:solidFill>
                  <a:srgbClr val="0070C0"/>
                </a:solidFill>
              </a:rPr>
              <a:t>International Primary </a:t>
            </a:r>
            <a:r>
              <a:rPr lang="en-US" b="1" dirty="0" smtClean="0">
                <a:solidFill>
                  <a:srgbClr val="0070C0"/>
                </a:solidFill>
              </a:rPr>
              <a:t>Program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Cambridge Secondary Program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	IGCSE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	A Level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	IB 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12607500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416</Words>
  <Application>Microsoft Macintosh PowerPoint</Application>
  <PresentationFormat>Custom</PresentationFormat>
  <Paragraphs>113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  Jubail International School </vt:lpstr>
      <vt:lpstr>Profile…..</vt:lpstr>
      <vt:lpstr>Slide 3</vt:lpstr>
      <vt:lpstr>Slide 4</vt:lpstr>
      <vt:lpstr>International Schools</vt:lpstr>
      <vt:lpstr>Accreditation &amp; Affiliation </vt:lpstr>
      <vt:lpstr>What makes us unique?</vt:lpstr>
      <vt:lpstr>School Stages</vt:lpstr>
      <vt:lpstr>Academic Programs </vt:lpstr>
      <vt:lpstr>School Community </vt:lpstr>
      <vt:lpstr>Facilities </vt:lpstr>
      <vt:lpstr>Facilities …</vt:lpstr>
      <vt:lpstr>Facilities …</vt:lpstr>
      <vt:lpstr>Facilities …</vt:lpstr>
      <vt:lpstr>  Science Lab               ICT Lab</vt:lpstr>
      <vt:lpstr>Play Areas </vt:lpstr>
      <vt:lpstr>Transportation  </vt:lpstr>
      <vt:lpstr>Activities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Hussan Education</dc:title>
  <dc:creator>M. Zakariya Babur</dc:creator>
  <cp:lastModifiedBy>Barry Kramer</cp:lastModifiedBy>
  <cp:revision>68</cp:revision>
  <cp:lastPrinted>2015-02-12T10:58:06Z</cp:lastPrinted>
  <dcterms:created xsi:type="dcterms:W3CDTF">2019-01-05T21:26:47Z</dcterms:created>
  <dcterms:modified xsi:type="dcterms:W3CDTF">2019-01-05T22:46:16Z</dcterms:modified>
</cp:coreProperties>
</file>