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11"/>
  </p:notesMasterIdLst>
  <p:sldIdLst>
    <p:sldId id="256" r:id="rId2"/>
    <p:sldId id="257" r:id="rId3"/>
    <p:sldId id="262" r:id="rId4"/>
    <p:sldId id="258" r:id="rId5"/>
    <p:sldId id="259" r:id="rId6"/>
    <p:sldId id="263" r:id="rId7"/>
    <p:sldId id="264" r:id="rId8"/>
    <p:sldId id="261" r:id="rId9"/>
    <p:sldId id="265"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9FF6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1DD8C2FC-3B88-44DC-810C-8D17155818C4}">
  <a:tblStyle styleId="{1DD8C2FC-3B88-44DC-810C-8D17155818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08" d="100"/>
          <a:sy n="108" d="100"/>
        </p:scale>
        <p:origin x="-104" y="-24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2782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312170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
        <p:cNvGrpSpPr/>
        <p:nvPr/>
      </p:nvGrpSpPr>
      <p:grpSpPr>
        <a:xfrm>
          <a:off x="0" y="0"/>
          <a:ext cx="0" cy="0"/>
          <a:chOff x="0" y="0"/>
          <a:chExt cx="0" cy="0"/>
        </a:xfrm>
      </p:grpSpPr>
      <p:sp>
        <p:nvSpPr>
          <p:cNvPr id="57" name="Google Shape;57;g460969262d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60969262d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46176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7"/>
        <p:cNvGrpSpPr/>
        <p:nvPr/>
      </p:nvGrpSpPr>
      <p:grpSpPr>
        <a:xfrm>
          <a:off x="0" y="0"/>
          <a:ext cx="0" cy="0"/>
          <a:chOff x="0" y="0"/>
          <a:chExt cx="0" cy="0"/>
        </a:xfrm>
      </p:grpSpPr>
      <p:sp>
        <p:nvSpPr>
          <p:cNvPr id="68" name="Google Shape;68;g460969262d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60969262d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182755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5"/>
        <p:cNvGrpSpPr/>
        <p:nvPr/>
      </p:nvGrpSpPr>
      <p:grpSpPr>
        <a:xfrm>
          <a:off x="0" y="0"/>
          <a:ext cx="0" cy="0"/>
          <a:chOff x="0" y="0"/>
          <a:chExt cx="0" cy="0"/>
        </a:xfrm>
      </p:grpSpPr>
      <p:sp>
        <p:nvSpPr>
          <p:cNvPr id="76" name="Google Shape;76;g460969262d_8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60969262d_8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100019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8"/>
        <p:cNvGrpSpPr/>
        <p:nvPr/>
      </p:nvGrpSpPr>
      <p:grpSpPr>
        <a:xfrm>
          <a:off x="0" y="0"/>
          <a:ext cx="0" cy="0"/>
          <a:chOff x="0" y="0"/>
          <a:chExt cx="0" cy="0"/>
        </a:xfrm>
      </p:grpSpPr>
      <p:sp>
        <p:nvSpPr>
          <p:cNvPr id="89" name="Google Shape;89;g464bc595c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64bc595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689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815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Cinema</a:t>
            </a:r>
            <a:endParaRPr/>
          </a:p>
        </p:txBody>
      </p:sp>
      <p:sp>
        <p:nvSpPr>
          <p:cNvPr id="55" name="Google Shape;55;p13"/>
          <p:cNvSpPr txBox="1">
            <a:spLocks noGrp="1"/>
          </p:cNvSpPr>
          <p:nvPr>
            <p:ph type="subTitle" idx="1"/>
          </p:nvPr>
        </p:nvSpPr>
        <p:spPr>
          <a:xfrm>
            <a:off x="181750" y="26825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US" dirty="0" smtClean="0"/>
              <a:t>n Belarus and Moldova</a:t>
            </a:r>
            <a:endParaRPr dirty="0"/>
          </a:p>
        </p:txBody>
      </p:sp>
      <p:pic>
        <p:nvPicPr>
          <p:cNvPr id="4" name="Picture 5" descr="LCTitleGlobe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9714" y="140525"/>
            <a:ext cx="2381250" cy="23812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75800"/>
            <a:ext cx="8520600" cy="8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dirty="0"/>
              <a:t>Famouse Belarusian actors</a:t>
            </a:r>
            <a:endParaRPr sz="3000" dirty="0"/>
          </a:p>
        </p:txBody>
      </p:sp>
      <p:pic>
        <p:nvPicPr>
          <p:cNvPr id="61" name="Google Shape;61;p14"/>
          <p:cNvPicPr preferRelativeResize="0"/>
          <p:nvPr/>
        </p:nvPicPr>
        <p:blipFill>
          <a:blip r:embed="rId3">
            <a:alphaModFix/>
          </a:blip>
          <a:stretch>
            <a:fillRect/>
          </a:stretch>
        </p:blipFill>
        <p:spPr>
          <a:xfrm>
            <a:off x="494999" y="913098"/>
            <a:ext cx="2108778" cy="2811726"/>
          </a:xfrm>
          <a:prstGeom prst="rect">
            <a:avLst/>
          </a:prstGeom>
          <a:noFill/>
          <a:ln>
            <a:noFill/>
          </a:ln>
        </p:spPr>
      </p:pic>
      <p:pic>
        <p:nvPicPr>
          <p:cNvPr id="62" name="Google Shape;62;p14"/>
          <p:cNvPicPr preferRelativeResize="0"/>
          <p:nvPr/>
        </p:nvPicPr>
        <p:blipFill>
          <a:blip r:embed="rId4">
            <a:alphaModFix/>
          </a:blip>
          <a:stretch>
            <a:fillRect/>
          </a:stretch>
        </p:blipFill>
        <p:spPr>
          <a:xfrm>
            <a:off x="3436500" y="964988"/>
            <a:ext cx="1803600" cy="2707950"/>
          </a:xfrm>
          <a:prstGeom prst="rect">
            <a:avLst/>
          </a:prstGeom>
          <a:noFill/>
          <a:ln>
            <a:noFill/>
          </a:ln>
        </p:spPr>
      </p:pic>
      <p:sp>
        <p:nvSpPr>
          <p:cNvPr id="63" name="Google Shape;63;p14"/>
          <p:cNvSpPr txBox="1"/>
          <p:nvPr/>
        </p:nvSpPr>
        <p:spPr>
          <a:xfrm>
            <a:off x="495000" y="3584200"/>
            <a:ext cx="2320500" cy="1624200"/>
          </a:xfrm>
          <a:prstGeom prst="rect">
            <a:avLst/>
          </a:prstGeom>
          <a:noFill/>
          <a:ln>
            <a:noFill/>
          </a:ln>
        </p:spPr>
        <p:txBody>
          <a:bodyPr spcFirstLastPara="1" wrap="square" lIns="91425" tIns="91425" rIns="91425" bIns="91425" anchor="ctr" anchorCtr="0">
            <a:noAutofit/>
          </a:bodyPr>
          <a:lstStyle/>
          <a:p>
            <a:pPr marL="0" marR="25400" lvl="0" indent="0" algn="l" rtl="0">
              <a:lnSpc>
                <a:spcPct val="115000"/>
              </a:lnSpc>
              <a:spcBef>
                <a:spcPts val="0"/>
              </a:spcBef>
              <a:spcAft>
                <a:spcPts val="0"/>
              </a:spcAft>
              <a:buNone/>
            </a:pPr>
            <a:r>
              <a:rPr lang="ru" sz="2400" dirty="0">
                <a:solidFill>
                  <a:schemeClr val="accent2"/>
                </a:solidFill>
                <a:highlight>
                  <a:srgbClr val="FFFFFF"/>
                </a:highlight>
              </a:rPr>
              <a:t>Vladimir Vasilyevich</a:t>
            </a:r>
            <a:endParaRPr sz="2400" dirty="0">
              <a:solidFill>
                <a:schemeClr val="accent2"/>
              </a:solidFill>
              <a:highlight>
                <a:srgbClr val="FFFFFF"/>
              </a:highlight>
            </a:endParaRPr>
          </a:p>
          <a:p>
            <a:pPr marL="0" marR="25400" lvl="0" indent="0" algn="l" rtl="0">
              <a:lnSpc>
                <a:spcPct val="115000"/>
              </a:lnSpc>
              <a:spcBef>
                <a:spcPts val="0"/>
              </a:spcBef>
              <a:spcAft>
                <a:spcPts val="0"/>
              </a:spcAft>
              <a:buNone/>
            </a:pPr>
            <a:r>
              <a:rPr lang="ru" sz="2400" dirty="0">
                <a:solidFill>
                  <a:schemeClr val="accent2"/>
                </a:solidFill>
                <a:highlight>
                  <a:srgbClr val="FFFFFF"/>
                </a:highlight>
              </a:rPr>
              <a:t>Gostyukhin</a:t>
            </a:r>
            <a:endParaRPr sz="2400" dirty="0">
              <a:solidFill>
                <a:schemeClr val="accent2"/>
              </a:solidFill>
              <a:highlight>
                <a:srgbClr val="FFFFFF"/>
              </a:highlight>
            </a:endParaRPr>
          </a:p>
        </p:txBody>
      </p:sp>
      <p:sp>
        <p:nvSpPr>
          <p:cNvPr id="64" name="Google Shape;64;p14"/>
          <p:cNvSpPr txBox="1"/>
          <p:nvPr/>
        </p:nvSpPr>
        <p:spPr>
          <a:xfrm>
            <a:off x="3436500" y="3454200"/>
            <a:ext cx="1890600" cy="1689300"/>
          </a:xfrm>
          <a:prstGeom prst="rect">
            <a:avLst/>
          </a:prstGeom>
          <a:noFill/>
          <a:ln>
            <a:noFill/>
          </a:ln>
        </p:spPr>
        <p:txBody>
          <a:bodyPr spcFirstLastPara="1" wrap="square" lIns="91425" tIns="91425" rIns="91425" bIns="91425" anchor="ctr" anchorCtr="0">
            <a:noAutofit/>
          </a:bodyPr>
          <a:lstStyle/>
          <a:p>
            <a:pPr marL="0" marR="25400" lvl="0" indent="0" algn="l" rtl="0">
              <a:lnSpc>
                <a:spcPct val="115000"/>
              </a:lnSpc>
              <a:spcBef>
                <a:spcPts val="0"/>
              </a:spcBef>
              <a:spcAft>
                <a:spcPts val="0"/>
              </a:spcAft>
              <a:buNone/>
            </a:pPr>
            <a:r>
              <a:rPr lang="ru" sz="2400">
                <a:solidFill>
                  <a:schemeClr val="accent2"/>
                </a:solidFill>
                <a:highlight>
                  <a:srgbClr val="FFFFFF"/>
                </a:highlight>
              </a:rPr>
              <a:t>Gennady Mikhailovich Garbuk</a:t>
            </a:r>
            <a:endParaRPr sz="2400">
              <a:solidFill>
                <a:schemeClr val="accent2"/>
              </a:solidFill>
              <a:highlight>
                <a:srgbClr val="FFFFFF"/>
              </a:highlight>
            </a:endParaRPr>
          </a:p>
        </p:txBody>
      </p:sp>
      <p:pic>
        <p:nvPicPr>
          <p:cNvPr id="65" name="Google Shape;65;p14"/>
          <p:cNvPicPr preferRelativeResize="0"/>
          <p:nvPr/>
        </p:nvPicPr>
        <p:blipFill>
          <a:blip r:embed="rId5">
            <a:alphaModFix/>
          </a:blip>
          <a:stretch>
            <a:fillRect/>
          </a:stretch>
        </p:blipFill>
        <p:spPr>
          <a:xfrm>
            <a:off x="6072825" y="964975"/>
            <a:ext cx="2032979" cy="2707950"/>
          </a:xfrm>
          <a:prstGeom prst="rect">
            <a:avLst/>
          </a:prstGeom>
          <a:noFill/>
          <a:ln>
            <a:noFill/>
          </a:ln>
        </p:spPr>
      </p:pic>
      <p:sp>
        <p:nvSpPr>
          <p:cNvPr id="66" name="Google Shape;66;p14"/>
          <p:cNvSpPr txBox="1"/>
          <p:nvPr/>
        </p:nvSpPr>
        <p:spPr>
          <a:xfrm>
            <a:off x="6072825" y="3519325"/>
            <a:ext cx="2320500" cy="1624200"/>
          </a:xfrm>
          <a:prstGeom prst="rect">
            <a:avLst/>
          </a:prstGeom>
          <a:noFill/>
          <a:ln>
            <a:noFill/>
          </a:ln>
        </p:spPr>
        <p:txBody>
          <a:bodyPr spcFirstLastPara="1" wrap="square" lIns="91425" tIns="91425" rIns="91425" bIns="91425" anchor="ctr" anchorCtr="0">
            <a:noAutofit/>
          </a:bodyPr>
          <a:lstStyle/>
          <a:p>
            <a:pPr marL="0" marR="25400" lvl="0" indent="0" algn="l" rtl="0">
              <a:lnSpc>
                <a:spcPct val="115000"/>
              </a:lnSpc>
              <a:spcBef>
                <a:spcPts val="0"/>
              </a:spcBef>
              <a:spcAft>
                <a:spcPts val="0"/>
              </a:spcAft>
              <a:buNone/>
            </a:pPr>
            <a:r>
              <a:rPr lang="ru" sz="2400">
                <a:solidFill>
                  <a:schemeClr val="accent2"/>
                </a:solidFill>
                <a:highlight>
                  <a:srgbClr val="FFFFFF"/>
                </a:highlight>
              </a:rPr>
              <a:t>Anatoly Vladimirovich</a:t>
            </a:r>
            <a:endParaRPr sz="2400">
              <a:solidFill>
                <a:schemeClr val="accent2"/>
              </a:solidFill>
              <a:highlight>
                <a:srgbClr val="FFFFFF"/>
              </a:highlight>
            </a:endParaRPr>
          </a:p>
          <a:p>
            <a:pPr marL="0" marR="25400" lvl="0" indent="0" algn="l" rtl="0">
              <a:lnSpc>
                <a:spcPct val="115000"/>
              </a:lnSpc>
              <a:spcBef>
                <a:spcPts val="0"/>
              </a:spcBef>
              <a:spcAft>
                <a:spcPts val="0"/>
              </a:spcAft>
              <a:buNone/>
            </a:pPr>
            <a:r>
              <a:rPr lang="ru" sz="2400">
                <a:solidFill>
                  <a:schemeClr val="accent2"/>
                </a:solidFill>
                <a:highlight>
                  <a:srgbClr val="FFFFFF"/>
                </a:highlight>
              </a:rPr>
              <a:t>Kotenev</a:t>
            </a:r>
            <a:endParaRPr sz="2400">
              <a:solidFill>
                <a:schemeClr val="accent2"/>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160843" y="199956"/>
            <a:ext cx="7686720" cy="830997"/>
          </a:xfrm>
          <a:prstGeom prst="rect">
            <a:avLst/>
          </a:prstGeom>
        </p:spPr>
        <p:txBody>
          <a:bodyPr wrap="none">
            <a:spAutoFit/>
          </a:bodyPr>
          <a:lstStyle/>
          <a:p>
            <a:r>
              <a:rPr lang="ru" sz="4800" dirty="0"/>
              <a:t>Famouse </a:t>
            </a:r>
            <a:r>
              <a:rPr lang="en-US" sz="4800" dirty="0"/>
              <a:t>Moldavian</a:t>
            </a:r>
            <a:r>
              <a:rPr lang="ru" sz="4800" dirty="0" smtClean="0"/>
              <a:t> </a:t>
            </a:r>
            <a:r>
              <a:rPr lang="ru" sz="4800" dirty="0"/>
              <a:t>actors</a:t>
            </a:r>
            <a:endParaRPr lang="ru-RU" sz="4800" dirty="0"/>
          </a:p>
        </p:txBody>
      </p:sp>
      <p:pic>
        <p:nvPicPr>
          <p:cNvPr id="1026" name="Picture 2" descr="ÐÐ°Ð½Ð¸ÐµÐ»Ð° ÐÑÑÐ»Ð°ÐºÐ° Ð¸ ÐµÐµ Ð³Ð»Ð°Ð²Ð½ÑÐµ ÑÐ¾Ð»Ð¸"/>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843" y="1030953"/>
            <a:ext cx="2558552" cy="255855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Google Shape;63;p14"/>
          <p:cNvSpPr txBox="1"/>
          <p:nvPr/>
        </p:nvSpPr>
        <p:spPr>
          <a:xfrm>
            <a:off x="279869" y="3608403"/>
            <a:ext cx="2320500" cy="1624200"/>
          </a:xfrm>
          <a:prstGeom prst="rect">
            <a:avLst/>
          </a:prstGeom>
          <a:noFill/>
          <a:ln>
            <a:noFill/>
          </a:ln>
        </p:spPr>
        <p:txBody>
          <a:bodyPr spcFirstLastPara="1" wrap="square" lIns="91425" tIns="91425" rIns="91425" bIns="91425" anchor="ctr" anchorCtr="0">
            <a:noAutofit/>
          </a:bodyPr>
          <a:lstStyle/>
          <a:p>
            <a:pPr marL="0" marR="25400" lvl="0" indent="0" algn="l" rtl="0">
              <a:lnSpc>
                <a:spcPct val="115000"/>
              </a:lnSpc>
              <a:spcBef>
                <a:spcPts val="0"/>
              </a:spcBef>
              <a:spcAft>
                <a:spcPts val="0"/>
              </a:spcAft>
              <a:buNone/>
            </a:pPr>
            <a:r>
              <a:rPr lang="en-US" sz="2400" dirty="0" smtClean="0">
                <a:solidFill>
                  <a:schemeClr val="accent2"/>
                </a:solidFill>
                <a:highlight>
                  <a:srgbClr val="FFFFFF"/>
                </a:highlight>
              </a:rPr>
              <a:t>Daniela </a:t>
            </a:r>
          </a:p>
          <a:p>
            <a:pPr marL="0" marR="25400" lvl="0" indent="0" algn="l" rtl="0">
              <a:lnSpc>
                <a:spcPct val="115000"/>
              </a:lnSpc>
              <a:spcBef>
                <a:spcPts val="0"/>
              </a:spcBef>
              <a:spcAft>
                <a:spcPts val="0"/>
              </a:spcAft>
              <a:buNone/>
            </a:pPr>
            <a:r>
              <a:rPr lang="en-US" sz="2400" dirty="0" err="1" smtClean="0">
                <a:solidFill>
                  <a:schemeClr val="accent2"/>
                </a:solidFill>
                <a:highlight>
                  <a:srgbClr val="FFFFFF"/>
                </a:highlight>
              </a:rPr>
              <a:t>Burlacu</a:t>
            </a:r>
            <a:endParaRPr sz="2400" dirty="0">
              <a:solidFill>
                <a:schemeClr val="accent2"/>
              </a:solidFill>
              <a:highlight>
                <a:srgbClr val="FFFFFF"/>
              </a:highlight>
            </a:endParaRPr>
          </a:p>
        </p:txBody>
      </p:sp>
      <p:pic>
        <p:nvPicPr>
          <p:cNvPr id="1028" name="Picture 4" descr="http://teatr.md/wp/wp-content/uploads/2014/06/dubina1.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66869" y="1030953"/>
            <a:ext cx="2063349" cy="255855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Google Shape;63;p14"/>
          <p:cNvSpPr txBox="1"/>
          <p:nvPr/>
        </p:nvSpPr>
        <p:spPr>
          <a:xfrm>
            <a:off x="3199289" y="3589506"/>
            <a:ext cx="2320500" cy="1624200"/>
          </a:xfrm>
          <a:prstGeom prst="rect">
            <a:avLst/>
          </a:prstGeom>
          <a:noFill/>
          <a:ln>
            <a:noFill/>
          </a:ln>
        </p:spPr>
        <p:txBody>
          <a:bodyPr spcFirstLastPara="1" wrap="square" lIns="91425" tIns="91425" rIns="91425" bIns="91425" anchor="ctr" anchorCtr="0">
            <a:noAutofit/>
          </a:bodyPr>
          <a:lstStyle/>
          <a:p>
            <a:pPr marL="0" marR="25400" lvl="0" indent="0" algn="l" rtl="0">
              <a:lnSpc>
                <a:spcPct val="115000"/>
              </a:lnSpc>
              <a:spcBef>
                <a:spcPts val="0"/>
              </a:spcBef>
              <a:spcAft>
                <a:spcPts val="0"/>
              </a:spcAft>
              <a:buNone/>
            </a:pPr>
            <a:r>
              <a:rPr lang="en-US" sz="2400" dirty="0" err="1" smtClean="0">
                <a:solidFill>
                  <a:schemeClr val="accent2"/>
                </a:solidFill>
                <a:highlight>
                  <a:srgbClr val="FFFFFF"/>
                </a:highlight>
              </a:rPr>
              <a:t>Dumitri</a:t>
            </a:r>
            <a:r>
              <a:rPr lang="en-US" sz="2400" dirty="0" smtClean="0">
                <a:solidFill>
                  <a:schemeClr val="accent2"/>
                </a:solidFill>
                <a:highlight>
                  <a:srgbClr val="FFFFFF"/>
                </a:highlight>
              </a:rPr>
              <a:t> </a:t>
            </a:r>
          </a:p>
          <a:p>
            <a:pPr marL="0" marR="25400" lvl="0" indent="0" algn="l" rtl="0">
              <a:lnSpc>
                <a:spcPct val="115000"/>
              </a:lnSpc>
              <a:spcBef>
                <a:spcPts val="0"/>
              </a:spcBef>
              <a:spcAft>
                <a:spcPts val="0"/>
              </a:spcAft>
              <a:buNone/>
            </a:pPr>
            <a:r>
              <a:rPr lang="en-US" sz="2400" dirty="0" err="1" smtClean="0">
                <a:solidFill>
                  <a:schemeClr val="accent2"/>
                </a:solidFill>
                <a:highlight>
                  <a:srgbClr val="FFFFFF"/>
                </a:highlight>
              </a:rPr>
              <a:t>Dubina</a:t>
            </a:r>
            <a:endParaRPr sz="2400" dirty="0">
              <a:solidFill>
                <a:schemeClr val="accent2"/>
              </a:solidFill>
              <a:highlight>
                <a:srgbClr val="FFFFFF"/>
              </a:high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308577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3000" dirty="0">
                <a:solidFill>
                  <a:srgbClr val="222222"/>
                </a:solidFill>
                <a:highlight>
                  <a:srgbClr val="F5F5F5"/>
                </a:highlight>
              </a:rPr>
              <a:t>Belarusian cinema </a:t>
            </a:r>
            <a:endParaRPr sz="3000" dirty="0"/>
          </a:p>
        </p:txBody>
      </p:sp>
      <p:sp>
        <p:nvSpPr>
          <p:cNvPr id="72" name="Google Shape;72;p15"/>
          <p:cNvSpPr txBox="1">
            <a:spLocks noGrp="1"/>
          </p:cNvSpPr>
          <p:nvPr>
            <p:ph type="body" idx="1"/>
          </p:nvPr>
        </p:nvSpPr>
        <p:spPr>
          <a:xfrm>
            <a:off x="311700" y="974775"/>
            <a:ext cx="8651100" cy="365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ru"/>
              <a:t>I will tell you about one of the most famous films and my favorite film, which is called Brest Fortress.The film is about the first truly heroic battle of the Great Patriotic War - the defense of the Brest Fortress. </a:t>
            </a:r>
            <a:endParaRPr/>
          </a:p>
        </p:txBody>
      </p:sp>
      <p:pic>
        <p:nvPicPr>
          <p:cNvPr id="73" name="Google Shape;73;p15"/>
          <p:cNvPicPr preferRelativeResize="0"/>
          <p:nvPr/>
        </p:nvPicPr>
        <p:blipFill>
          <a:blip r:embed="rId3">
            <a:alphaModFix/>
          </a:blip>
          <a:stretch>
            <a:fillRect/>
          </a:stretch>
        </p:blipFill>
        <p:spPr>
          <a:xfrm>
            <a:off x="6822200" y="1987650"/>
            <a:ext cx="2140600" cy="2638424"/>
          </a:xfrm>
          <a:prstGeom prst="rect">
            <a:avLst/>
          </a:prstGeom>
          <a:noFill/>
          <a:ln>
            <a:noFill/>
          </a:ln>
        </p:spPr>
      </p:pic>
      <p:pic>
        <p:nvPicPr>
          <p:cNvPr id="74" name="Google Shape;74;p15"/>
          <p:cNvPicPr preferRelativeResize="0"/>
          <p:nvPr/>
        </p:nvPicPr>
        <p:blipFill>
          <a:blip r:embed="rId4">
            <a:alphaModFix/>
          </a:blip>
          <a:stretch>
            <a:fillRect/>
          </a:stretch>
        </p:blipFill>
        <p:spPr>
          <a:xfrm>
            <a:off x="190625" y="1873350"/>
            <a:ext cx="5848224" cy="327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93650" y="98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t>Ryzhik </a:t>
            </a:r>
            <a:r>
              <a:rPr lang="en-US" dirty="0" smtClean="0"/>
              <a:t>through the Looking Glass</a:t>
            </a:r>
            <a:endParaRPr dirty="0"/>
          </a:p>
        </p:txBody>
      </p:sp>
      <p:sp>
        <p:nvSpPr>
          <p:cNvPr id="80" name="Google Shape;80;p16"/>
          <p:cNvSpPr txBox="1">
            <a:spLocks noGrp="1"/>
          </p:cNvSpPr>
          <p:nvPr>
            <p:ph type="body" idx="1"/>
          </p:nvPr>
        </p:nvSpPr>
        <p:spPr>
          <a:xfrm>
            <a:off x="93650" y="671400"/>
            <a:ext cx="8520600" cy="32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u"/>
              <a:t>This is another Belarusian film.</a:t>
            </a:r>
            <a:endParaRPr/>
          </a:p>
          <a:p>
            <a:pPr marL="0" lvl="0" indent="0" algn="l" rtl="0">
              <a:spcBef>
                <a:spcPts val="1600"/>
              </a:spcBef>
              <a:spcAft>
                <a:spcPts val="0"/>
              </a:spcAft>
              <a:buClr>
                <a:schemeClr val="dk1"/>
              </a:buClr>
              <a:buSzPts val="1100"/>
              <a:buFont typeface="Arial"/>
              <a:buNone/>
            </a:pPr>
            <a:r>
              <a:rPr lang="ru"/>
              <a:t>In the fairy kingdom of Nedalia, the evil wizard Mortis enchanted all the mirrors. The inhabitants of Nedalia could not see their reflections even in the water, because they immediately disappeare. It is seemed not enough for Mortis. And evil began to penetrate from the fabulous into the real world.</a:t>
            </a:r>
            <a:endParaRPr/>
          </a:p>
          <a:p>
            <a:pPr marL="0" lvl="0" indent="0" algn="l" rtl="0">
              <a:spcBef>
                <a:spcPts val="1600"/>
              </a:spcBef>
              <a:spcAft>
                <a:spcPts val="0"/>
              </a:spcAft>
              <a:buClr>
                <a:schemeClr val="dk1"/>
              </a:buClr>
              <a:buSzPts val="1100"/>
              <a:buFont typeface="Arial"/>
              <a:buNone/>
            </a:pPr>
            <a:r>
              <a:rPr lang="ru"/>
              <a:t>Defeating Mortis is not easy - a person of royal blood can stop him. And such a person is a 12-year-old mischievous girl Ryzhik.</a:t>
            </a:r>
            <a:endParaRPr/>
          </a:p>
          <a:p>
            <a:pPr marL="0" lvl="0" indent="0" algn="l" rtl="0">
              <a:spcBef>
                <a:spcPts val="1600"/>
              </a:spcBef>
              <a:spcAft>
                <a:spcPts val="1600"/>
              </a:spcAft>
              <a:buNone/>
            </a:pPr>
            <a:endParaRPr/>
          </a:p>
        </p:txBody>
      </p:sp>
      <p:pic>
        <p:nvPicPr>
          <p:cNvPr id="81" name="Google Shape;81;p16"/>
          <p:cNvPicPr preferRelativeResize="0"/>
          <p:nvPr/>
        </p:nvPicPr>
        <p:blipFill rotWithShape="1">
          <a:blip r:embed="rId3">
            <a:alphaModFix/>
          </a:blip>
          <a:srcRect/>
          <a:stretch/>
        </p:blipFill>
        <p:spPr>
          <a:xfrm>
            <a:off x="6816504" y="2674350"/>
            <a:ext cx="1737621" cy="2349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0" y="116732"/>
            <a:ext cx="5174814" cy="1446550"/>
          </a:xfrm>
          <a:prstGeom prst="rect">
            <a:avLst/>
          </a:prstGeom>
          <a:noFill/>
        </p:spPr>
        <p:txBody>
          <a:bodyPr wrap="none" lIns="91440" tIns="45720" rIns="91440" bIns="45720">
            <a:spAutoFit/>
          </a:bodyPr>
          <a:lstStyle/>
          <a:p>
            <a:pPr algn="ctr"/>
            <a:r>
              <a:rPr lang="en-US" sz="4400" dirty="0" smtClean="0">
                <a:ln w="0"/>
                <a:solidFill>
                  <a:schemeClr val="tx1"/>
                </a:solidFill>
                <a:effectLst>
                  <a:outerShdw blurRad="38100" dist="19050" dir="2700000" algn="tl" rotWithShape="0">
                    <a:schemeClr val="dk1">
                      <a:alpha val="40000"/>
                    </a:schemeClr>
                  </a:outerShdw>
                </a:effectLst>
              </a:rPr>
              <a:t>Moldavian films</a:t>
            </a:r>
            <a:endParaRPr lang="en-US" sz="4400" dirty="0">
              <a:ln w="0"/>
              <a:solidFill>
                <a:schemeClr val="tx1"/>
              </a:solidFill>
              <a:effectLst>
                <a:outerShdw blurRad="38100" dist="19050" dir="2700000" algn="tl" rotWithShape="0">
                  <a:schemeClr val="dk1">
                    <a:alpha val="40000"/>
                  </a:schemeClr>
                </a:outerShdw>
              </a:effectLst>
            </a:endParaRPr>
          </a:p>
          <a:p>
            <a:pPr algn="ctr"/>
            <a:r>
              <a:rPr lang="en-US" sz="4400" b="0" cap="none" spc="0" dirty="0" smtClean="0">
                <a:ln w="0"/>
                <a:solidFill>
                  <a:schemeClr val="tx1"/>
                </a:solidFill>
                <a:effectLst>
                  <a:outerShdw blurRad="38100" dist="19050" dir="2700000" algn="tl" rotWithShape="0">
                    <a:schemeClr val="dk1">
                      <a:alpha val="40000"/>
                    </a:schemeClr>
                  </a:outerShdw>
                </a:effectLst>
              </a:rPr>
              <a:t>Beautiful Corruption</a:t>
            </a:r>
            <a:endParaRPr lang="ru-RU" sz="4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525295" y="2198452"/>
            <a:ext cx="3822970" cy="2031325"/>
          </a:xfrm>
          <a:prstGeom prst="rect">
            <a:avLst/>
          </a:prstGeom>
          <a:noFill/>
        </p:spPr>
        <p:txBody>
          <a:bodyPr wrap="square" rtlCol="0">
            <a:spAutoFit/>
          </a:bodyPr>
          <a:lstStyle/>
          <a:p>
            <a:r>
              <a:rPr lang="en-US" sz="1800" dirty="0" smtClean="0"/>
              <a:t>The director of the film is Evgeniy </a:t>
            </a:r>
            <a:r>
              <a:rPr lang="en-US" sz="1800" dirty="0" err="1" smtClean="0"/>
              <a:t>Damaskin</a:t>
            </a:r>
            <a:r>
              <a:rPr lang="en-US" sz="1800" dirty="0" smtClean="0"/>
              <a:t>. </a:t>
            </a:r>
          </a:p>
          <a:p>
            <a:r>
              <a:rPr lang="en-US" sz="1800" dirty="0" smtClean="0"/>
              <a:t>The film was shot on real events. The actor Igor </a:t>
            </a:r>
            <a:r>
              <a:rPr lang="en-US" sz="1800" dirty="0" err="1" smtClean="0"/>
              <a:t>Babich</a:t>
            </a:r>
            <a:r>
              <a:rPr lang="en-US" sz="1800" dirty="0" smtClean="0"/>
              <a:t> has played the main role. </a:t>
            </a:r>
          </a:p>
          <a:p>
            <a:r>
              <a:rPr lang="en-US" sz="1800" dirty="0"/>
              <a:t>The main character of the film looks for </a:t>
            </a:r>
            <a:r>
              <a:rPr lang="en-US" sz="1800" dirty="0" smtClean="0"/>
              <a:t>justice and uses unfair ways.</a:t>
            </a:r>
            <a:endParaRPr lang="ru-RU" sz="1800" dirty="0"/>
          </a:p>
        </p:txBody>
      </p:sp>
      <p:pic>
        <p:nvPicPr>
          <p:cNvPr id="3074" name="Picture 2" descr="http://media.filmz.ru/photos/full/filmz.ru_f_67648.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66486" y="1867711"/>
            <a:ext cx="3774400" cy="250687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2128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2758726" y="34582"/>
            <a:ext cx="3179076" cy="461665"/>
          </a:xfrm>
          <a:prstGeom prst="rect">
            <a:avLst/>
          </a:prstGeom>
        </p:spPr>
        <p:txBody>
          <a:bodyPr wrap="none">
            <a:spAutoFit/>
          </a:bodyPr>
          <a:lstStyle/>
          <a:p>
            <a:pPr lvl="0" algn="ctr"/>
            <a:r>
              <a:rPr lang="en-US" sz="2400" b="1" dirty="0">
                <a:solidFill>
                  <a:srgbClr val="351C75"/>
                </a:solidFill>
                <a:latin typeface="Comic Sans MS"/>
                <a:ea typeface="Comic Sans MS"/>
                <a:cs typeface="Comic Sans MS"/>
                <a:sym typeface="Comic Sans MS"/>
              </a:rPr>
              <a:t>A classroom survey </a:t>
            </a:r>
          </a:p>
        </p:txBody>
      </p:sp>
      <p:graphicFrame>
        <p:nvGraphicFramePr>
          <p:cNvPr id="3" name="Таблица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91636123"/>
              </p:ext>
            </p:extLst>
          </p:nvPr>
        </p:nvGraphicFramePr>
        <p:xfrm>
          <a:off x="165371" y="539750"/>
          <a:ext cx="8891080" cy="3845439"/>
        </p:xfrm>
        <a:graphic>
          <a:graphicData uri="http://schemas.openxmlformats.org/drawingml/2006/table">
            <a:tbl>
              <a:tblPr firstRow="1" bandRow="1">
                <a:tableStyleId>{1DD8C2FC-3B88-44DC-810C-8D17155818C4}</a:tableStyleId>
              </a:tblPr>
              <a:tblGrid>
                <a:gridCol w="3390630"/>
                <a:gridCol w="2630790"/>
                <a:gridCol w="2869660"/>
              </a:tblGrid>
              <a:tr h="370840">
                <a:tc>
                  <a:txBody>
                    <a:bodyPr/>
                    <a:lstStyle/>
                    <a:p>
                      <a:endParaRPr lang="ru-RU" dirty="0"/>
                    </a:p>
                  </a:txBody>
                  <a:tcPr/>
                </a:tc>
                <a:tc>
                  <a:txBody>
                    <a:bodyPr/>
                    <a:lstStyle/>
                    <a:p>
                      <a:r>
                        <a:rPr lang="en-US" sz="1800" b="1" dirty="0" smtClean="0"/>
                        <a:t>Belarus</a:t>
                      </a:r>
                      <a:endParaRPr lang="ru-RU" sz="1800" b="1" dirty="0"/>
                    </a:p>
                  </a:txBody>
                  <a:tcPr>
                    <a:solidFill>
                      <a:srgbClr val="99FF66"/>
                    </a:solidFill>
                  </a:tcPr>
                </a:tc>
                <a:tc>
                  <a:txBody>
                    <a:bodyPr/>
                    <a:lstStyle/>
                    <a:p>
                      <a:r>
                        <a:rPr lang="en-US" sz="1800" b="1" dirty="0" smtClean="0"/>
                        <a:t>Moldova</a:t>
                      </a:r>
                      <a:endParaRPr lang="ru-RU" sz="1800" b="1" dirty="0"/>
                    </a:p>
                  </a:txBody>
                  <a:tcPr>
                    <a:solidFill>
                      <a:schemeClr val="accent5">
                        <a:lumMod val="20000"/>
                        <a:lumOff val="80000"/>
                      </a:schemeClr>
                    </a:solidFill>
                  </a:tcPr>
                </a:tc>
              </a:tr>
              <a:tr h="370840">
                <a:tc>
                  <a:txBody>
                    <a:bodyPr/>
                    <a:lstStyle/>
                    <a:p>
                      <a:pPr marL="0" lvl="0" indent="0" algn="l" rtl="0">
                        <a:spcBef>
                          <a:spcPts val="0"/>
                        </a:spcBef>
                        <a:spcAft>
                          <a:spcPts val="0"/>
                        </a:spcAft>
                        <a:buNone/>
                      </a:pPr>
                      <a:r>
                        <a:rPr lang="en-US" sz="1400" dirty="0" smtClean="0">
                          <a:latin typeface="+mj-lt"/>
                        </a:rPr>
                        <a:t>D</a:t>
                      </a:r>
                      <a:r>
                        <a:rPr lang="ru" sz="1400" dirty="0" smtClean="0">
                          <a:latin typeface="+mj-lt"/>
                        </a:rPr>
                        <a:t>o </a:t>
                      </a:r>
                      <a:r>
                        <a:rPr lang="ru" sz="1400" dirty="0">
                          <a:latin typeface="+mj-lt"/>
                        </a:rPr>
                        <a:t>you like going to the </a:t>
                      </a:r>
                      <a:r>
                        <a:rPr lang="ru" sz="1400" dirty="0" smtClean="0">
                          <a:latin typeface="+mj-lt"/>
                        </a:rPr>
                        <a:t>cinema</a:t>
                      </a:r>
                      <a:r>
                        <a:rPr lang="en-US" sz="1400" dirty="0" smtClean="0">
                          <a:latin typeface="+mj-lt"/>
                        </a:rPr>
                        <a:t>?</a:t>
                      </a:r>
                      <a:endParaRPr sz="1400" dirty="0">
                        <a:latin typeface="+mj-lt"/>
                      </a:endParaRPr>
                    </a:p>
                  </a:txBody>
                  <a:tcPr marL="91425" marR="91425" marT="91425" marB="91425"/>
                </a:tc>
                <a:tc>
                  <a:txBody>
                    <a:bodyPr/>
                    <a:lstStyle/>
                    <a:p>
                      <a:r>
                        <a:rPr lang="en-US" sz="1400" dirty="0" smtClean="0">
                          <a:latin typeface="+mj-lt"/>
                        </a:rPr>
                        <a:t>yes</a:t>
                      </a:r>
                      <a:endParaRPr lang="ru-RU" sz="1400" dirty="0">
                        <a:latin typeface="+mj-lt"/>
                      </a:endParaRPr>
                    </a:p>
                  </a:txBody>
                  <a:tcPr>
                    <a:solidFill>
                      <a:srgbClr val="99FF66"/>
                    </a:solidFill>
                  </a:tcPr>
                </a:tc>
                <a:tc>
                  <a:txBody>
                    <a:bodyPr/>
                    <a:lstStyle/>
                    <a:p>
                      <a:r>
                        <a:rPr lang="en-US" sz="1400" dirty="0" smtClean="0">
                          <a:latin typeface="+mj-lt"/>
                        </a:rPr>
                        <a:t>yes</a:t>
                      </a:r>
                      <a:endParaRPr lang="ru-RU" sz="1400" dirty="0">
                        <a:latin typeface="+mj-lt"/>
                      </a:endParaRPr>
                    </a:p>
                  </a:txBody>
                  <a:tcPr>
                    <a:solidFill>
                      <a:schemeClr val="accent5">
                        <a:lumMod val="20000"/>
                        <a:lumOff val="80000"/>
                      </a:schemeClr>
                    </a:solidFill>
                  </a:tcPr>
                </a:tc>
              </a:tr>
              <a:tr h="370840">
                <a:tc>
                  <a:txBody>
                    <a:bodyPr/>
                    <a:lstStyle/>
                    <a:p>
                      <a:pPr marL="0" lvl="0" indent="0" algn="l" rtl="0">
                        <a:spcBef>
                          <a:spcPts val="0"/>
                        </a:spcBef>
                        <a:spcAft>
                          <a:spcPts val="0"/>
                        </a:spcAft>
                        <a:buNone/>
                      </a:pPr>
                      <a:r>
                        <a:rPr lang="en-US" sz="1400" dirty="0" smtClean="0">
                          <a:latin typeface="+mj-lt"/>
                        </a:rPr>
                        <a:t>H</a:t>
                      </a:r>
                      <a:r>
                        <a:rPr lang="ru" sz="1400" dirty="0" smtClean="0">
                          <a:latin typeface="+mj-lt"/>
                        </a:rPr>
                        <a:t>ow </a:t>
                      </a:r>
                      <a:r>
                        <a:rPr lang="ru" sz="1400" dirty="0">
                          <a:latin typeface="+mj-lt"/>
                        </a:rPr>
                        <a:t>often do you go to the </a:t>
                      </a:r>
                      <a:r>
                        <a:rPr lang="ru" sz="1400" dirty="0" smtClean="0">
                          <a:latin typeface="+mj-lt"/>
                        </a:rPr>
                        <a:t>cinema</a:t>
                      </a:r>
                      <a:r>
                        <a:rPr lang="en-US" sz="1400" dirty="0" smtClean="0">
                          <a:latin typeface="+mj-lt"/>
                        </a:rPr>
                        <a:t>?</a:t>
                      </a:r>
                      <a:endParaRPr sz="1400" dirty="0">
                        <a:latin typeface="+mj-lt"/>
                      </a:endParaRPr>
                    </a:p>
                  </a:txBody>
                  <a:tcPr marL="91425" marR="91425" marT="91425" marB="91425"/>
                </a:tc>
                <a:tc>
                  <a:txBody>
                    <a:bodyPr/>
                    <a:lstStyle/>
                    <a:p>
                      <a:r>
                        <a:rPr lang="en-US" sz="1400" dirty="0" smtClean="0">
                          <a:latin typeface="+mj-lt"/>
                        </a:rPr>
                        <a:t>once a months</a:t>
                      </a:r>
                      <a:endParaRPr lang="ru-RU" sz="1400" dirty="0">
                        <a:latin typeface="+mj-lt"/>
                      </a:endParaRPr>
                    </a:p>
                  </a:txBody>
                  <a:tcPr>
                    <a:solidFill>
                      <a:srgbClr val="99FF66"/>
                    </a:solidFill>
                  </a:tcPr>
                </a:tc>
                <a:tc>
                  <a:txBody>
                    <a:bodyPr/>
                    <a:lstStyle/>
                    <a:p>
                      <a:r>
                        <a:rPr lang="en-US" sz="1400" dirty="0" smtClean="0">
                          <a:latin typeface="+mj-lt"/>
                        </a:rPr>
                        <a:t>once a months or less</a:t>
                      </a:r>
                      <a:endParaRPr lang="ru-RU" sz="1400" dirty="0">
                        <a:latin typeface="+mj-lt"/>
                      </a:endParaRPr>
                    </a:p>
                  </a:txBody>
                  <a:tcPr>
                    <a:solidFill>
                      <a:schemeClr val="accent5">
                        <a:lumMod val="20000"/>
                        <a:lumOff val="80000"/>
                      </a:schemeClr>
                    </a:solidFill>
                  </a:tcPr>
                </a:tc>
              </a:tr>
              <a:tr h="370840">
                <a:tc>
                  <a:txBody>
                    <a:bodyPr/>
                    <a:lstStyle/>
                    <a:p>
                      <a:pPr marL="0" lvl="0" indent="0" algn="l" rtl="0">
                        <a:spcBef>
                          <a:spcPts val="0"/>
                        </a:spcBef>
                        <a:spcAft>
                          <a:spcPts val="0"/>
                        </a:spcAft>
                        <a:buNone/>
                      </a:pPr>
                      <a:r>
                        <a:rPr lang="en-US" sz="1400" dirty="0" smtClean="0">
                          <a:latin typeface="+mj-lt"/>
                        </a:rPr>
                        <a:t>W</a:t>
                      </a:r>
                      <a:r>
                        <a:rPr lang="ru" sz="1400" dirty="0" smtClean="0">
                          <a:latin typeface="+mj-lt"/>
                        </a:rPr>
                        <a:t>hen </a:t>
                      </a:r>
                      <a:r>
                        <a:rPr lang="ru" sz="1400" dirty="0">
                          <a:latin typeface="+mj-lt"/>
                        </a:rPr>
                        <a:t>did you go to the cinema last </a:t>
                      </a:r>
                      <a:r>
                        <a:rPr lang="ru" sz="1400" dirty="0" smtClean="0">
                          <a:latin typeface="+mj-lt"/>
                        </a:rPr>
                        <a:t>time</a:t>
                      </a:r>
                      <a:r>
                        <a:rPr lang="en-US" sz="1400" dirty="0" smtClean="0">
                          <a:latin typeface="+mj-lt"/>
                        </a:rPr>
                        <a:t>?</a:t>
                      </a:r>
                      <a:endParaRPr sz="1400" dirty="0">
                        <a:latin typeface="+mj-lt"/>
                      </a:endParaRPr>
                    </a:p>
                  </a:txBody>
                  <a:tcPr marL="91425" marR="91425" marT="91425" marB="91425"/>
                </a:tc>
                <a:tc>
                  <a:txBody>
                    <a:bodyPr/>
                    <a:lstStyle/>
                    <a:p>
                      <a:r>
                        <a:rPr lang="en-US" sz="1400" dirty="0" smtClean="0">
                          <a:latin typeface="+mj-lt"/>
                        </a:rPr>
                        <a:t>a month ago</a:t>
                      </a:r>
                      <a:endParaRPr lang="ru-RU" sz="1400" dirty="0">
                        <a:latin typeface="+mj-lt"/>
                      </a:endParaRPr>
                    </a:p>
                  </a:txBody>
                  <a:tcPr>
                    <a:solidFill>
                      <a:srgbClr val="99FF66"/>
                    </a:solidFill>
                  </a:tcPr>
                </a:tc>
                <a:tc>
                  <a:txBody>
                    <a:bodyPr/>
                    <a:lstStyle/>
                    <a:p>
                      <a:r>
                        <a:rPr lang="en-US" sz="1400" dirty="0" smtClean="0">
                          <a:latin typeface="+mj-lt"/>
                        </a:rPr>
                        <a:t>in summer</a:t>
                      </a:r>
                      <a:endParaRPr lang="ru-RU" sz="1400" dirty="0">
                        <a:latin typeface="+mj-lt"/>
                      </a:endParaRPr>
                    </a:p>
                  </a:txBody>
                  <a:tcPr>
                    <a:solidFill>
                      <a:schemeClr val="accent5">
                        <a:lumMod val="20000"/>
                        <a:lumOff val="80000"/>
                      </a:schemeClr>
                    </a:solidFill>
                  </a:tcPr>
                </a:tc>
              </a:tr>
              <a:tr h="370840">
                <a:tc>
                  <a:txBody>
                    <a:bodyPr/>
                    <a:lstStyle/>
                    <a:p>
                      <a:pPr marL="0" lvl="0" indent="0" algn="l" rtl="0">
                        <a:spcBef>
                          <a:spcPts val="0"/>
                        </a:spcBef>
                        <a:spcAft>
                          <a:spcPts val="0"/>
                        </a:spcAft>
                        <a:buNone/>
                      </a:pPr>
                      <a:r>
                        <a:rPr lang="en-US" sz="1400" dirty="0" smtClean="0">
                          <a:latin typeface="+mj-lt"/>
                        </a:rPr>
                        <a:t>What are your </a:t>
                      </a:r>
                      <a:r>
                        <a:rPr lang="ru" sz="1400" dirty="0" smtClean="0">
                          <a:latin typeface="+mj-lt"/>
                        </a:rPr>
                        <a:t>favorite movie</a:t>
                      </a:r>
                      <a:r>
                        <a:rPr lang="en-US" sz="1400" dirty="0" smtClean="0">
                          <a:latin typeface="+mj-lt"/>
                        </a:rPr>
                        <a:t>s?</a:t>
                      </a:r>
                      <a:endParaRPr sz="1400" dirty="0">
                        <a:latin typeface="+mj-lt"/>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400" b="0" i="0" u="none" strike="noStrike" cap="none" dirty="0" err="1" smtClean="0">
                          <a:solidFill>
                            <a:srgbClr val="000000"/>
                          </a:solidFill>
                          <a:effectLst/>
                          <a:latin typeface="+mj-lt"/>
                          <a:ea typeface="Arial"/>
                          <a:cs typeface="Arial"/>
                          <a:sym typeface="Arial"/>
                        </a:rPr>
                        <a:t>Guardians</a:t>
                      </a:r>
                      <a:r>
                        <a:rPr lang="ru-RU"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of</a:t>
                      </a:r>
                      <a:r>
                        <a:rPr lang="ru-RU"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the</a:t>
                      </a:r>
                      <a:r>
                        <a:rPr lang="ru-RU"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galaxy</a:t>
                      </a:r>
                      <a:r>
                        <a:rPr lang="en-US"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We</a:t>
                      </a:r>
                      <a:r>
                        <a:rPr lang="ru-RU"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bought</a:t>
                      </a:r>
                      <a:r>
                        <a:rPr lang="ru-RU" sz="1400" b="0" i="0" u="none" strike="noStrike" cap="none" dirty="0" smtClean="0">
                          <a:solidFill>
                            <a:srgbClr val="000000"/>
                          </a:solidFill>
                          <a:effectLst/>
                          <a:latin typeface="+mj-lt"/>
                          <a:ea typeface="Arial"/>
                          <a:cs typeface="Arial"/>
                          <a:sym typeface="Arial"/>
                        </a:rPr>
                        <a:t> a </a:t>
                      </a:r>
                      <a:r>
                        <a:rPr lang="ru-RU" sz="1400" b="0" i="0" u="none" strike="noStrike" cap="none" dirty="0" err="1" smtClean="0">
                          <a:solidFill>
                            <a:srgbClr val="000000"/>
                          </a:solidFill>
                          <a:effectLst/>
                          <a:latin typeface="+mj-lt"/>
                          <a:ea typeface="Arial"/>
                          <a:cs typeface="Arial"/>
                          <a:sym typeface="Arial"/>
                        </a:rPr>
                        <a:t>zoo</a:t>
                      </a:r>
                      <a:r>
                        <a:rPr lang="en-US"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Fast</a:t>
                      </a:r>
                      <a:r>
                        <a:rPr lang="ru-RU"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and</a:t>
                      </a:r>
                      <a:r>
                        <a:rPr lang="ru-RU"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furious</a:t>
                      </a:r>
                      <a:r>
                        <a:rPr lang="ru-RU" sz="1400" b="0" i="0" u="none" strike="noStrike" cap="none" dirty="0" smtClean="0">
                          <a:solidFill>
                            <a:srgbClr val="000000"/>
                          </a:solidFill>
                          <a:effectLst/>
                          <a:latin typeface="+mj-lt"/>
                          <a:ea typeface="Arial"/>
                          <a:cs typeface="Arial"/>
                          <a:sym typeface="Arial"/>
                        </a:rPr>
                        <a:t> 8</a:t>
                      </a:r>
                      <a:endParaRPr lang="ru-RU" sz="1400" dirty="0">
                        <a:latin typeface="+mj-lt"/>
                      </a:endParaRPr>
                    </a:p>
                  </a:txBody>
                  <a:tcPr>
                    <a:solidFill>
                      <a:srgbClr val="99FF66"/>
                    </a:solidFill>
                  </a:tcPr>
                </a:tc>
                <a:tc>
                  <a:txBody>
                    <a:bodyPr/>
                    <a:lstStyle/>
                    <a:p>
                      <a:r>
                        <a:rPr lang="en-US" sz="1400" dirty="0" smtClean="0">
                          <a:latin typeface="+mj-lt"/>
                        </a:rPr>
                        <a:t>By the sea, Rampage,</a:t>
                      </a:r>
                      <a:r>
                        <a:rPr lang="en-US" sz="1400" baseline="0" dirty="0" smtClean="0">
                          <a:latin typeface="+mj-lt"/>
                        </a:rPr>
                        <a:t> The fate of the furious, Bad boys</a:t>
                      </a:r>
                      <a:endParaRPr lang="ru-RU" sz="1400" dirty="0">
                        <a:latin typeface="+mj-lt"/>
                      </a:endParaRPr>
                    </a:p>
                  </a:txBody>
                  <a:tcPr>
                    <a:solidFill>
                      <a:schemeClr val="accent5">
                        <a:lumMod val="20000"/>
                        <a:lumOff val="80000"/>
                      </a:schemeClr>
                    </a:solidFill>
                  </a:tcPr>
                </a:tc>
              </a:tr>
              <a:tr h="370840">
                <a:tc>
                  <a:txBody>
                    <a:bodyPr/>
                    <a:lstStyle/>
                    <a:p>
                      <a:pPr marL="0" lvl="0" indent="0" algn="l" rtl="0">
                        <a:spcBef>
                          <a:spcPts val="0"/>
                        </a:spcBef>
                        <a:spcAft>
                          <a:spcPts val="0"/>
                        </a:spcAft>
                        <a:buNone/>
                      </a:pPr>
                      <a:r>
                        <a:rPr lang="en-US" sz="1400" dirty="0" smtClean="0">
                          <a:latin typeface="+mj-lt"/>
                        </a:rPr>
                        <a:t>Who are your </a:t>
                      </a:r>
                      <a:r>
                        <a:rPr lang="ru" sz="1400" dirty="0" smtClean="0">
                          <a:latin typeface="+mj-lt"/>
                        </a:rPr>
                        <a:t>favorite actor</a:t>
                      </a:r>
                      <a:r>
                        <a:rPr lang="en-US" sz="1400" dirty="0" smtClean="0">
                          <a:latin typeface="+mj-lt"/>
                        </a:rPr>
                        <a:t>s?</a:t>
                      </a:r>
                      <a:endParaRPr sz="1400" dirty="0">
                        <a:latin typeface="+mj-lt"/>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400" b="0" i="0" u="none" strike="noStrike" cap="none" dirty="0" err="1" smtClean="0">
                          <a:solidFill>
                            <a:srgbClr val="000000"/>
                          </a:solidFill>
                          <a:effectLst/>
                          <a:latin typeface="+mj-lt"/>
                          <a:ea typeface="Arial"/>
                          <a:cs typeface="Arial"/>
                          <a:sym typeface="Arial"/>
                        </a:rPr>
                        <a:t>Arnold</a:t>
                      </a:r>
                      <a:r>
                        <a:rPr lang="ru-RU" sz="1400" b="0" i="0" u="none" strike="noStrike" cap="none" dirty="0" smtClean="0">
                          <a:solidFill>
                            <a:srgbClr val="000000"/>
                          </a:solidFill>
                          <a:effectLst/>
                          <a:latin typeface="+mj-lt"/>
                          <a:ea typeface="Arial"/>
                          <a:cs typeface="Arial"/>
                          <a:sym typeface="Arial"/>
                        </a:rPr>
                        <a:t> </a:t>
                      </a:r>
                      <a:r>
                        <a:rPr lang="ru-RU" sz="1400" b="0" i="0" u="none" strike="noStrike" cap="none" dirty="0" err="1" smtClean="0">
                          <a:solidFill>
                            <a:srgbClr val="000000"/>
                          </a:solidFill>
                          <a:effectLst/>
                          <a:latin typeface="+mj-lt"/>
                          <a:ea typeface="Arial"/>
                          <a:cs typeface="Arial"/>
                          <a:sym typeface="Arial"/>
                        </a:rPr>
                        <a:t>Schwarzenegger</a:t>
                      </a:r>
                      <a:r>
                        <a:rPr lang="en-US" sz="1400" b="0" i="0" u="none" strike="noStrike" cap="none" dirty="0" smtClean="0">
                          <a:solidFill>
                            <a:srgbClr val="000000"/>
                          </a:solidFill>
                          <a:effectLst/>
                          <a:latin typeface="+mj-lt"/>
                          <a:ea typeface="Arial"/>
                          <a:cs typeface="Arial"/>
                          <a:sym typeface="Arial"/>
                        </a:rPr>
                        <a:t>, Angelina Jolie, </a:t>
                      </a:r>
                      <a:r>
                        <a:rPr lang="en-US" sz="1400" b="0" i="0" u="none" strike="noStrike" cap="none" baseline="0" dirty="0" smtClean="0">
                          <a:solidFill>
                            <a:srgbClr val="000000"/>
                          </a:solidFill>
                          <a:effectLst/>
                          <a:latin typeface="+mj-lt"/>
                          <a:ea typeface="Arial"/>
                          <a:cs typeface="Arial"/>
                          <a:sym typeface="Arial"/>
                        </a:rPr>
                        <a:t>Jason Statham</a:t>
                      </a:r>
                      <a:endParaRPr lang="ru-RU" sz="1400" dirty="0">
                        <a:latin typeface="+mj-lt"/>
                      </a:endParaRPr>
                    </a:p>
                  </a:txBody>
                  <a:tcPr>
                    <a:solidFill>
                      <a:srgbClr val="99FF66"/>
                    </a:solidFill>
                  </a:tcPr>
                </a:tc>
                <a:tc>
                  <a:txBody>
                    <a:bodyPr/>
                    <a:lstStyle/>
                    <a:p>
                      <a:r>
                        <a:rPr lang="en-US" sz="1400" dirty="0" smtClean="0">
                          <a:latin typeface="+mj-lt"/>
                        </a:rPr>
                        <a:t>Angelina Jolie,</a:t>
                      </a:r>
                      <a:r>
                        <a:rPr lang="en-US" sz="1400" baseline="0" dirty="0" smtClean="0">
                          <a:latin typeface="+mj-lt"/>
                        </a:rPr>
                        <a:t> Dwayne Douglas Johnson, Will Smith, Jason Statham</a:t>
                      </a:r>
                      <a:endParaRPr lang="ru-RU" sz="1400" dirty="0">
                        <a:latin typeface="+mj-lt"/>
                      </a:endParaRPr>
                    </a:p>
                  </a:txBody>
                  <a:tcPr>
                    <a:solidFill>
                      <a:schemeClr val="accent5">
                        <a:lumMod val="20000"/>
                        <a:lumOff val="80000"/>
                      </a:schemeClr>
                    </a:solidFill>
                  </a:tcPr>
                </a:tc>
              </a:tr>
              <a:tr h="370840">
                <a:tc>
                  <a:txBody>
                    <a:bodyPr/>
                    <a:lstStyle/>
                    <a:p>
                      <a:pPr marL="0" lvl="0" indent="0" algn="l" rtl="0">
                        <a:spcBef>
                          <a:spcPts val="0"/>
                        </a:spcBef>
                        <a:spcAft>
                          <a:spcPts val="0"/>
                        </a:spcAft>
                        <a:buNone/>
                      </a:pPr>
                      <a:r>
                        <a:rPr lang="en-US" sz="1400" dirty="0" smtClean="0">
                          <a:latin typeface="+mj-lt"/>
                        </a:rPr>
                        <a:t>D</a:t>
                      </a:r>
                      <a:r>
                        <a:rPr lang="ru" sz="1400" dirty="0" smtClean="0">
                          <a:latin typeface="+mj-lt"/>
                        </a:rPr>
                        <a:t>o </a:t>
                      </a:r>
                      <a:r>
                        <a:rPr lang="ru" sz="1400" dirty="0">
                          <a:latin typeface="+mj-lt"/>
                        </a:rPr>
                        <a:t>you like to go to the cinema with your friends or </a:t>
                      </a:r>
                      <a:r>
                        <a:rPr lang="ru" sz="1400" dirty="0" smtClean="0">
                          <a:latin typeface="+mj-lt"/>
                        </a:rPr>
                        <a:t>relatives</a:t>
                      </a:r>
                      <a:r>
                        <a:rPr lang="en-US" sz="1400" dirty="0" smtClean="0">
                          <a:latin typeface="+mj-lt"/>
                        </a:rPr>
                        <a:t>?</a:t>
                      </a:r>
                      <a:endParaRPr sz="1400" dirty="0">
                        <a:latin typeface="+mj-lt"/>
                      </a:endParaRPr>
                    </a:p>
                  </a:txBody>
                  <a:tcPr marL="91425" marR="91425" marT="91425" marB="91425"/>
                </a:tc>
                <a:tc>
                  <a:txBody>
                    <a:bodyPr/>
                    <a:lstStyle/>
                    <a:p>
                      <a:r>
                        <a:rPr lang="en-US" sz="1400" dirty="0" smtClean="0">
                          <a:latin typeface="+mj-lt"/>
                        </a:rPr>
                        <a:t>With friends.</a:t>
                      </a:r>
                      <a:endParaRPr lang="ru-RU" sz="1400" dirty="0">
                        <a:latin typeface="+mj-lt"/>
                      </a:endParaRPr>
                    </a:p>
                  </a:txBody>
                  <a:tcPr>
                    <a:solidFill>
                      <a:srgbClr val="99FF66"/>
                    </a:solidFill>
                  </a:tcPr>
                </a:tc>
                <a:tc>
                  <a:txBody>
                    <a:bodyPr/>
                    <a:lstStyle/>
                    <a:p>
                      <a:r>
                        <a:rPr lang="en-US" sz="1400" dirty="0" smtClean="0">
                          <a:latin typeface="+mj-lt"/>
                        </a:rPr>
                        <a:t>With</a:t>
                      </a:r>
                      <a:r>
                        <a:rPr lang="en-US" sz="1400" baseline="0" dirty="0" smtClean="0">
                          <a:latin typeface="+mj-lt"/>
                        </a:rPr>
                        <a:t> friends and always with families.</a:t>
                      </a:r>
                      <a:endParaRPr lang="ru-RU" sz="1400" dirty="0">
                        <a:latin typeface="+mj-lt"/>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922728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t>Film studios in Belarus</a:t>
            </a:r>
            <a:endParaRPr dirty="0"/>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t>We have a national film studio - Belarusfilm. It’s one of the leading studios in Eastern Europe.</a:t>
            </a:r>
            <a:endParaRPr dirty="0"/>
          </a:p>
          <a:p>
            <a:pPr marL="0" lvl="0" indent="0" algn="l" rtl="0">
              <a:spcBef>
                <a:spcPts val="1600"/>
              </a:spcBef>
              <a:spcAft>
                <a:spcPts val="0"/>
              </a:spcAft>
              <a:buNone/>
            </a:pPr>
            <a:r>
              <a:rPr lang="ru" dirty="0"/>
              <a:t>It was founded in 1924.</a:t>
            </a:r>
            <a:endParaRPr dirty="0"/>
          </a:p>
          <a:p>
            <a:pPr marL="0" lvl="0" indent="0" algn="l" rtl="0">
              <a:spcBef>
                <a:spcPts val="1600"/>
              </a:spcBef>
              <a:spcAft>
                <a:spcPts val="0"/>
              </a:spcAft>
              <a:buNone/>
            </a:pPr>
            <a:r>
              <a:rPr lang="ru" dirty="0"/>
              <a:t>The first film “A forest story” was made in 1926.</a:t>
            </a:r>
            <a:endParaRPr dirty="0"/>
          </a:p>
          <a:p>
            <a:pPr marL="0" lvl="0" indent="0" algn="l" rtl="0">
              <a:spcBef>
                <a:spcPts val="1600"/>
              </a:spcBef>
              <a:spcAft>
                <a:spcPts val="0"/>
              </a:spcAft>
              <a:buNone/>
            </a:pPr>
            <a:r>
              <a:rPr lang="ru" dirty="0"/>
              <a:t>Every year Belarusfilm produce about 50 different types of films, documentaries and cartoons.</a:t>
            </a:r>
            <a:endParaRPr dirty="0"/>
          </a:p>
          <a:p>
            <a:pPr marL="0" lvl="0" indent="0" algn="l" rtl="0">
              <a:spcBef>
                <a:spcPts val="1600"/>
              </a:spcBef>
              <a:spcAft>
                <a:spcPts val="0"/>
              </a:spcAft>
              <a:buNone/>
            </a:pPr>
            <a:r>
              <a:rPr lang="ru" dirty="0"/>
              <a:t>A lot of films about Great Patriotic War are produced here. </a:t>
            </a: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106004" y="326415"/>
            <a:ext cx="4466287" cy="584775"/>
          </a:xfrm>
          <a:prstGeom prst="rect">
            <a:avLst/>
          </a:prstGeom>
        </p:spPr>
        <p:txBody>
          <a:bodyPr wrap="none">
            <a:spAutoFit/>
          </a:bodyPr>
          <a:lstStyle/>
          <a:p>
            <a:r>
              <a:rPr lang="ru" sz="3200" dirty="0"/>
              <a:t>Film studios in </a:t>
            </a:r>
            <a:r>
              <a:rPr lang="en-US" sz="3200" dirty="0" smtClean="0"/>
              <a:t>Moldova</a:t>
            </a:r>
            <a:endParaRPr lang="ru-RU" sz="3200" dirty="0"/>
          </a:p>
        </p:txBody>
      </p:sp>
      <p:pic>
        <p:nvPicPr>
          <p:cNvPr id="4098" name="Picture 2" descr="Stamp of Moldova md014st.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88672" y="174287"/>
            <a:ext cx="1838325" cy="18383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Прямоугольник 2"/>
          <p:cNvSpPr/>
          <p:nvPr/>
        </p:nvSpPr>
        <p:spPr>
          <a:xfrm>
            <a:off x="106004" y="1367275"/>
            <a:ext cx="3342582" cy="338554"/>
          </a:xfrm>
          <a:prstGeom prst="rect">
            <a:avLst/>
          </a:prstGeom>
        </p:spPr>
        <p:txBody>
          <a:bodyPr wrap="none">
            <a:spAutoFit/>
          </a:bodyPr>
          <a:lstStyle/>
          <a:p>
            <a:pPr lvl="0">
              <a:spcBef>
                <a:spcPts val="1600"/>
              </a:spcBef>
            </a:pPr>
            <a:r>
              <a:rPr lang="en-US" sz="1600" dirty="0" smtClean="0"/>
              <a:t>Moldova-film was </a:t>
            </a:r>
            <a:r>
              <a:rPr lang="en-US" sz="1600" dirty="0"/>
              <a:t>founded in </a:t>
            </a:r>
            <a:r>
              <a:rPr lang="en-US" sz="1600" dirty="0" smtClean="0"/>
              <a:t>1952.</a:t>
            </a:r>
            <a:endParaRPr lang="en-US" sz="1600" dirty="0"/>
          </a:p>
        </p:txBody>
      </p:sp>
      <p:sp>
        <p:nvSpPr>
          <p:cNvPr id="4" name="TextBox 3"/>
          <p:cNvSpPr txBox="1"/>
          <p:nvPr/>
        </p:nvSpPr>
        <p:spPr>
          <a:xfrm>
            <a:off x="106004" y="1823360"/>
            <a:ext cx="6571030" cy="584775"/>
          </a:xfrm>
          <a:prstGeom prst="rect">
            <a:avLst/>
          </a:prstGeom>
          <a:noFill/>
        </p:spPr>
        <p:txBody>
          <a:bodyPr wrap="none" rtlCol="0">
            <a:spAutoFit/>
          </a:bodyPr>
          <a:lstStyle/>
          <a:p>
            <a:r>
              <a:rPr lang="en-US" sz="1600" dirty="0" smtClean="0"/>
              <a:t>Before 1982 Moldova-film produced 120 films and 800 documentaries.</a:t>
            </a:r>
          </a:p>
          <a:p>
            <a:r>
              <a:rPr lang="en-US" sz="1600" dirty="0" smtClean="0"/>
              <a:t>Till present days it had difficult times but they have a good potential. </a:t>
            </a:r>
            <a:endParaRPr lang="ru-RU" sz="1600" dirty="0"/>
          </a:p>
        </p:txBody>
      </p:sp>
      <p:sp>
        <p:nvSpPr>
          <p:cNvPr id="5" name="TextBox 4"/>
          <p:cNvSpPr txBox="1"/>
          <p:nvPr/>
        </p:nvSpPr>
        <p:spPr>
          <a:xfrm>
            <a:off x="106004" y="2617999"/>
            <a:ext cx="6093335" cy="338554"/>
          </a:xfrm>
          <a:prstGeom prst="rect">
            <a:avLst/>
          </a:prstGeom>
          <a:noFill/>
        </p:spPr>
        <p:txBody>
          <a:bodyPr wrap="none" rtlCol="0">
            <a:spAutoFit/>
          </a:bodyPr>
          <a:lstStyle/>
          <a:p>
            <a:r>
              <a:rPr lang="en-US" sz="1600" dirty="0" smtClean="0"/>
              <a:t>Nowadays it can produce 3-4 films and 50 documentaries a year.</a:t>
            </a:r>
            <a:endParaRPr lang="ru-RU"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76948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460</Words>
  <Application>Microsoft Macintosh PowerPoint</Application>
  <PresentationFormat>On-screen Show (16:9)</PresentationFormat>
  <Paragraphs>56</Paragraphs>
  <Slides>9</Slides>
  <Notes>5</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Simple Light</vt:lpstr>
      <vt:lpstr>Cinema</vt:lpstr>
      <vt:lpstr>Famouse Belarusian actors</vt:lpstr>
      <vt:lpstr>Slide 3</vt:lpstr>
      <vt:lpstr>Belarusian cinema </vt:lpstr>
      <vt:lpstr>Ryzhik through the Looking Glass</vt:lpstr>
      <vt:lpstr>Slide 6</vt:lpstr>
      <vt:lpstr>Slide 7</vt:lpstr>
      <vt:lpstr>Film studios in Belarus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dc:title>
  <dc:creator>Наташа</dc:creator>
  <cp:lastModifiedBy>Barry Kramer</cp:lastModifiedBy>
  <cp:revision>8</cp:revision>
  <dcterms:created xsi:type="dcterms:W3CDTF">2019-01-13T00:07:26Z</dcterms:created>
  <dcterms:modified xsi:type="dcterms:W3CDTF">2019-01-13T00:10:52Z</dcterms:modified>
</cp:coreProperties>
</file>