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77" r:id="rId3"/>
    <p:sldId id="263" r:id="rId4"/>
    <p:sldId id="280" r:id="rId5"/>
    <p:sldId id="272" r:id="rId6"/>
    <p:sldId id="265" r:id="rId7"/>
    <p:sldId id="281" r:id="rId8"/>
    <p:sldId id="278" r:id="rId9"/>
    <p:sldId id="259" r:id="rId10"/>
    <p:sldId id="283" r:id="rId11"/>
    <p:sldId id="284" r:id="rId12"/>
    <p:sldId id="27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Раздел по умолчанию" id="{57B0A9EB-2421-4DBB-ACB9-D677AD67DDAF}">
          <p14:sldIdLst>
            <p14:sldId id="256"/>
            <p14:sldId id="277"/>
            <p14:sldId id="263"/>
            <p14:sldId id="280"/>
            <p14:sldId id="272"/>
            <p14:sldId id="265"/>
          </p14:sldIdLst>
        </p14:section>
        <p14:section name="Раздел без заголовка" id="{AF5F8315-09BC-4D5D-8898-F3D1A4FD95E3}">
          <p14:sldIdLst>
            <p14:sldId id="281"/>
            <p14:sldId id="278"/>
            <p14:sldId id="259"/>
            <p14:sldId id="283"/>
            <p14:sldId id="284"/>
            <p14:sldId id="276"/>
          </p14:sldIdLst>
        </p14:section>
      </p14:sectionLst>
    </p:ex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3" d="100"/>
          <a:sy n="93" d="100"/>
        </p:scale>
        <p:origin x="-536"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CA38C97-2FEE-499D-9110-68FC8FC7934A}" type="datetimeFigureOut">
              <a:rPr lang="ru-RU" smtClean="0"/>
              <a:pPr/>
              <a:t>1/9/18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3E272CD-E1D4-447B-89CB-3A5E7E834C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A38C97-2FEE-499D-9110-68FC8FC7934A}" type="datetimeFigureOut">
              <a:rPr lang="ru-RU" smtClean="0"/>
              <a:pPr/>
              <a:t>1/9/18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E272CD-E1D4-447B-89CB-3A5E7E834C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A38C97-2FEE-499D-9110-68FC8FC7934A}" type="datetimeFigureOut">
              <a:rPr lang="ru-RU" smtClean="0"/>
              <a:pPr/>
              <a:t>1/9/18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E272CD-E1D4-447B-89CB-3A5E7E834C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CA38C97-2FEE-499D-9110-68FC8FC7934A}" type="datetimeFigureOut">
              <a:rPr lang="ru-RU" smtClean="0"/>
              <a:pPr/>
              <a:t>1/9/18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3E272CD-E1D4-447B-89CB-3A5E7E834C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CA38C97-2FEE-499D-9110-68FC8FC7934A}" type="datetimeFigureOut">
              <a:rPr lang="ru-RU" smtClean="0"/>
              <a:pPr/>
              <a:t>1/9/18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3E272CD-E1D4-447B-89CB-3A5E7E834C63}"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CA38C97-2FEE-499D-9110-68FC8FC7934A}" type="datetimeFigureOut">
              <a:rPr lang="ru-RU" smtClean="0"/>
              <a:pPr/>
              <a:t>1/9/18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3E272CD-E1D4-447B-89CB-3A5E7E834C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CA38C97-2FEE-499D-9110-68FC8FC7934A}" type="datetimeFigureOut">
              <a:rPr lang="ru-RU" smtClean="0"/>
              <a:pPr/>
              <a:t>1/9/18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3E272CD-E1D4-447B-89CB-3A5E7E834C63}"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CA38C97-2FEE-499D-9110-68FC8FC7934A}" type="datetimeFigureOut">
              <a:rPr lang="ru-RU" smtClean="0"/>
              <a:pPr/>
              <a:t>1/9/18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E272CD-E1D4-447B-89CB-3A5E7E834C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CA38C97-2FEE-499D-9110-68FC8FC7934A}" type="datetimeFigureOut">
              <a:rPr lang="ru-RU" smtClean="0"/>
              <a:pPr/>
              <a:t>1/9/18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E272CD-E1D4-447B-89CB-3A5E7E834C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CA38C97-2FEE-499D-9110-68FC8FC7934A}" type="datetimeFigureOut">
              <a:rPr lang="ru-RU" smtClean="0"/>
              <a:pPr/>
              <a:t>1/9/18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E272CD-E1D4-447B-89CB-3A5E7E834C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CA38C97-2FEE-499D-9110-68FC8FC7934A}" type="datetimeFigureOut">
              <a:rPr lang="ru-RU" smtClean="0"/>
              <a:pPr/>
              <a:t>1/9/18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3E272CD-E1D4-447B-89CB-3A5E7E834C63}"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CA38C97-2FEE-499D-9110-68FC8FC7934A}" type="datetimeFigureOut">
              <a:rPr lang="ru-RU" smtClean="0"/>
              <a:pPr/>
              <a:t>1/9/18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3E272CD-E1D4-447B-89CB-3A5E7E834C63}"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35498" y="7795191"/>
            <a:ext cx="2114536" cy="2670280"/>
          </a:xfrm>
        </p:spPr>
        <p:txBody>
          <a:bodyPr>
            <a:normAutofit/>
          </a:bodyPr>
          <a:lstStyle/>
          <a:p>
            <a:endParaRPr lang="ru-RU" dirty="0"/>
          </a:p>
        </p:txBody>
      </p:sp>
      <p:sp>
        <p:nvSpPr>
          <p:cNvPr id="5" name="TextBox 4"/>
          <p:cNvSpPr txBox="1"/>
          <p:nvPr/>
        </p:nvSpPr>
        <p:spPr>
          <a:xfrm>
            <a:off x="708763" y="332656"/>
            <a:ext cx="7040710" cy="1938992"/>
          </a:xfrm>
          <a:prstGeom prst="rect">
            <a:avLst/>
          </a:prstGeom>
          <a:noFill/>
        </p:spPr>
        <p:txBody>
          <a:bodyPr wrap="none" rtlCol="0">
            <a:spAutoFit/>
          </a:bodyPr>
          <a:lstStyle/>
          <a:p>
            <a:pPr algn="ctr"/>
            <a:r>
              <a:rPr lang="en-US" sz="4000" b="1" i="1" dirty="0" smtClean="0">
                <a:solidFill>
                  <a:srgbClr val="C00000"/>
                </a:solidFill>
                <a:latin typeface="Georgia" pitchFamily="18" charset="0"/>
              </a:rPr>
              <a:t>The  </a:t>
            </a:r>
            <a:r>
              <a:rPr lang="en-US" sz="4000" b="1" i="1" dirty="0" err="1">
                <a:solidFill>
                  <a:srgbClr val="C00000"/>
                </a:solidFill>
                <a:latin typeface="Georgia" pitchFamily="18" charset="0"/>
              </a:rPr>
              <a:t>G</a:t>
            </a:r>
            <a:r>
              <a:rPr lang="en-US" sz="4000" b="1" i="1" dirty="0" err="1" smtClean="0">
                <a:solidFill>
                  <a:srgbClr val="C00000"/>
                </a:solidFill>
                <a:latin typeface="Georgia" pitchFamily="18" charset="0"/>
              </a:rPr>
              <a:t>eto</a:t>
            </a:r>
            <a:r>
              <a:rPr lang="en-US" sz="4000" b="1" i="1" dirty="0" smtClean="0">
                <a:solidFill>
                  <a:srgbClr val="C00000"/>
                </a:solidFill>
                <a:latin typeface="Georgia" pitchFamily="18" charset="0"/>
              </a:rPr>
              <a:t> –</a:t>
            </a:r>
            <a:r>
              <a:rPr lang="en-US" sz="4000" b="1" i="1" dirty="0" err="1" smtClean="0">
                <a:solidFill>
                  <a:srgbClr val="C00000"/>
                </a:solidFill>
                <a:latin typeface="Georgia" pitchFamily="18" charset="0"/>
              </a:rPr>
              <a:t>Dacians</a:t>
            </a:r>
            <a:r>
              <a:rPr lang="en-US" sz="4000" b="1" i="1" dirty="0" smtClean="0">
                <a:solidFill>
                  <a:srgbClr val="C00000"/>
                </a:solidFill>
                <a:latin typeface="Georgia" pitchFamily="18" charset="0"/>
              </a:rPr>
              <a:t>-Early</a:t>
            </a:r>
          </a:p>
          <a:p>
            <a:pPr algn="ctr"/>
            <a:r>
              <a:rPr lang="en-US" sz="4000" b="1" i="1" dirty="0" smtClean="0">
                <a:solidFill>
                  <a:srgbClr val="C00000"/>
                </a:solidFill>
                <a:latin typeface="Georgia" pitchFamily="18" charset="0"/>
              </a:rPr>
              <a:t> people on the territory</a:t>
            </a:r>
          </a:p>
          <a:p>
            <a:pPr algn="ctr"/>
            <a:r>
              <a:rPr lang="en-US" sz="4000" b="1" i="1" dirty="0" smtClean="0">
                <a:solidFill>
                  <a:srgbClr val="C00000"/>
                </a:solidFill>
                <a:latin typeface="Georgia" pitchFamily="18" charset="0"/>
              </a:rPr>
              <a:t>Republic of </a:t>
            </a:r>
            <a:r>
              <a:rPr lang="en-US" sz="4000" b="1" i="1" dirty="0">
                <a:solidFill>
                  <a:srgbClr val="C00000"/>
                </a:solidFill>
                <a:latin typeface="Georgia" pitchFamily="18" charset="0"/>
              </a:rPr>
              <a:t>M</a:t>
            </a:r>
            <a:r>
              <a:rPr lang="en-US" sz="4000" b="1" i="1" dirty="0" smtClean="0">
                <a:solidFill>
                  <a:srgbClr val="C00000"/>
                </a:solidFill>
                <a:latin typeface="Georgia" pitchFamily="18" charset="0"/>
              </a:rPr>
              <a:t>oldova</a:t>
            </a:r>
          </a:p>
        </p:txBody>
      </p:sp>
      <p:sp>
        <p:nvSpPr>
          <p:cNvPr id="7" name="TextBox 6"/>
          <p:cNvSpPr txBox="1"/>
          <p:nvPr/>
        </p:nvSpPr>
        <p:spPr>
          <a:xfrm>
            <a:off x="5868144" y="3075776"/>
            <a:ext cx="3275856" cy="3477875"/>
          </a:xfrm>
          <a:prstGeom prst="rect">
            <a:avLst/>
          </a:prstGeom>
          <a:noFill/>
        </p:spPr>
        <p:txBody>
          <a:bodyPr wrap="square" rtlCol="0">
            <a:spAutoFit/>
          </a:bodyPr>
          <a:lstStyle/>
          <a:p>
            <a:r>
              <a:rPr lang="en-US" sz="2400" b="1" i="1" dirty="0" smtClean="0">
                <a:latin typeface="Georgia" pitchFamily="18" charset="0"/>
              </a:rPr>
              <a:t>Ma</a:t>
            </a:r>
            <a:r>
              <a:rPr lang="en-US" sz="2800" b="1" i="1" dirty="0" smtClean="0">
                <a:latin typeface="Georgia" pitchFamily="18" charset="0"/>
              </a:rPr>
              <a:t>de by the </a:t>
            </a:r>
            <a:r>
              <a:rPr lang="en-US" sz="2400" b="1" i="1" dirty="0" smtClean="0">
                <a:latin typeface="Georgia" pitchFamily="18" charset="0"/>
              </a:rPr>
              <a:t>fourth grade students and the teacher </a:t>
            </a:r>
            <a:r>
              <a:rPr lang="en-US" sz="2400" b="1" i="1" dirty="0" err="1" smtClean="0">
                <a:latin typeface="Georgia" pitchFamily="18" charset="0"/>
              </a:rPr>
              <a:t>Tirsina</a:t>
            </a:r>
            <a:r>
              <a:rPr lang="en-US" sz="2400" b="1" i="1" dirty="0" smtClean="0">
                <a:latin typeface="Georgia" pitchFamily="18" charset="0"/>
              </a:rPr>
              <a:t> </a:t>
            </a:r>
            <a:r>
              <a:rPr lang="en-US" sz="2400" b="1" i="1" dirty="0" err="1" smtClean="0">
                <a:latin typeface="Georgia" pitchFamily="18" charset="0"/>
              </a:rPr>
              <a:t>Nina,primary</a:t>
            </a:r>
            <a:r>
              <a:rPr lang="en-US" sz="2400" b="1" i="1" dirty="0" smtClean="0">
                <a:latin typeface="Georgia" pitchFamily="18" charset="0"/>
              </a:rPr>
              <a:t> school-kindergarten nr 90</a:t>
            </a:r>
          </a:p>
          <a:p>
            <a:endParaRPr lang="en-US" sz="2400" b="1" i="1" dirty="0">
              <a:latin typeface="Georgia" pitchFamily="18" charset="0"/>
            </a:endParaRPr>
          </a:p>
          <a:p>
            <a:r>
              <a:rPr lang="en-US" sz="2400" b="1" i="1" dirty="0" smtClean="0">
                <a:latin typeface="Georgia" pitchFamily="18" charset="0"/>
              </a:rPr>
              <a:t>November 2017</a:t>
            </a:r>
            <a:endParaRPr lang="ru-RU" sz="2400" b="1" i="1" dirty="0">
              <a:latin typeface="Georgia" pitchFamily="18" charset="0"/>
            </a:endParaRPr>
          </a:p>
        </p:txBody>
      </p:sp>
      <p:pic>
        <p:nvPicPr>
          <p:cNvPr id="10" name="Рисунок 9" descr="Imagini pentru jucariile copiilor geto-dacilor"/>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2132856"/>
            <a:ext cx="5131296" cy="446449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5436096" cy="6669360"/>
          </a:xfrm>
        </p:spPr>
        <p:txBody>
          <a:bodyPr>
            <a:normAutofit fontScale="25000" lnSpcReduction="20000"/>
          </a:bodyPr>
          <a:lstStyle/>
          <a:p>
            <a:pPr marL="0" indent="0">
              <a:buNone/>
            </a:pPr>
            <a:r>
              <a:rPr lang="en-US" dirty="0" smtClean="0"/>
              <a:t>  </a:t>
            </a:r>
            <a:r>
              <a:rPr lang="en-US" sz="9600" dirty="0" smtClean="0"/>
              <a:t>Bronze or silver necklaces, skillfully made decorated their necks.  Their hands were full of  thick, silver threads and chains knitted and with their extremities shaped as snake heads. On their fingers they wore spiraled or simple rings . Their hairpins had various shapes but the most popular were those in the shape of a shield or a spoon placed on the spring. Earrings that have been found are in the shape of a thin circle with a small and fine pendant at one end . All these jewels were discovered by archaeologists with a great number of very colorful glass beads which, show us how stylish the </a:t>
            </a:r>
            <a:r>
              <a:rPr lang="en-US" sz="9600" dirty="0" err="1" smtClean="0"/>
              <a:t>Dacian</a:t>
            </a:r>
            <a:r>
              <a:rPr lang="en-US" sz="9600" dirty="0" smtClean="0"/>
              <a:t> women were.</a:t>
            </a:r>
          </a:p>
          <a:p>
            <a:pPr marL="0" indent="0">
              <a:buNone/>
            </a:pPr>
            <a:r>
              <a:rPr lang="en-US" sz="9600" dirty="0" err="1" smtClean="0"/>
              <a:t>Dacian</a:t>
            </a:r>
            <a:r>
              <a:rPr lang="en-US" sz="9600" dirty="0" smtClean="0"/>
              <a:t> children’s toys founded on the territory of </a:t>
            </a:r>
            <a:r>
              <a:rPr lang="en-US" sz="9600" dirty="0" err="1" smtClean="0"/>
              <a:t>Romania,because</a:t>
            </a:r>
            <a:r>
              <a:rPr lang="en-US" sz="9600" dirty="0" smtClean="0"/>
              <a:t> we have the same history</a:t>
            </a:r>
            <a:endParaRPr lang="ru-RU" sz="9600" dirty="0"/>
          </a:p>
        </p:txBody>
      </p:sp>
      <p:pic>
        <p:nvPicPr>
          <p:cNvPr id="4" name="Рисунок 3" descr="http://www.romanianhistoryandculture.com/Picture2.jpg"/>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8183" y="-130341"/>
            <a:ext cx="3312368" cy="2492896"/>
          </a:xfrm>
          <a:prstGeom prst="rect">
            <a:avLst/>
          </a:prstGeom>
          <a:noFill/>
          <a:ln>
            <a:noFill/>
          </a:ln>
        </p:spPr>
      </p:pic>
      <p:pic>
        <p:nvPicPr>
          <p:cNvPr id="5" name="Объект 4" descr="02121651-836022804"/>
          <p:cNvPicPr>
            <a:picLocks/>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5600" y="2681536"/>
            <a:ext cx="3672408" cy="364576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6802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562476"/>
            <a:ext cx="9144000" cy="2295524"/>
          </a:xfrm>
        </p:spPr>
        <p:txBody>
          <a:bodyPr>
            <a:normAutofit fontScale="85000" lnSpcReduction="20000"/>
          </a:bodyPr>
          <a:lstStyle/>
          <a:p>
            <a:r>
              <a:rPr lang="en-US" dirty="0"/>
              <a:t>Their clothes consisted of shirts tightly tied up at the necks, resembling a '</a:t>
            </a:r>
            <a:r>
              <a:rPr lang="en-US" dirty="0" err="1"/>
              <a:t>ia</a:t>
            </a:r>
            <a:r>
              <a:rPr lang="en-US" dirty="0"/>
              <a:t>' with large and long/short sleeves, a skirt reaching the ground and possibly a cloak. for their feet they had '</a:t>
            </a:r>
            <a:r>
              <a:rPr lang="en-US" dirty="0" err="1"/>
              <a:t>opinci</a:t>
            </a:r>
            <a:r>
              <a:rPr lang="en-US" dirty="0"/>
              <a:t>' (peasant sandals) made of leather in the summer and fur in the winter. heir jewelry was  very varied and showed good taste. </a:t>
            </a:r>
          </a:p>
          <a:p>
            <a:endParaRPr lang="ru-RU" dirty="0"/>
          </a:p>
        </p:txBody>
      </p:sp>
      <p:pic>
        <p:nvPicPr>
          <p:cNvPr id="4098" name="Picture 2" descr="Imagini pentru dacian clothes"/>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0"/>
            <a:ext cx="5985048" cy="45624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descr="https://s-media-cache-ak0.pinimg.com/236x/0b/77/61/0b7761118e634470d4401049e830685c.jpg"/>
          <p:cNvPicPr>
            <a:picLocks noChangeAspect="1" noChangeArrowheads="1"/>
          </p:cNvPicPr>
          <p:nvPr/>
        </p:nvPicPr>
        <p:blipFill>
          <a:blip r:embed="rId3" cstate="print"/>
          <a:srcRect/>
          <a:stretch>
            <a:fillRect/>
          </a:stretch>
        </p:blipFill>
        <p:spPr bwMode="auto">
          <a:xfrm>
            <a:off x="6372200" y="-32824"/>
            <a:ext cx="2516222" cy="3697149"/>
          </a:xfrm>
          <a:prstGeom prst="rect">
            <a:avLst/>
          </a:prstGeom>
          <a:noFill/>
        </p:spPr>
      </p:pic>
      <p:sp>
        <p:nvSpPr>
          <p:cNvPr id="4" name="Прямоугольник 3"/>
          <p:cNvSpPr/>
          <p:nvPr/>
        </p:nvSpPr>
        <p:spPr>
          <a:xfrm>
            <a:off x="6236568" y="3643797"/>
            <a:ext cx="29418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Dacian</a:t>
            </a:r>
            <a:r>
              <a:rPr lang="en-US" dirty="0" smtClean="0">
                <a:solidFill>
                  <a:srgbClr val="FF0000"/>
                </a:solidFill>
              </a:rPr>
              <a:t> </a:t>
            </a:r>
            <a:r>
              <a:rPr lang="en-US" dirty="0" err="1" smtClean="0">
                <a:solidFill>
                  <a:srgbClr val="FF0000"/>
                </a:solidFill>
              </a:rPr>
              <a:t>warrier</a:t>
            </a:r>
            <a:endParaRPr lang="ru-RU"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552300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4" name="Picture 2" descr="http://1.bp.blogspot.com/_KugpuHRwBo0/TPdiBq5TsVI/AAAAAAAAAEA/j3kt1ibjd6g/s1600/harta+comorilor+din+romania.jpg"/>
          <p:cNvPicPr>
            <a:picLocks noChangeAspect="1" noChangeArrowheads="1"/>
          </p:cNvPicPr>
          <p:nvPr/>
        </p:nvPicPr>
        <p:blipFill>
          <a:blip r:embed="rId2" cstate="print"/>
          <a:srcRect/>
          <a:stretch>
            <a:fillRect/>
          </a:stretch>
        </p:blipFill>
        <p:spPr bwMode="auto">
          <a:xfrm>
            <a:off x="0" y="260648"/>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gfx9.com/images/h/i/historical-picture-material-of-the-paper-series-25_621731499.jpg"/>
          <p:cNvPicPr>
            <a:picLocks noChangeAspect="1" noChangeArrowheads="1"/>
          </p:cNvPicPr>
          <p:nvPr/>
        </p:nvPicPr>
        <p:blipFill>
          <a:blip r:embed="rId2" cstate="print"/>
          <a:srcRect/>
          <a:stretch>
            <a:fillRect/>
          </a:stretch>
        </p:blipFill>
        <p:spPr bwMode="auto">
          <a:xfrm>
            <a:off x="0" y="-18292"/>
            <a:ext cx="9144000" cy="6876292"/>
          </a:xfrm>
          <a:prstGeom prst="rect">
            <a:avLst/>
          </a:prstGeom>
          <a:noFill/>
        </p:spPr>
      </p:pic>
      <p:sp>
        <p:nvSpPr>
          <p:cNvPr id="6" name="Заголовок 1"/>
          <p:cNvSpPr txBox="1">
            <a:spLocks/>
          </p:cNvSpPr>
          <p:nvPr/>
        </p:nvSpPr>
        <p:spPr>
          <a:xfrm>
            <a:off x="107504" y="0"/>
            <a:ext cx="9144000" cy="764704"/>
          </a:xfrm>
          <a:prstGeom prst="rect">
            <a:avLst/>
          </a:prstGeom>
        </p:spPr>
        <p:txBody>
          <a:bodyPr vert="horz"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mj-cs"/>
              </a:rPr>
              <a:t>The   </a:t>
            </a:r>
            <a:r>
              <a:rPr kumimoji="0" lang="en-US" sz="3600" b="1" i="1" u="none" strike="noStrike" kern="1200" cap="all" spc="0" normalizeH="0" baseline="0" noProof="0" dirty="0" err="1" smtClean="0">
                <a:ln>
                  <a:noFill/>
                </a:ln>
                <a:solidFill>
                  <a:srgbClr val="C00000"/>
                </a:solidFill>
                <a:effectLst>
                  <a:reflection blurRad="12700" stA="48000" endA="300" endPos="55000" dir="5400000" sy="-90000" algn="bl" rotWithShape="0"/>
                </a:effectLst>
                <a:uLnTx/>
                <a:uFillTx/>
                <a:latin typeface="+mj-lt"/>
                <a:ea typeface="+mj-ea"/>
                <a:cs typeface="+mj-cs"/>
              </a:rPr>
              <a:t>geto</a:t>
            </a:r>
            <a:r>
              <a:rPr kumimoji="0" lang="en-US" sz="3600" b="1" i="1"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mj-cs"/>
              </a:rPr>
              <a:t>- </a:t>
            </a:r>
            <a:r>
              <a:rPr kumimoji="0" lang="en-US" sz="3600" b="1" i="1" u="none" strike="noStrike" kern="1200" cap="all" spc="0" normalizeH="0" baseline="0" noProof="0" dirty="0" err="1" smtClean="0">
                <a:ln>
                  <a:noFill/>
                </a:ln>
                <a:solidFill>
                  <a:srgbClr val="C00000"/>
                </a:solidFill>
                <a:effectLst>
                  <a:reflection blurRad="12700" stA="48000" endA="300" endPos="55000" dir="5400000" sy="-90000" algn="bl" rotWithShape="0"/>
                </a:effectLst>
                <a:uLnTx/>
                <a:uFillTx/>
                <a:latin typeface="+mj-lt"/>
                <a:ea typeface="+mj-ea"/>
                <a:cs typeface="+mj-cs"/>
              </a:rPr>
              <a:t>dacians</a:t>
            </a:r>
            <a:endParaRPr kumimoji="0" lang="ru-RU" sz="3600" b="1" i="1" u="none" strike="noStrike" kern="1200" cap="all" spc="0" normalizeH="0" baseline="0" noProof="0" dirty="0">
              <a:ln>
                <a:noFill/>
              </a:ln>
              <a:solidFill>
                <a:srgbClr val="C00000"/>
              </a:solidFill>
              <a:effectLst>
                <a:reflection blurRad="12700" stA="48000" endA="300" endPos="55000" dir="5400000" sy="-90000" algn="bl" rotWithShape="0"/>
              </a:effectLst>
              <a:uLnTx/>
              <a:uFillTx/>
              <a:latin typeface="+mj-lt"/>
              <a:ea typeface="+mj-ea"/>
              <a:cs typeface="+mj-cs"/>
            </a:endParaRPr>
          </a:p>
        </p:txBody>
      </p:sp>
      <p:sp>
        <p:nvSpPr>
          <p:cNvPr id="8" name="Содержимое 2"/>
          <p:cNvSpPr>
            <a:spLocks noGrp="1"/>
          </p:cNvSpPr>
          <p:nvPr>
            <p:ph idx="1"/>
          </p:nvPr>
        </p:nvSpPr>
        <p:spPr>
          <a:xfrm>
            <a:off x="107504" y="646800"/>
            <a:ext cx="5184576" cy="4437112"/>
          </a:xfrm>
        </p:spPr>
        <p:txBody>
          <a:bodyPr>
            <a:noAutofit/>
          </a:bodyPr>
          <a:lstStyle/>
          <a:p>
            <a:pPr marL="0" indent="0">
              <a:buNone/>
            </a:pPr>
            <a:r>
              <a:rPr lang="en-US" sz="2800" dirty="0"/>
              <a:t>T</a:t>
            </a:r>
            <a:r>
              <a:rPr lang="en-US" sz="2800" dirty="0" smtClean="0"/>
              <a:t>he </a:t>
            </a:r>
            <a:r>
              <a:rPr lang="en-US" sz="2800" dirty="0"/>
              <a:t>oldest inhabitants, who lived with over 2 500</a:t>
            </a:r>
          </a:p>
          <a:p>
            <a:pPr marL="0" indent="0">
              <a:buNone/>
            </a:pPr>
            <a:r>
              <a:rPr lang="en-US" sz="2800" dirty="0"/>
              <a:t>years ago on the territory of our country </a:t>
            </a:r>
            <a:r>
              <a:rPr lang="en-US" sz="2800" dirty="0" err="1" smtClean="0"/>
              <a:t>today,were</a:t>
            </a:r>
            <a:r>
              <a:rPr lang="en-US" sz="2800" dirty="0" smtClean="0"/>
              <a:t> </a:t>
            </a:r>
            <a:r>
              <a:rPr lang="en-US" sz="2800" dirty="0" err="1" smtClean="0"/>
              <a:t>Geto-Dacians</a:t>
            </a:r>
            <a:r>
              <a:rPr lang="en-US" sz="2800" dirty="0" smtClean="0"/>
              <a:t> </a:t>
            </a:r>
            <a:r>
              <a:rPr lang="en-US" sz="2800" dirty="0"/>
              <a:t>(the Greeks called them </a:t>
            </a:r>
            <a:endParaRPr lang="en-US" sz="2800" dirty="0" smtClean="0"/>
          </a:p>
          <a:p>
            <a:pPr marL="0" indent="0">
              <a:buNone/>
            </a:pPr>
            <a:r>
              <a:rPr lang="en-US" sz="2800" dirty="0" err="1" smtClean="0"/>
              <a:t>Getae</a:t>
            </a:r>
            <a:r>
              <a:rPr lang="en-US" sz="2800" dirty="0"/>
              <a:t>, and the Romans </a:t>
            </a:r>
            <a:r>
              <a:rPr lang="en-US" sz="2800" dirty="0" smtClean="0"/>
              <a:t>-</a:t>
            </a:r>
            <a:r>
              <a:rPr lang="en-US" sz="2800" dirty="0" err="1" smtClean="0"/>
              <a:t>Gauls</a:t>
            </a:r>
            <a:r>
              <a:rPr lang="en-US" sz="2800" dirty="0"/>
              <a:t>). They were part of a larger nation, </a:t>
            </a:r>
            <a:r>
              <a:rPr lang="en-US" sz="2800" dirty="0" smtClean="0"/>
              <a:t>worthy and brave </a:t>
            </a:r>
            <a:r>
              <a:rPr lang="en-US" sz="2800" dirty="0"/>
              <a:t>who were called the Thracians</a:t>
            </a:r>
            <a:r>
              <a:rPr lang="en-US" sz="2800" dirty="0" smtClean="0"/>
              <a:t>.</a:t>
            </a:r>
            <a:r>
              <a:rPr lang="en-US" sz="2800" dirty="0"/>
              <a:t> </a:t>
            </a:r>
            <a:r>
              <a:rPr lang="en-US" sz="2800" dirty="0" smtClean="0"/>
              <a:t>Who lived three </a:t>
            </a:r>
            <a:r>
              <a:rPr lang="en-US" sz="2800" dirty="0"/>
              <a:t>centuries before Christ </a:t>
            </a:r>
            <a:r>
              <a:rPr lang="en-US" sz="2800" dirty="0" smtClean="0"/>
              <a:t>in </a:t>
            </a:r>
            <a:r>
              <a:rPr lang="en-US" sz="2800" dirty="0"/>
              <a:t>more than 40 </a:t>
            </a:r>
            <a:r>
              <a:rPr lang="en-US" sz="2800" dirty="0" smtClean="0"/>
              <a:t>tribes and occupied </a:t>
            </a:r>
            <a:r>
              <a:rPr lang="en-US" sz="2800" dirty="0"/>
              <a:t>the area between northern Greece, southern Russia and north-west </a:t>
            </a:r>
            <a:r>
              <a:rPr lang="en-US" sz="2800" dirty="0" smtClean="0"/>
              <a:t>Turkey.</a:t>
            </a:r>
            <a:endParaRPr lang="en-US" sz="2800" dirty="0"/>
          </a:p>
        </p:txBody>
      </p:sp>
      <p:pic>
        <p:nvPicPr>
          <p:cNvPr id="5" name="Объект 6" descr="Imagini pentru geto-dacii imagini"/>
          <p:cNvPicPr>
            <a:picLocks/>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9504" y="1556792"/>
            <a:ext cx="4464496" cy="352712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http://static.facegfx.com/2012/thumb_historical-picture-material-of-the-paper-series-11_935331518.jpg"/>
          <p:cNvPicPr>
            <a:picLocks noChangeAspect="1" noChangeArrowheads="1"/>
          </p:cNvPicPr>
          <p:nvPr/>
        </p:nvPicPr>
        <p:blipFill>
          <a:blip r:embed="rId2" cstate="print"/>
          <a:srcRect/>
          <a:stretch>
            <a:fillRect/>
          </a:stretch>
        </p:blipFill>
        <p:spPr bwMode="auto">
          <a:xfrm>
            <a:off x="107504" y="0"/>
            <a:ext cx="9144000" cy="6876292"/>
          </a:xfrm>
          <a:prstGeom prst="rect">
            <a:avLst/>
          </a:prstGeom>
          <a:noFill/>
        </p:spPr>
      </p:pic>
      <p:sp>
        <p:nvSpPr>
          <p:cNvPr id="6" name="Содержимое 2"/>
          <p:cNvSpPr txBox="1">
            <a:spLocks/>
          </p:cNvSpPr>
          <p:nvPr/>
        </p:nvSpPr>
        <p:spPr>
          <a:xfrm>
            <a:off x="107504" y="116632"/>
            <a:ext cx="9036496" cy="6741368"/>
          </a:xfrm>
          <a:prstGeom prst="rect">
            <a:avLst/>
          </a:prstGeom>
        </p:spPr>
        <p:txBody>
          <a:bodyPr vert="horz">
            <a:normAutofit/>
          </a:bodyPr>
          <a:lstStyle/>
          <a:p>
            <a:pPr marL="342900" indent="-342900">
              <a:spcBef>
                <a:spcPct val="20000"/>
              </a:spcBef>
              <a:buClr>
                <a:schemeClr val="accent1"/>
              </a:buClr>
              <a:buSzPct val="70000"/>
              <a:defRPr/>
            </a:pPr>
            <a:r>
              <a:rPr lang="ro-RO" sz="3200" b="1" dirty="0" smtClean="0">
                <a:solidFill>
                  <a:schemeClr val="tx2"/>
                </a:solidFill>
              </a:rPr>
              <a:t>     </a:t>
            </a:r>
            <a:r>
              <a:rPr lang="en-US" sz="3200" dirty="0"/>
              <a:t>The </a:t>
            </a:r>
            <a:r>
              <a:rPr lang="en-US" sz="3200" dirty="0" err="1"/>
              <a:t>Dacians</a:t>
            </a:r>
            <a:r>
              <a:rPr lang="en-US" sz="3200" dirty="0"/>
              <a:t> were an Indo-European people, part of </a:t>
            </a:r>
            <a:r>
              <a:rPr lang="en-US" sz="3200" dirty="0" smtClean="0"/>
              <a:t>the tribes of Thracians</a:t>
            </a:r>
            <a:r>
              <a:rPr lang="en-US" sz="3200" dirty="0"/>
              <a:t>. </a:t>
            </a:r>
            <a:r>
              <a:rPr lang="en-US" sz="3200" dirty="0" err="1"/>
              <a:t>Dacians</a:t>
            </a:r>
            <a:r>
              <a:rPr lang="en-US" sz="3200" dirty="0"/>
              <a:t> were the ancient inhabitants of Dacia, located in the area in and around the Carpathian Mountains and west of the Black Sea</a:t>
            </a:r>
            <a:r>
              <a:rPr lang="en-US" sz="3200" dirty="0" smtClean="0"/>
              <a:t>.</a:t>
            </a:r>
          </a:p>
          <a:p>
            <a:pPr marL="342900" indent="-342900">
              <a:spcBef>
                <a:spcPct val="20000"/>
              </a:spcBef>
              <a:buClr>
                <a:schemeClr val="accent1"/>
              </a:buClr>
              <a:buSzPct val="70000"/>
              <a:defRPr/>
            </a:pPr>
            <a:endParaRPr lang="ru-RU" sz="3200" b="1" dirty="0">
              <a:latin typeface="Georgia"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endParaRPr kumimoji="0" lang="ru-RU" sz="3200" b="1" i="0" u="none" strike="noStrike" kern="1200" cap="none" spc="0" normalizeH="0" baseline="0" noProof="0" dirty="0">
              <a:ln>
                <a:noFill/>
              </a:ln>
              <a:solidFill>
                <a:schemeClr val="tx2"/>
              </a:solidFill>
              <a:effectLst/>
              <a:uLnTx/>
              <a:uFillTx/>
              <a:latin typeface="+mn-lt"/>
              <a:ea typeface="+mn-ea"/>
              <a:cs typeface="+mn-cs"/>
            </a:endParaRPr>
          </a:p>
        </p:txBody>
      </p:sp>
      <p:pic>
        <p:nvPicPr>
          <p:cNvPr id="12" name="Рисунок 11" descr="http://trakia-tours.com/gallery/img-1-01-10-2011-12-54-55.jpg"/>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6748" y="2567603"/>
            <a:ext cx="2449921" cy="3384376"/>
          </a:xfrm>
          <a:prstGeom prst="rect">
            <a:avLst/>
          </a:prstGeom>
          <a:noFill/>
          <a:ln>
            <a:noFill/>
          </a:ln>
        </p:spPr>
      </p:pic>
      <p:sp>
        <p:nvSpPr>
          <p:cNvPr id="4" name="Прямоугольник 3"/>
          <p:cNvSpPr/>
          <p:nvPr/>
        </p:nvSpPr>
        <p:spPr>
          <a:xfrm>
            <a:off x="224252" y="5935353"/>
            <a:ext cx="2611016" cy="886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5">
                    <a:lumMod val="50000"/>
                  </a:schemeClr>
                </a:solidFill>
              </a:rPr>
              <a:t>The Thracian worrier </a:t>
            </a:r>
            <a:endParaRPr lang="ru-RU" sz="2000" b="1" i="1" dirty="0">
              <a:solidFill>
                <a:schemeClr val="accent5">
                  <a:lumMod val="50000"/>
                </a:schemeClr>
              </a:solidFill>
            </a:endParaRPr>
          </a:p>
        </p:txBody>
      </p:sp>
      <p:sp>
        <p:nvSpPr>
          <p:cNvPr id="16" name="Прямоугольник 15"/>
          <p:cNvSpPr/>
          <p:nvPr/>
        </p:nvSpPr>
        <p:spPr>
          <a:xfrm>
            <a:off x="2910898" y="5920194"/>
            <a:ext cx="2611016" cy="886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5">
                    <a:lumMod val="50000"/>
                  </a:schemeClr>
                </a:solidFill>
              </a:rPr>
              <a:t>The Thracian queens </a:t>
            </a:r>
            <a:endParaRPr lang="ru-RU" sz="2000" b="1" i="1" dirty="0">
              <a:solidFill>
                <a:schemeClr val="accent5">
                  <a:lumMod val="50000"/>
                </a:schemeClr>
              </a:solidFill>
            </a:endParaRPr>
          </a:p>
        </p:txBody>
      </p:sp>
      <p:pic>
        <p:nvPicPr>
          <p:cNvPr id="17" name="Рисунок 16" descr="Thraisian Queens - Thracians inhabited parts of the ancient provinces of Macedonia, Thrace, Moesia, Dacia, Scythia Minor, Sarmatia, Bithynia, Mysia, Pannonia, and other regions of the Balkans and Anatolia which some think was Syrian lands.   This area extended over most of the Balkans region, and the Getae north of the Danube as far as beyond the Bug and including Panonia in the east."/>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69795" y="2578596"/>
            <a:ext cx="2587661" cy="3298441"/>
          </a:xfrm>
          <a:prstGeom prst="rect">
            <a:avLst/>
          </a:prstGeom>
          <a:noFill/>
          <a:ln>
            <a:noFill/>
          </a:ln>
        </p:spPr>
      </p:pic>
      <p:pic>
        <p:nvPicPr>
          <p:cNvPr id="18" name="Объект 4" descr="battle_wallpaper"/>
          <p:cNvPicPr>
            <a:picLocks noGrp="1"/>
          </p:cNvPicPr>
          <p:nvPr>
            <p:ph sz="half" idx="1"/>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90474" y="2599424"/>
            <a:ext cx="4184804" cy="2738648"/>
          </a:xfrm>
          <a:prstGeom prst="rect">
            <a:avLst/>
          </a:prstGeom>
          <a:noFill/>
          <a:ln>
            <a:noFill/>
          </a:ln>
        </p:spPr>
      </p:pic>
      <p:sp>
        <p:nvSpPr>
          <p:cNvPr id="19" name="Прямоугольник 18"/>
          <p:cNvSpPr/>
          <p:nvPr/>
        </p:nvSpPr>
        <p:spPr>
          <a:xfrm>
            <a:off x="5562990" y="5433556"/>
            <a:ext cx="3329489" cy="109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5">
                    <a:lumMod val="50000"/>
                  </a:schemeClr>
                </a:solidFill>
              </a:rPr>
              <a:t>The Thracian conquest </a:t>
            </a:r>
            <a:endParaRPr lang="ru-RU" sz="2000" b="1" i="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576" y="194546"/>
            <a:ext cx="8686800" cy="595536"/>
          </a:xfrm>
        </p:spPr>
        <p:txBody>
          <a:bodyPr>
            <a:normAutofit fontScale="90000"/>
          </a:bodyPr>
          <a:lstStyle/>
          <a:p>
            <a:r>
              <a:rPr lang="en-US" dirty="0" smtClean="0">
                <a:solidFill>
                  <a:srgbClr val="0070C0"/>
                </a:solidFill>
              </a:rPr>
              <a:t>      </a:t>
            </a:r>
            <a:r>
              <a:rPr lang="en-US" dirty="0" err="1" smtClean="0">
                <a:solidFill>
                  <a:srgbClr val="0070C0"/>
                </a:solidFill>
              </a:rPr>
              <a:t>Geto</a:t>
            </a:r>
            <a:r>
              <a:rPr lang="en-US" dirty="0" smtClean="0">
                <a:solidFill>
                  <a:srgbClr val="0070C0"/>
                </a:solidFill>
              </a:rPr>
              <a:t> –</a:t>
            </a:r>
            <a:r>
              <a:rPr lang="en-US" dirty="0" err="1" smtClean="0">
                <a:solidFill>
                  <a:srgbClr val="0070C0"/>
                </a:solidFill>
              </a:rPr>
              <a:t>dacians</a:t>
            </a:r>
            <a:r>
              <a:rPr lang="en-US" dirty="0" smtClean="0">
                <a:solidFill>
                  <a:srgbClr val="0070C0"/>
                </a:solidFill>
              </a:rPr>
              <a:t> ‘ territory</a:t>
            </a:r>
            <a:endParaRPr lang="ru-RU" dirty="0">
              <a:solidFill>
                <a:srgbClr val="0070C0"/>
              </a:solidFill>
            </a:endParaRPr>
          </a:p>
        </p:txBody>
      </p:sp>
      <p:sp>
        <p:nvSpPr>
          <p:cNvPr id="6" name="Объект 5"/>
          <p:cNvSpPr>
            <a:spLocks noGrp="1"/>
          </p:cNvSpPr>
          <p:nvPr>
            <p:ph sz="half" idx="1"/>
          </p:nvPr>
        </p:nvSpPr>
        <p:spPr>
          <a:xfrm>
            <a:off x="288928" y="801418"/>
            <a:ext cx="8531544" cy="2555574"/>
          </a:xfrm>
        </p:spPr>
        <p:txBody>
          <a:bodyPr>
            <a:normAutofit lnSpcReduction="10000"/>
          </a:bodyPr>
          <a:lstStyle/>
          <a:p>
            <a:pPr marL="0" indent="0">
              <a:buNone/>
            </a:pPr>
            <a:r>
              <a:rPr lang="en-US" sz="2000" dirty="0"/>
              <a:t>The territory of Dacia, the </a:t>
            </a:r>
            <a:r>
              <a:rPr lang="en-US" sz="2000" dirty="0" err="1"/>
              <a:t>Getae's</a:t>
            </a:r>
            <a:r>
              <a:rPr lang="en-US" sz="2000" dirty="0"/>
              <a:t> country, was roughly that of today's Romania, Moldova, Hungary and parts of </a:t>
            </a:r>
            <a:r>
              <a:rPr lang="en-US" sz="2000" dirty="0" err="1"/>
              <a:t>Bulgary</a:t>
            </a:r>
            <a:r>
              <a:rPr lang="en-US" sz="2000" dirty="0"/>
              <a:t> and Ukraine. During the reign of king </a:t>
            </a:r>
            <a:r>
              <a:rPr lang="en-US" sz="2000" dirty="0" err="1"/>
              <a:t>Burebista</a:t>
            </a:r>
            <a:r>
              <a:rPr lang="en-US" sz="2000" dirty="0"/>
              <a:t> (1st century BC), the western border advanced to the Constanta lake, situated in today's </a:t>
            </a:r>
            <a:r>
              <a:rPr lang="en-US" sz="2000" dirty="0" err="1" smtClean="0"/>
              <a:t>Switzerland.Their</a:t>
            </a:r>
            <a:r>
              <a:rPr lang="en-US" sz="2000" dirty="0" smtClean="0"/>
              <a:t> flag was a dragon.</a:t>
            </a:r>
          </a:p>
          <a:p>
            <a:pPr marL="0" indent="0">
              <a:buNone/>
            </a:pPr>
            <a:r>
              <a:rPr lang="en-US" sz="2000" dirty="0"/>
              <a:t>The </a:t>
            </a:r>
            <a:r>
              <a:rPr lang="en-US" sz="2000" dirty="0" err="1"/>
              <a:t>Dacians</a:t>
            </a:r>
            <a:r>
              <a:rPr lang="en-US" sz="2000" dirty="0"/>
              <a:t> were a warrior people, and their polytheist religion saw death as a liberation. Their belief in the supreme god </a:t>
            </a:r>
            <a:r>
              <a:rPr lang="en-US" sz="2000" dirty="0" err="1"/>
              <a:t>Gebeleizis</a:t>
            </a:r>
            <a:r>
              <a:rPr lang="en-US" sz="2000" dirty="0"/>
              <a:t> made them fearless on the battlefield, and this virtue was passed on even after the old religion was replaced by the cult of </a:t>
            </a:r>
            <a:r>
              <a:rPr lang="en-US" sz="2000" dirty="0" err="1"/>
              <a:t>Zalmoxe</a:t>
            </a:r>
            <a:r>
              <a:rPr lang="en-US" sz="2000" dirty="0"/>
              <a:t>.</a:t>
            </a:r>
            <a:endParaRPr lang="en-US" sz="2000" dirty="0" smtClean="0"/>
          </a:p>
          <a:p>
            <a:pPr marL="0" indent="0">
              <a:buNone/>
            </a:pPr>
            <a:endParaRPr lang="en-US" sz="2000" dirty="0"/>
          </a:p>
          <a:p>
            <a:pPr marL="0" indent="0">
              <a:buNone/>
            </a:pPr>
            <a:endParaRPr lang="ru-RU" dirty="0"/>
          </a:p>
        </p:txBody>
      </p:sp>
      <p:pic>
        <p:nvPicPr>
          <p:cNvPr id="9" name="Рисунок 8" descr="Herodotus- chapter 1 - Wikipedia, the free encyclopedia"/>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49110" y="3264248"/>
            <a:ext cx="2095500" cy="2990850"/>
          </a:xfrm>
          <a:prstGeom prst="rect">
            <a:avLst/>
          </a:prstGeom>
          <a:noFill/>
          <a:ln>
            <a:noFill/>
          </a:ln>
        </p:spPr>
      </p:pic>
      <p:pic>
        <p:nvPicPr>
          <p:cNvPr id="10" name="Рисунок 9" descr="Istoria geto-dacilor este în ziua de astăzi o enigmă și acest fapt se datorează faptului că, de-a lungul timpului, numeroase izvoare scrise au dispărut pur și simplu."/>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284984"/>
            <a:ext cx="4139952" cy="3024335"/>
          </a:xfrm>
          <a:prstGeom prst="rect">
            <a:avLst/>
          </a:prstGeom>
          <a:noFill/>
          <a:ln>
            <a:noFill/>
          </a:ln>
        </p:spPr>
      </p:pic>
      <p:pic>
        <p:nvPicPr>
          <p:cNvPr id="12" name="Рисунок 11" descr="Bistrita24:: ''LEGILE lui ZAMOLXE''....de acum 6000 de ani ( foto+video)"/>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23977" y="3252912"/>
            <a:ext cx="2785423" cy="2828925"/>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43783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descr="http://i.ytimg.com/vi/uGNycreIwrA/maxresdefault.jpg"/>
          <p:cNvPicPr>
            <a:picLocks noChangeAspect="1" noChangeArrowheads="1"/>
          </p:cNvPicPr>
          <p:nvPr/>
        </p:nvPicPr>
        <p:blipFill>
          <a:blip r:embed="rId2" cstate="print"/>
          <a:srcRect/>
          <a:stretch>
            <a:fillRect/>
          </a:stretch>
        </p:blipFill>
        <p:spPr bwMode="auto">
          <a:xfrm>
            <a:off x="0" y="1916832"/>
            <a:ext cx="9144000" cy="4941168"/>
          </a:xfrm>
          <a:prstGeom prst="rect">
            <a:avLst/>
          </a:prstGeom>
          <a:noFill/>
        </p:spPr>
      </p:pic>
      <p:sp>
        <p:nvSpPr>
          <p:cNvPr id="5" name="Прямоугольник 4"/>
          <p:cNvSpPr/>
          <p:nvPr/>
        </p:nvSpPr>
        <p:spPr>
          <a:xfrm>
            <a:off x="0" y="0"/>
            <a:ext cx="9144000" cy="2062103"/>
          </a:xfrm>
          <a:prstGeom prst="rect">
            <a:avLst/>
          </a:prstGeom>
        </p:spPr>
        <p:txBody>
          <a:bodyPr wrap="square">
            <a:spAutoFit/>
          </a:bodyPr>
          <a:lstStyle/>
          <a:p>
            <a:pPr algn="ctr"/>
            <a:endParaRPr lang="en-US" sz="3200" b="1" dirty="0" smtClean="0"/>
          </a:p>
          <a:p>
            <a:pPr algn="ctr"/>
            <a:r>
              <a:rPr lang="en-US" sz="3200" b="1" dirty="0" smtClean="0"/>
              <a:t>Their houses were made of wooden rods which were tied to wooden </a:t>
            </a:r>
            <a:r>
              <a:rPr lang="en-US" sz="3200" b="1" dirty="0"/>
              <a:t>poles and built with</a:t>
            </a:r>
          </a:p>
          <a:p>
            <a:pPr algn="ctr"/>
            <a:r>
              <a:rPr lang="en-US" sz="3200" b="1" dirty="0" smtClean="0"/>
              <a:t>rammed wet  earth</a:t>
            </a:r>
            <a:r>
              <a:rPr lang="vi-VN" sz="3200" b="1" dirty="0" smtClean="0"/>
              <a:t>,. </a:t>
            </a:r>
            <a:endParaRPr lang="ru-RU"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7410" name="Picture 2" descr="http://gfx9.com/images/h/i/historical-picture-material-of-the-paper-series-26_192532919.jpg"/>
          <p:cNvPicPr>
            <a:picLocks noChangeAspect="1" noChangeArrowheads="1"/>
          </p:cNvPicPr>
          <p:nvPr/>
        </p:nvPicPr>
        <p:blipFill>
          <a:blip r:embed="rId2" cstate="print"/>
          <a:srcRect/>
          <a:stretch>
            <a:fillRect/>
          </a:stretch>
        </p:blipFill>
        <p:spPr bwMode="auto">
          <a:xfrm>
            <a:off x="0" y="-171400"/>
            <a:ext cx="9119676" cy="6858000"/>
          </a:xfrm>
          <a:prstGeom prst="rect">
            <a:avLst/>
          </a:prstGeom>
          <a:noFill/>
        </p:spPr>
      </p:pic>
      <p:sp>
        <p:nvSpPr>
          <p:cNvPr id="5" name="Прямоугольник 4"/>
          <p:cNvSpPr/>
          <p:nvPr/>
        </p:nvSpPr>
        <p:spPr>
          <a:xfrm>
            <a:off x="0" y="0"/>
            <a:ext cx="9144000" cy="1384995"/>
          </a:xfrm>
          <a:prstGeom prst="rect">
            <a:avLst/>
          </a:prstGeom>
        </p:spPr>
        <p:txBody>
          <a:bodyPr wrap="square">
            <a:spAutoFit/>
          </a:bodyPr>
          <a:lstStyle/>
          <a:p>
            <a:r>
              <a:rPr lang="it-IT" sz="2800" dirty="0" smtClean="0">
                <a:latin typeface="Georgia" pitchFamily="18" charset="0"/>
              </a:rPr>
              <a:t>The first geto-dacian coins appeared a the beginning of third century BC </a:t>
            </a:r>
            <a:r>
              <a:rPr lang="en-US" sz="2800" dirty="0" smtClean="0"/>
              <a:t>and were made of silver .These are two </a:t>
            </a:r>
            <a:r>
              <a:rPr lang="en-US" sz="2800" dirty="0" err="1" smtClean="0"/>
              <a:t>dacian</a:t>
            </a:r>
            <a:r>
              <a:rPr lang="en-US" sz="2800" dirty="0" smtClean="0"/>
              <a:t> fortresses (nowadays  in Romania </a:t>
            </a:r>
            <a:endParaRPr lang="ru-RU" sz="2800" dirty="0">
              <a:latin typeface="Georgia" pitchFamily="18" charset="0"/>
            </a:endParaRPr>
          </a:p>
        </p:txBody>
      </p:sp>
      <p:pic>
        <p:nvPicPr>
          <p:cNvPr id="6" name="Picture 4" descr="http://moldovenii.md/resources/files/images/istoria/istoria_antica/8_Moneda-geto-dacica.jpg"/>
          <p:cNvPicPr>
            <a:picLocks noChangeAspect="1" noChangeArrowheads="1"/>
          </p:cNvPicPr>
          <p:nvPr/>
        </p:nvPicPr>
        <p:blipFill>
          <a:blip r:embed="rId3" cstate="print"/>
          <a:srcRect/>
          <a:stretch>
            <a:fillRect/>
          </a:stretch>
        </p:blipFill>
        <p:spPr bwMode="auto">
          <a:xfrm>
            <a:off x="156540" y="1437629"/>
            <a:ext cx="2134241" cy="2187424"/>
          </a:xfrm>
          <a:prstGeom prst="rect">
            <a:avLst/>
          </a:prstGeom>
          <a:noFill/>
        </p:spPr>
      </p:pic>
      <p:pic>
        <p:nvPicPr>
          <p:cNvPr id="8" name="Рисунок 7" descr="Dacian gold coins"/>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19517" y="1406527"/>
            <a:ext cx="2375908" cy="1979053"/>
          </a:xfrm>
          <a:prstGeom prst="rect">
            <a:avLst/>
          </a:prstGeom>
          <a:noFill/>
          <a:ln>
            <a:noFill/>
          </a:ln>
        </p:spPr>
      </p:pic>
      <p:pic>
        <p:nvPicPr>
          <p:cNvPr id="1028" name="Picture 4" descr="http://www.cngcoins.com/photos/big/670485.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00225" y="1560642"/>
            <a:ext cx="3095625" cy="15049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Рисунок 10" descr="Dacian fortress Costesti, by Radu Oltean"/>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044" y="3385580"/>
            <a:ext cx="3354540" cy="3042258"/>
          </a:xfrm>
          <a:prstGeom prst="rect">
            <a:avLst/>
          </a:prstGeom>
          <a:noFill/>
          <a:ln>
            <a:noFill/>
          </a:ln>
        </p:spPr>
      </p:pic>
      <p:sp>
        <p:nvSpPr>
          <p:cNvPr id="4" name="Прямоугольник 3"/>
          <p:cNvSpPr/>
          <p:nvPr/>
        </p:nvSpPr>
        <p:spPr>
          <a:xfrm>
            <a:off x="3787315" y="3501008"/>
            <a:ext cx="2800910" cy="3356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Dacian fortess Blidaru, by radu Oltean"/>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4540" y="3479476"/>
            <a:ext cx="3351369" cy="321640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4704"/>
            <a:ext cx="8686800" cy="288032"/>
          </a:xfrm>
        </p:spPr>
        <p:txBody>
          <a:bodyPr>
            <a:normAutofit fontScale="90000"/>
          </a:bodyPr>
          <a:lstStyle/>
          <a:p>
            <a:r>
              <a:rPr lang="en-US" dirty="0" err="1" smtClean="0"/>
              <a:t>Burebista</a:t>
            </a:r>
            <a:r>
              <a:rPr lang="en-US" dirty="0" smtClean="0"/>
              <a:t> is the first king who unified</a:t>
            </a:r>
            <a:br>
              <a:rPr lang="en-US" dirty="0" smtClean="0"/>
            </a:br>
            <a:r>
              <a:rPr lang="en-US" dirty="0" smtClean="0"/>
              <a:t>all the tribes in one state</a:t>
            </a:r>
            <a:endParaRPr lang="ru-RU" dirty="0"/>
          </a:p>
        </p:txBody>
      </p:sp>
      <p:sp>
        <p:nvSpPr>
          <p:cNvPr id="3" name="Объект 2"/>
          <p:cNvSpPr>
            <a:spLocks noGrp="1"/>
          </p:cNvSpPr>
          <p:nvPr>
            <p:ph idx="1"/>
          </p:nvPr>
        </p:nvSpPr>
        <p:spPr>
          <a:xfrm>
            <a:off x="304800" y="1556792"/>
            <a:ext cx="4843264" cy="5544616"/>
          </a:xfrm>
        </p:spPr>
        <p:txBody>
          <a:bodyPr>
            <a:normAutofit fontScale="77500" lnSpcReduction="20000"/>
          </a:bodyPr>
          <a:lstStyle/>
          <a:p>
            <a:pPr marL="0" indent="0" fontAlgn="base">
              <a:buNone/>
            </a:pPr>
            <a:r>
              <a:rPr lang="en-US" dirty="0"/>
              <a:t>The one who unified all the </a:t>
            </a:r>
            <a:r>
              <a:rPr lang="en-US" dirty="0" err="1"/>
              <a:t>Getae-Dacian</a:t>
            </a:r>
            <a:r>
              <a:rPr lang="en-US" dirty="0"/>
              <a:t> tribes in a single and powerful state was </a:t>
            </a:r>
            <a:r>
              <a:rPr lang="en-US" dirty="0" err="1"/>
              <a:t>Burebista</a:t>
            </a:r>
            <a:r>
              <a:rPr lang="en-US" dirty="0"/>
              <a:t>(82 BC-44BC), who was helped by the great priest, </a:t>
            </a:r>
            <a:r>
              <a:rPr lang="en-US" dirty="0" err="1"/>
              <a:t>Deceneu</a:t>
            </a:r>
            <a:r>
              <a:rPr lang="en-US" dirty="0"/>
              <a:t>.</a:t>
            </a:r>
          </a:p>
          <a:p>
            <a:pPr marL="0" indent="0" fontAlgn="base">
              <a:buNone/>
            </a:pPr>
            <a:r>
              <a:rPr lang="en-US" dirty="0"/>
              <a:t>That unification was made through diplomacy or through war, and his state was </a:t>
            </a:r>
            <a:r>
              <a:rPr lang="en-US" dirty="0" err="1"/>
              <a:t>centralised</a:t>
            </a:r>
            <a:r>
              <a:rPr lang="en-US" dirty="0"/>
              <a:t>, being a military monarchy.</a:t>
            </a:r>
          </a:p>
          <a:p>
            <a:pPr marL="0" indent="0" fontAlgn="base">
              <a:buNone/>
            </a:pPr>
            <a:r>
              <a:rPr lang="en-US" dirty="0"/>
              <a:t>The capital of the </a:t>
            </a:r>
            <a:r>
              <a:rPr lang="en-US" dirty="0" err="1"/>
              <a:t>Dacian</a:t>
            </a:r>
            <a:r>
              <a:rPr lang="en-US" dirty="0"/>
              <a:t> kingdom was </a:t>
            </a:r>
            <a:r>
              <a:rPr lang="en-US" dirty="0" err="1"/>
              <a:t>Sarmizegetusa</a:t>
            </a:r>
            <a:r>
              <a:rPr lang="en-US" dirty="0"/>
              <a:t> </a:t>
            </a:r>
            <a:r>
              <a:rPr lang="en-US" dirty="0" err="1"/>
              <a:t>Regia</a:t>
            </a:r>
            <a:r>
              <a:rPr lang="en-US" dirty="0"/>
              <a:t>, located in the </a:t>
            </a:r>
            <a:r>
              <a:rPr lang="en-US" dirty="0" smtClean="0"/>
              <a:t> </a:t>
            </a:r>
            <a:r>
              <a:rPr lang="en-US" dirty="0" err="1" smtClean="0"/>
              <a:t>mountainson</a:t>
            </a:r>
            <a:r>
              <a:rPr lang="en-US" dirty="0" smtClean="0"/>
              <a:t> the territory of Romania. </a:t>
            </a:r>
            <a:r>
              <a:rPr lang="en-US" dirty="0" err="1"/>
              <a:t>Sarmizegetusa</a:t>
            </a:r>
            <a:r>
              <a:rPr lang="en-US" dirty="0"/>
              <a:t> was defended by some fortresses, like  </a:t>
            </a:r>
            <a:r>
              <a:rPr lang="en-US" dirty="0" err="1"/>
              <a:t>Costești</a:t>
            </a:r>
            <a:r>
              <a:rPr lang="en-US" dirty="0"/>
              <a:t>, </a:t>
            </a:r>
            <a:r>
              <a:rPr lang="en-US" dirty="0" err="1"/>
              <a:t>Blidaru</a:t>
            </a:r>
            <a:r>
              <a:rPr lang="en-US" dirty="0"/>
              <a:t> and </a:t>
            </a:r>
            <a:r>
              <a:rPr lang="en-US" dirty="0" smtClean="0"/>
              <a:t>Red </a:t>
            </a:r>
            <a:r>
              <a:rPr lang="en-US" dirty="0" err="1" smtClean="0"/>
              <a:t>Stone.he</a:t>
            </a:r>
            <a:r>
              <a:rPr lang="en-US" dirty="0" smtClean="0"/>
              <a:t> has the flag in his hand.</a:t>
            </a:r>
            <a:endParaRPr lang="en-US" dirty="0"/>
          </a:p>
          <a:p>
            <a:endParaRPr lang="ru-RU" dirty="0"/>
          </a:p>
        </p:txBody>
      </p:sp>
      <p:pic>
        <p:nvPicPr>
          <p:cNvPr id="4" name="Рисунок 3" descr="Burebista,Thracian emperor"/>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64088" y="1196752"/>
            <a:ext cx="3528392" cy="54006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23679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rmAutofit fontScale="90000"/>
          </a:bodyPr>
          <a:lstStyle/>
          <a:p>
            <a:r>
              <a:rPr lang="en-US" dirty="0" smtClean="0"/>
              <a:t>What did they eat?</a:t>
            </a:r>
            <a:endParaRPr lang="ru-RU" dirty="0"/>
          </a:p>
        </p:txBody>
      </p:sp>
      <p:sp>
        <p:nvSpPr>
          <p:cNvPr id="3" name="Объект 2"/>
          <p:cNvSpPr>
            <a:spLocks noGrp="1"/>
          </p:cNvSpPr>
          <p:nvPr>
            <p:ph idx="1"/>
          </p:nvPr>
        </p:nvSpPr>
        <p:spPr>
          <a:xfrm>
            <a:off x="179512" y="836713"/>
            <a:ext cx="8686800" cy="3384376"/>
          </a:xfrm>
        </p:spPr>
        <p:txBody>
          <a:bodyPr>
            <a:noAutofit/>
          </a:bodyPr>
          <a:lstStyle/>
          <a:p>
            <a:pPr marL="0" indent="0">
              <a:buNone/>
            </a:pPr>
            <a:r>
              <a:rPr lang="en-US" sz="2400" dirty="0"/>
              <a:t>The </a:t>
            </a:r>
            <a:r>
              <a:rPr lang="en-US" sz="2400" dirty="0" err="1"/>
              <a:t>Geto-Dacians</a:t>
            </a:r>
            <a:r>
              <a:rPr lang="en-US" sz="2400" dirty="0"/>
              <a:t> were sedentary tribes; for centuries they had eaten mostly plant foods and animal products: ground cooked grains, millet porridge with milk, boiled meat. Also </a:t>
            </a:r>
            <a:r>
              <a:rPr lang="en-US" sz="2400" dirty="0" err="1"/>
              <a:t>Dacians</a:t>
            </a:r>
            <a:r>
              <a:rPr lang="en-US" sz="2400" dirty="0"/>
              <a:t> ate wild edible plants, such as mushrooms, garlic, quinoa, sorrel and others. They fished as well</a:t>
            </a:r>
            <a:r>
              <a:rPr lang="en-US" sz="2400" dirty="0" smtClean="0"/>
              <a:t>.. </a:t>
            </a:r>
            <a:r>
              <a:rPr lang="en-US" sz="2400" dirty="0"/>
              <a:t>The </a:t>
            </a:r>
            <a:r>
              <a:rPr lang="en-US" sz="2400" dirty="0" err="1"/>
              <a:t>Dacian</a:t>
            </a:r>
            <a:r>
              <a:rPr lang="en-US" sz="2400" dirty="0"/>
              <a:t> food was simple to cook; </a:t>
            </a:r>
            <a:r>
              <a:rPr lang="en-US" sz="2400" dirty="0" smtClean="0"/>
              <a:t>roasted meat .They </a:t>
            </a:r>
            <a:r>
              <a:rPr lang="en-US" sz="2400" dirty="0"/>
              <a:t>cooked dairy dishes: various grades of sheep cheese (smoked, dried), sweet goat cheese, and lower quality cheese (</a:t>
            </a:r>
            <a:r>
              <a:rPr lang="en-US" sz="2400" dirty="0" err="1"/>
              <a:t>Urda</a:t>
            </a:r>
            <a:r>
              <a:rPr lang="en-US" sz="2400" dirty="0" smtClean="0"/>
              <a:t>).</a:t>
            </a:r>
            <a:endParaRPr lang="en-US" sz="2400" dirty="0"/>
          </a:p>
        </p:txBody>
      </p:sp>
      <p:sp>
        <p:nvSpPr>
          <p:cNvPr id="4" name="Прямоугольник 3"/>
          <p:cNvSpPr/>
          <p:nvPr/>
        </p:nvSpPr>
        <p:spPr>
          <a:xfrm>
            <a:off x="53290" y="4077072"/>
            <a:ext cx="8280920" cy="2062103"/>
          </a:xfrm>
          <a:prstGeom prst="rect">
            <a:avLst/>
          </a:prstGeom>
        </p:spPr>
        <p:txBody>
          <a:bodyPr wrap="square">
            <a:spAutoFit/>
          </a:bodyPr>
          <a:lstStyle/>
          <a:p>
            <a:r>
              <a:rPr lang="ro-RO" sz="3200" b="1" dirty="0" smtClean="0"/>
              <a:t> </a:t>
            </a:r>
            <a:r>
              <a:rPr lang="en-US" sz="2400" dirty="0"/>
              <a:t>According to </a:t>
            </a:r>
            <a:r>
              <a:rPr lang="en-US" sz="2400" dirty="0" smtClean="0"/>
              <a:t>archeological </a:t>
            </a:r>
            <a:r>
              <a:rPr lang="en-US" sz="2400" dirty="0" err="1" smtClean="0"/>
              <a:t>relics,ancient</a:t>
            </a:r>
            <a:r>
              <a:rPr lang="en-US" sz="2400" dirty="0" smtClean="0"/>
              <a:t> </a:t>
            </a:r>
            <a:r>
              <a:rPr lang="en-US" sz="2400" dirty="0" err="1"/>
              <a:t>Dacians</a:t>
            </a:r>
            <a:r>
              <a:rPr lang="en-US" sz="2400" dirty="0"/>
              <a:t> not </a:t>
            </a:r>
            <a:endParaRPr lang="en-US" sz="2400" dirty="0" smtClean="0"/>
          </a:p>
          <a:p>
            <a:r>
              <a:rPr lang="en-US" sz="2400" dirty="0" smtClean="0"/>
              <a:t>only </a:t>
            </a:r>
            <a:r>
              <a:rPr lang="en-US" sz="2400" dirty="0"/>
              <a:t>drank the wine but </a:t>
            </a:r>
            <a:r>
              <a:rPr lang="en-US" sz="2400" dirty="0" smtClean="0"/>
              <a:t>also ate </a:t>
            </a:r>
            <a:r>
              <a:rPr lang="en-US" sz="2400" dirty="0"/>
              <a:t>it, </a:t>
            </a:r>
            <a:endParaRPr lang="en-US" sz="2400" dirty="0" smtClean="0"/>
          </a:p>
          <a:p>
            <a:r>
              <a:rPr lang="en-US" sz="2400" dirty="0" smtClean="0"/>
              <a:t>keeping </a:t>
            </a:r>
            <a:r>
              <a:rPr lang="en-US" sz="2400" dirty="0"/>
              <a:t>it in a solid </a:t>
            </a:r>
            <a:r>
              <a:rPr lang="en-US" sz="2400" dirty="0" smtClean="0"/>
              <a:t>state </a:t>
            </a:r>
            <a:r>
              <a:rPr lang="en-US" sz="2400" dirty="0"/>
              <a:t>during winter </a:t>
            </a:r>
            <a:endParaRPr lang="en-US" sz="2400" dirty="0" smtClean="0"/>
          </a:p>
          <a:p>
            <a:r>
              <a:rPr lang="en-US" sz="2400" dirty="0" smtClean="0"/>
              <a:t>time</a:t>
            </a:r>
            <a:r>
              <a:rPr lang="en-US" sz="2400" dirty="0"/>
              <a:t>. </a:t>
            </a:r>
            <a:r>
              <a:rPr lang="en-US" sz="2400" dirty="0" smtClean="0"/>
              <a:t>These were </a:t>
            </a:r>
            <a:r>
              <a:rPr lang="en-US" sz="2400" dirty="0" err="1"/>
              <a:t>Dacian</a:t>
            </a:r>
            <a:r>
              <a:rPr lang="en-US" sz="2400" dirty="0"/>
              <a:t> </a:t>
            </a:r>
            <a:r>
              <a:rPr lang="en-US" sz="2400" dirty="0" smtClean="0"/>
              <a:t>pottery </a:t>
            </a:r>
          </a:p>
          <a:p>
            <a:r>
              <a:rPr lang="en-US" sz="2400" dirty="0"/>
              <a:t>m</a:t>
            </a:r>
            <a:r>
              <a:rPr lang="en-US" sz="2400" dirty="0" smtClean="0"/>
              <a:t>aking </a:t>
            </a:r>
            <a:r>
              <a:rPr lang="en-US" sz="2400" dirty="0"/>
              <a:t>o</a:t>
            </a:r>
            <a:r>
              <a:rPr lang="en-US" sz="2400" dirty="0" smtClean="0"/>
              <a:t>vens</a:t>
            </a:r>
            <a:endParaRPr lang="en-US" sz="2400" dirty="0"/>
          </a:p>
        </p:txBody>
      </p:sp>
      <p:pic>
        <p:nvPicPr>
          <p:cNvPr id="6" name="Рисунок 5" descr="http://romanianhistoryandculture.webs.com/Cuptor%20dacic%20de%20olarit%20mediesul%20Aurit.png"/>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2432" y="4221089"/>
            <a:ext cx="3048000" cy="2286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1124744"/>
            <a:ext cx="8686800" cy="4525963"/>
          </a:xfrm>
        </p:spPr>
        <p:txBody>
          <a:bodyPr>
            <a:normAutofit lnSpcReduction="10000"/>
          </a:bodyPr>
          <a:lstStyle/>
          <a:p>
            <a:r>
              <a:rPr lang="en-US" dirty="0" err="1" smtClean="0"/>
              <a:t>Burebista</a:t>
            </a:r>
            <a:r>
              <a:rPr lang="en-US" dirty="0" smtClean="0"/>
              <a:t>, </a:t>
            </a:r>
            <a:r>
              <a:rPr lang="en-US" dirty="0" err="1" smtClean="0"/>
              <a:t>om</a:t>
            </a:r>
            <a:r>
              <a:rPr lang="en-US" dirty="0" smtClean="0"/>
              <a:t> de stat </a:t>
            </a:r>
            <a:r>
              <a:rPr lang="en-US" dirty="0" err="1" smtClean="0"/>
              <a:t>inzestrat</a:t>
            </a:r>
            <a:r>
              <a:rPr lang="en-US" dirty="0" smtClean="0"/>
              <a:t> cu </a:t>
            </a:r>
            <a:r>
              <a:rPr lang="en-US" dirty="0" err="1" smtClean="0"/>
              <a:t>remarcabile</a:t>
            </a:r>
            <a:r>
              <a:rPr lang="en-US" dirty="0" smtClean="0"/>
              <a:t> </a:t>
            </a:r>
            <a:r>
              <a:rPr lang="en-US" dirty="0" err="1" smtClean="0"/>
              <a:t>calitati</a:t>
            </a:r>
            <a:r>
              <a:rPr lang="en-US" dirty="0" smtClean="0"/>
              <a:t> de </a:t>
            </a:r>
            <a:r>
              <a:rPr lang="en-US" dirty="0" err="1" smtClean="0"/>
              <a:t>organizator</a:t>
            </a:r>
            <a:r>
              <a:rPr lang="en-US" dirty="0" smtClean="0"/>
              <a:t>, </a:t>
            </a:r>
            <a:r>
              <a:rPr lang="en-US" dirty="0" err="1" smtClean="0"/>
              <a:t>strateg</a:t>
            </a:r>
            <a:r>
              <a:rPr lang="en-US" dirty="0" smtClean="0"/>
              <a:t> </a:t>
            </a:r>
            <a:r>
              <a:rPr lang="en-US" dirty="0" err="1" smtClean="0"/>
              <a:t>militar</a:t>
            </a:r>
            <a:r>
              <a:rPr lang="en-US" dirty="0" smtClean="0"/>
              <a:t> </a:t>
            </a:r>
            <a:r>
              <a:rPr lang="en-US" dirty="0" err="1" smtClean="0"/>
              <a:t>si</a:t>
            </a:r>
            <a:r>
              <a:rPr lang="en-US" dirty="0" smtClean="0"/>
              <a:t> diplomat, </a:t>
            </a:r>
            <a:r>
              <a:rPr lang="en-US" dirty="0" err="1" smtClean="0"/>
              <a:t>reuseste</a:t>
            </a:r>
            <a:r>
              <a:rPr lang="en-US" dirty="0" smtClean="0"/>
              <a:t> </a:t>
            </a:r>
            <a:r>
              <a:rPr lang="en-US" dirty="0" err="1" smtClean="0"/>
              <a:t>sa</a:t>
            </a:r>
            <a:r>
              <a:rPr lang="en-US" dirty="0" smtClean="0"/>
              <a:t> </a:t>
            </a:r>
            <a:r>
              <a:rPr lang="en-US" dirty="0" err="1" smtClean="0"/>
              <a:t>unifice</a:t>
            </a:r>
            <a:r>
              <a:rPr lang="en-US" dirty="0" smtClean="0"/>
              <a:t> </a:t>
            </a:r>
            <a:r>
              <a:rPr lang="en-US" dirty="0" err="1" smtClean="0"/>
              <a:t>formatiunile</a:t>
            </a:r>
            <a:r>
              <a:rPr lang="en-US" dirty="0" smtClean="0"/>
              <a:t> politico-</a:t>
            </a:r>
            <a:r>
              <a:rPr lang="en-US" dirty="0" err="1" smtClean="0"/>
              <a:t>militare</a:t>
            </a:r>
            <a:r>
              <a:rPr lang="en-US" dirty="0" smtClean="0"/>
              <a:t> </a:t>
            </a:r>
            <a:r>
              <a:rPr lang="en-US" dirty="0" err="1" smtClean="0"/>
              <a:t>geto</a:t>
            </a:r>
            <a:r>
              <a:rPr lang="en-US" dirty="0" smtClean="0"/>
              <a:t>-dace din </a:t>
            </a:r>
            <a:r>
              <a:rPr lang="en-US" dirty="0" err="1" smtClean="0"/>
              <a:t>spatiul</a:t>
            </a:r>
            <a:r>
              <a:rPr lang="en-US" dirty="0" smtClean="0"/>
              <a:t> </a:t>
            </a:r>
            <a:r>
              <a:rPr lang="en-US" dirty="0" err="1" smtClean="0"/>
              <a:t>carpato-dunareano-pontic</a:t>
            </a:r>
            <a:r>
              <a:rPr lang="en-US" dirty="0" smtClean="0"/>
              <a:t> sub </a:t>
            </a:r>
            <a:r>
              <a:rPr lang="en-US" dirty="0" err="1" smtClean="0"/>
              <a:t>autoritatea</a:t>
            </a:r>
            <a:r>
              <a:rPr lang="en-US" dirty="0" smtClean="0"/>
              <a:t> </a:t>
            </a:r>
            <a:r>
              <a:rPr lang="en-US" dirty="0" err="1" smtClean="0"/>
              <a:t>sa</a:t>
            </a:r>
            <a:r>
              <a:rPr lang="en-US" dirty="0" smtClean="0"/>
              <a:t> </a:t>
            </a:r>
            <a:r>
              <a:rPr lang="en-US" dirty="0" err="1" smtClean="0"/>
              <a:t>si</a:t>
            </a:r>
            <a:r>
              <a:rPr lang="en-US" dirty="0" smtClean="0"/>
              <a:t> </a:t>
            </a:r>
            <a:r>
              <a:rPr lang="en-US" dirty="0" err="1" smtClean="0"/>
              <a:t>sa</a:t>
            </a:r>
            <a:r>
              <a:rPr lang="en-US" dirty="0" smtClean="0"/>
              <a:t> </a:t>
            </a:r>
            <a:r>
              <a:rPr lang="en-US" dirty="0" err="1" smtClean="0"/>
              <a:t>puna</a:t>
            </a:r>
            <a:r>
              <a:rPr lang="en-US" dirty="0" smtClean="0"/>
              <a:t> </a:t>
            </a:r>
            <a:r>
              <a:rPr lang="en-US" dirty="0" err="1" smtClean="0"/>
              <a:t>astfel</a:t>
            </a:r>
            <a:r>
              <a:rPr lang="en-US" dirty="0" smtClean="0"/>
              <a:t> </a:t>
            </a:r>
            <a:r>
              <a:rPr lang="en-US" dirty="0" err="1" smtClean="0"/>
              <a:t>bazele</a:t>
            </a:r>
            <a:r>
              <a:rPr lang="en-US" dirty="0" smtClean="0"/>
              <a:t> </a:t>
            </a:r>
            <a:r>
              <a:rPr lang="en-US" dirty="0" err="1" smtClean="0"/>
              <a:t>unui</a:t>
            </a:r>
            <a:r>
              <a:rPr lang="en-US" dirty="0" smtClean="0"/>
              <a:t> </a:t>
            </a:r>
            <a:r>
              <a:rPr lang="en-US" dirty="0" err="1" smtClean="0"/>
              <a:t>puternic</a:t>
            </a:r>
            <a:r>
              <a:rPr lang="en-US" dirty="0" smtClean="0"/>
              <a:t> </a:t>
            </a:r>
            <a:r>
              <a:rPr lang="en-US" dirty="0" err="1" smtClean="0"/>
              <a:t>regat</a:t>
            </a:r>
            <a:r>
              <a:rPr lang="en-US" dirty="0" smtClean="0"/>
              <a:t> cu </a:t>
            </a:r>
            <a:r>
              <a:rPr lang="en-US" dirty="0" err="1" smtClean="0"/>
              <a:t>centrul</a:t>
            </a:r>
            <a:r>
              <a:rPr lang="en-US" dirty="0" smtClean="0"/>
              <a:t>, </a:t>
            </a:r>
            <a:r>
              <a:rPr lang="en-US" dirty="0" err="1" smtClean="0"/>
              <a:t>probabil</a:t>
            </a:r>
            <a:r>
              <a:rPr lang="en-US" dirty="0" smtClean="0"/>
              <a:t>, in </a:t>
            </a:r>
            <a:r>
              <a:rPr lang="en-US" dirty="0" err="1" smtClean="0"/>
              <a:t>Podisul</a:t>
            </a:r>
            <a:r>
              <a:rPr lang="en-US" dirty="0" smtClean="0"/>
              <a:t> </a:t>
            </a:r>
            <a:r>
              <a:rPr lang="en-US" dirty="0" err="1" smtClean="0"/>
              <a:t>Transilvaniei</a:t>
            </a:r>
            <a:r>
              <a:rPr lang="en-US" dirty="0" smtClean="0"/>
              <a:t>. In </a:t>
            </a:r>
            <a:r>
              <a:rPr lang="en-US" dirty="0" err="1" smtClean="0"/>
              <a:t>intreaga</a:t>
            </a:r>
            <a:r>
              <a:rPr lang="en-US" dirty="0" smtClean="0"/>
              <a:t> </a:t>
            </a:r>
            <a:r>
              <a:rPr lang="en-US" dirty="0" err="1" smtClean="0"/>
              <a:t>sa</a:t>
            </a:r>
            <a:r>
              <a:rPr lang="en-US" dirty="0" smtClean="0"/>
              <a:t> </a:t>
            </a:r>
            <a:r>
              <a:rPr lang="en-US" dirty="0" err="1" smtClean="0"/>
              <a:t>actiune</a:t>
            </a:r>
            <a:r>
              <a:rPr lang="en-US" dirty="0" smtClean="0"/>
              <a:t>, </a:t>
            </a:r>
            <a:r>
              <a:rPr lang="en-US" dirty="0" err="1" smtClean="0"/>
              <a:t>Burebista</a:t>
            </a:r>
            <a:r>
              <a:rPr lang="en-US" dirty="0" smtClean="0"/>
              <a:t> a </a:t>
            </a:r>
            <a:r>
              <a:rPr lang="en-US" dirty="0" err="1" smtClean="0"/>
              <a:t>fost</a:t>
            </a:r>
            <a:r>
              <a:rPr lang="en-US" dirty="0" smtClean="0"/>
              <a:t> </a:t>
            </a:r>
            <a:r>
              <a:rPr lang="en-US" dirty="0" err="1" smtClean="0"/>
              <a:t>sprijinit</a:t>
            </a:r>
            <a:r>
              <a:rPr lang="en-US" dirty="0" smtClean="0"/>
              <a:t> de </a:t>
            </a:r>
            <a:r>
              <a:rPr lang="en-US" dirty="0" err="1" smtClean="0"/>
              <a:t>marele</a:t>
            </a:r>
            <a:r>
              <a:rPr lang="en-US" dirty="0" smtClean="0"/>
              <a:t> </a:t>
            </a:r>
            <a:r>
              <a:rPr lang="en-US" dirty="0" err="1" smtClean="0"/>
              <a:t>preot</a:t>
            </a:r>
            <a:r>
              <a:rPr lang="en-US" dirty="0" smtClean="0"/>
              <a:t> </a:t>
            </a:r>
            <a:r>
              <a:rPr lang="en-US" dirty="0" err="1" smtClean="0"/>
              <a:t>Deceneu</a:t>
            </a:r>
            <a:r>
              <a:rPr lang="en-US" dirty="0" smtClean="0"/>
              <a:t>, </a:t>
            </a:r>
            <a:r>
              <a:rPr lang="en-US" dirty="0" err="1" smtClean="0"/>
              <a:t>colaboratorul</a:t>
            </a:r>
            <a:r>
              <a:rPr lang="en-US" dirty="0" smtClean="0"/>
              <a:t> </a:t>
            </a:r>
            <a:r>
              <a:rPr lang="en-US" dirty="0" err="1" smtClean="0"/>
              <a:t>si</a:t>
            </a:r>
            <a:r>
              <a:rPr lang="en-US" dirty="0" smtClean="0"/>
              <a:t> </a:t>
            </a:r>
            <a:r>
              <a:rPr lang="en-US" dirty="0" err="1" smtClean="0"/>
              <a:t>sfetnicul</a:t>
            </a:r>
            <a:r>
              <a:rPr lang="en-US" dirty="0" smtClean="0"/>
              <a:t> </a:t>
            </a:r>
            <a:r>
              <a:rPr lang="en-US" dirty="0" err="1" smtClean="0"/>
              <a:t>cel</a:t>
            </a:r>
            <a:r>
              <a:rPr lang="en-US" dirty="0" smtClean="0"/>
              <a:t> </a:t>
            </a:r>
            <a:r>
              <a:rPr lang="en-US" dirty="0" err="1" smtClean="0"/>
              <a:t>mai</a:t>
            </a:r>
            <a:r>
              <a:rPr lang="en-US" dirty="0" smtClean="0"/>
              <a:t> </a:t>
            </a:r>
            <a:r>
              <a:rPr lang="en-US" dirty="0" err="1" smtClean="0"/>
              <a:t>apropiat</a:t>
            </a:r>
            <a:r>
              <a:rPr lang="en-US" dirty="0" smtClean="0"/>
              <a:t>.</a:t>
            </a:r>
            <a:endParaRPr lang="ru-RU" dirty="0" smtClean="0"/>
          </a:p>
          <a:p>
            <a:endParaRPr lang="ru-RU" dirty="0"/>
          </a:p>
        </p:txBody>
      </p:sp>
      <p:pic>
        <p:nvPicPr>
          <p:cNvPr id="5122" name="Picture 2" descr="http://images.sharefaith.com/images/3/1285352299494_437/slide-62.jpg"/>
          <p:cNvPicPr>
            <a:picLocks noChangeAspect="1" noChangeArrowheads="1"/>
          </p:cNvPicPr>
          <p:nvPr/>
        </p:nvPicPr>
        <p:blipFill>
          <a:blip r:embed="rId2" cstate="print"/>
          <a:srcRect/>
          <a:stretch>
            <a:fillRect/>
          </a:stretch>
        </p:blipFill>
        <p:spPr bwMode="auto">
          <a:xfrm>
            <a:off x="76200" y="40867"/>
            <a:ext cx="9144000" cy="6858000"/>
          </a:xfrm>
          <a:prstGeom prst="rect">
            <a:avLst/>
          </a:prstGeom>
          <a:noFill/>
        </p:spPr>
      </p:pic>
      <p:sp>
        <p:nvSpPr>
          <p:cNvPr id="5" name="TextBox 4"/>
          <p:cNvSpPr txBox="1"/>
          <p:nvPr/>
        </p:nvSpPr>
        <p:spPr>
          <a:xfrm>
            <a:off x="76200" y="892101"/>
            <a:ext cx="9144000" cy="861774"/>
          </a:xfrm>
          <a:prstGeom prst="rect">
            <a:avLst/>
          </a:prstGeom>
          <a:noFill/>
        </p:spPr>
        <p:txBody>
          <a:bodyPr wrap="square" rtlCol="0">
            <a:spAutoFit/>
          </a:bodyPr>
          <a:lstStyle/>
          <a:p>
            <a:endParaRPr lang="ru-RU" sz="3200" b="1" dirty="0" smtClean="0">
              <a:latin typeface="Georgia" pitchFamily="18" charset="0"/>
            </a:endParaRPr>
          </a:p>
          <a:p>
            <a:endParaRPr lang="ru-RU" dirty="0"/>
          </a:p>
        </p:txBody>
      </p:sp>
      <p:pic>
        <p:nvPicPr>
          <p:cNvPr id="7" name="Рисунок 6" descr="https://romaniadacia.files.wordpress.com/2012/08/rare-representation-of-dacian-women-with-other-dacian-men-children-femeie-daca.jpg?w=700"/>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116632"/>
            <a:ext cx="4572000" cy="2880319"/>
          </a:xfrm>
          <a:prstGeom prst="rect">
            <a:avLst/>
          </a:prstGeom>
          <a:noFill/>
          <a:ln>
            <a:noFill/>
          </a:ln>
        </p:spPr>
      </p:pic>
      <p:sp>
        <p:nvSpPr>
          <p:cNvPr id="4" name="Прямоугольник 3"/>
          <p:cNvSpPr/>
          <p:nvPr/>
        </p:nvSpPr>
        <p:spPr>
          <a:xfrm>
            <a:off x="-1" y="0"/>
            <a:ext cx="4067945" cy="6524863"/>
          </a:xfrm>
          <a:prstGeom prst="rect">
            <a:avLst/>
          </a:prstGeom>
        </p:spPr>
        <p:txBody>
          <a:bodyPr wrap="square">
            <a:spAutoFit/>
          </a:bodyPr>
          <a:lstStyle/>
          <a:p>
            <a:pPr algn="ctr"/>
            <a:r>
              <a:rPr lang="en-US" sz="2200" dirty="0"/>
              <a:t>The woman would </a:t>
            </a:r>
            <a:r>
              <a:rPr lang="en-US" sz="2200" dirty="0" smtClean="0"/>
              <a:t>take </a:t>
            </a:r>
            <a:r>
              <a:rPr lang="en-US" sz="2200" dirty="0"/>
              <a:t>care of </a:t>
            </a:r>
            <a:r>
              <a:rPr lang="en-US" sz="2200" dirty="0" smtClean="0"/>
              <a:t>children , </a:t>
            </a:r>
            <a:r>
              <a:rPr lang="en-US" sz="2200" dirty="0"/>
              <a:t>would cook and clean the house, care for the animals and work in the fields and garden, gather forest fruits and help their husbands at fishing and hunting. Also, they would weave and sew, make clothes and decorate them </a:t>
            </a:r>
            <a:r>
              <a:rPr lang="en-US" sz="2200" dirty="0" smtClean="0"/>
              <a:t>with </a:t>
            </a:r>
            <a:r>
              <a:rPr lang="en-US" sz="2200" dirty="0" err="1" smtClean="0"/>
              <a:t>embroideries.Men</a:t>
            </a:r>
            <a:r>
              <a:rPr lang="en-US" sz="2200" dirty="0" smtClean="0"/>
              <a:t> were </a:t>
            </a:r>
            <a:r>
              <a:rPr lang="en-US" sz="2200" dirty="0" err="1" smtClean="0"/>
              <a:t>warrier</a:t>
            </a:r>
            <a:r>
              <a:rPr lang="en-US" sz="2200" dirty="0" smtClean="0"/>
              <a:t>.</a:t>
            </a:r>
          </a:p>
          <a:p>
            <a:pPr algn="ctr"/>
            <a:r>
              <a:rPr lang="en-US" sz="2200" dirty="0"/>
              <a:t>The roofs were made out of tiles, shingle or thatch. Around the houses there were holes for storing food - they had burned walls- it is also thought that some granaries were placed near the houses. Food and drink were stored in large jars buried in the </a:t>
            </a:r>
            <a:r>
              <a:rPr lang="en-US" sz="2200" dirty="0" smtClean="0"/>
              <a:t>ground.</a:t>
            </a:r>
            <a:endParaRPr lang="ru-RU" sz="2200" dirty="0"/>
          </a:p>
        </p:txBody>
      </p:sp>
      <p:pic>
        <p:nvPicPr>
          <p:cNvPr id="3074" name="Picture 2" descr="Imagini pentru daci in civil"/>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95936" y="2947741"/>
            <a:ext cx="3068359" cy="389385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Рисунок 10" descr="http://romanianhistoryandculture.webs.com/dacian%20woman%20portrait.png"/>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3093508"/>
            <a:ext cx="2286000" cy="3764492"/>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360</TotalTime>
  <Words>981</Words>
  <Application>Microsoft Macintosh PowerPoint</Application>
  <PresentationFormat>On-screen Show (4:3)</PresentationFormat>
  <Paragraphs>39</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Трек</vt:lpstr>
      <vt:lpstr>Slide 1</vt:lpstr>
      <vt:lpstr>Slide 2</vt:lpstr>
      <vt:lpstr>Slide 3</vt:lpstr>
      <vt:lpstr>      Geto –dacians ‘ territory</vt:lpstr>
      <vt:lpstr>Slide 5</vt:lpstr>
      <vt:lpstr>Slide 6</vt:lpstr>
      <vt:lpstr>Burebista is the first king who unified all the tribes in one state</vt:lpstr>
      <vt:lpstr>What did they eat?</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Barry Kramer</cp:lastModifiedBy>
  <cp:revision>46</cp:revision>
  <dcterms:created xsi:type="dcterms:W3CDTF">2018-01-10T03:07:41Z</dcterms:created>
  <dcterms:modified xsi:type="dcterms:W3CDTF">2018-01-10T03:08:19Z</dcterms:modified>
</cp:coreProperties>
</file>