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78" r:id="rId3"/>
    <p:sldId id="266" r:id="rId4"/>
    <p:sldId id="257" r:id="rId5"/>
    <p:sldId id="258" r:id="rId6"/>
    <p:sldId id="259" r:id="rId7"/>
    <p:sldId id="260" r:id="rId8"/>
    <p:sldId id="261" r:id="rId9"/>
    <p:sldId id="262" r:id="rId10"/>
    <p:sldId id="263" r:id="rId11"/>
    <p:sldId id="264" r:id="rId12"/>
    <p:sldId id="265" r:id="rId13"/>
    <p:sldId id="280"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717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p:scale>
          <a:sx n="90" d="100"/>
          <a:sy n="90" d="100"/>
        </p:scale>
        <p:origin x="-594" y="-306"/>
      </p:cViewPr>
      <p:guideLst>
        <p:guide orient="horz" pos="2160"/>
        <p:guide pos="2880"/>
      </p:guideLst>
    </p:cSldViewPr>
  </p:slideViewPr>
  <p:outlineViewPr>
    <p:cViewPr>
      <p:scale>
        <a:sx n="33" d="100"/>
        <a:sy n="33" d="100"/>
      </p:scale>
      <p:origin x="0" y="896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4E815-1A4D-4D94-A664-150556F7DB81}" type="datetimeFigureOut">
              <a:rPr lang="ru-RU" smtClean="0"/>
              <a:pPr/>
              <a:t>05.01.2018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DA206-0F59-4C26-83E1-ECD0F6D9AF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85EEB3-75AF-4D1C-901C-ABCEFD14A12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269910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420067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311876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214730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399541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16475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8156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14374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157866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221589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327461-45FE-4B53-B541-6761FF09B1B7}" type="datetimeFigureOut">
              <a:rPr lang="fr-FR" smtClean="0"/>
              <a:pPr/>
              <a:t>05/01/2018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104138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27461-45FE-4B53-B541-6761FF09B1B7}" type="datetimeFigureOut">
              <a:rPr lang="fr-FR" smtClean="0"/>
              <a:pPr/>
              <a:t>05/01/2018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6C16A-FC63-444F-AE16-BD810BF69031}" type="slidenum">
              <a:rPr lang="fr-FR" smtClean="0"/>
              <a:pPr/>
              <a:t>‹#›</a:t>
            </a:fld>
            <a:endParaRPr lang="fr-FR"/>
          </a:p>
        </p:txBody>
      </p:sp>
    </p:spTree>
    <p:extLst>
      <p:ext uri="{BB962C8B-B14F-4D97-AF65-F5344CB8AC3E}">
        <p14:creationId xmlns:p14="http://schemas.microsoft.com/office/powerpoint/2010/main" xmlns="" val="105290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501008"/>
            <a:ext cx="8280920" cy="648072"/>
          </a:xfrm>
        </p:spPr>
        <p:txBody>
          <a:bodyPr>
            <a:noAutofit/>
          </a:bodyPr>
          <a:lstStyle/>
          <a:p>
            <a:pPr>
              <a:defRPr/>
            </a:pPr>
            <a:r>
              <a:rPr lang="en-US" sz="3600" b="1" dirty="0" smtClean="0">
                <a:solidFill>
                  <a:srgbClr val="7030A0"/>
                </a:solidFill>
                <a:effectLst>
                  <a:outerShdw blurRad="38100" dist="38100" dir="2700000" algn="tl">
                    <a:srgbClr val="000000">
                      <a:alpha val="43137"/>
                    </a:srgbClr>
                  </a:outerShdw>
                </a:effectLst>
                <a:latin typeface="Sylfaen" pitchFamily="18" charset="0"/>
              </a:rPr>
              <a:t>The Final Project </a:t>
            </a:r>
            <a:r>
              <a:rPr lang="en-US" sz="3600" b="1" dirty="0" smtClean="0">
                <a:solidFill>
                  <a:srgbClr val="002060"/>
                </a:solidFill>
                <a:effectLst>
                  <a:outerShdw blurRad="38100" dist="38100" dir="2700000" algn="tl">
                    <a:srgbClr val="000000">
                      <a:alpha val="43137"/>
                    </a:srgbClr>
                  </a:outerShdw>
                </a:effectLst>
                <a:latin typeface="Sylfaen" pitchFamily="18" charset="0"/>
              </a:rPr>
              <a:t/>
            </a:r>
            <a:br>
              <a:rPr lang="en-US" sz="3600" b="1" dirty="0" smtClean="0">
                <a:solidFill>
                  <a:srgbClr val="002060"/>
                </a:solidFill>
                <a:effectLst>
                  <a:outerShdw blurRad="38100" dist="38100" dir="2700000" algn="tl">
                    <a:srgbClr val="000000">
                      <a:alpha val="43137"/>
                    </a:srgbClr>
                  </a:outerShdw>
                </a:effectLst>
                <a:latin typeface="Sylfaen" pitchFamily="18" charset="0"/>
              </a:rPr>
            </a:br>
            <a:r>
              <a:rPr lang="en-US" sz="1600" b="1" dirty="0" smtClean="0">
                <a:solidFill>
                  <a:srgbClr val="002060"/>
                </a:solidFill>
                <a:effectLst>
                  <a:outerShdw blurRad="38100" dist="38100" dir="2700000" algn="tl">
                    <a:srgbClr val="000000">
                      <a:alpha val="43137"/>
                    </a:srgbClr>
                  </a:outerShdw>
                </a:effectLst>
                <a:latin typeface="Sylfaen" pitchFamily="18" charset="0"/>
              </a:rPr>
              <a:t/>
            </a:r>
            <a:br>
              <a:rPr lang="en-US" sz="1600" b="1" dirty="0" smtClean="0">
                <a:solidFill>
                  <a:srgbClr val="002060"/>
                </a:solidFill>
                <a:effectLst>
                  <a:outerShdw blurRad="38100" dist="38100" dir="2700000" algn="tl">
                    <a:srgbClr val="000000">
                      <a:alpha val="43137"/>
                    </a:srgbClr>
                  </a:outerShdw>
                </a:effectLst>
                <a:latin typeface="Sylfaen" pitchFamily="18" charset="0"/>
              </a:rPr>
            </a:br>
            <a:r>
              <a:rPr lang="en-US" sz="4800" b="1" dirty="0" smtClean="0">
                <a:solidFill>
                  <a:srgbClr val="002060"/>
                </a:solidFill>
                <a:effectLst>
                  <a:outerShdw blurRad="38100" dist="38100" dir="2700000" algn="tl">
                    <a:srgbClr val="000000">
                      <a:alpha val="43137"/>
                    </a:srgbClr>
                  </a:outerShdw>
                </a:effectLst>
                <a:latin typeface="Sylfaen" pitchFamily="18" charset="0"/>
              </a:rPr>
              <a:t>Endangered Animals </a:t>
            </a:r>
            <a:br>
              <a:rPr lang="en-US" sz="4800" b="1" dirty="0" smtClean="0">
                <a:solidFill>
                  <a:srgbClr val="002060"/>
                </a:solidFill>
                <a:effectLst>
                  <a:outerShdw blurRad="38100" dist="38100" dir="2700000" algn="tl">
                    <a:srgbClr val="000000">
                      <a:alpha val="43137"/>
                    </a:srgbClr>
                  </a:outerShdw>
                </a:effectLst>
                <a:latin typeface="Sylfaen" pitchFamily="18" charset="0"/>
              </a:rPr>
            </a:br>
            <a:r>
              <a:rPr lang="en-US" sz="4800" b="1" dirty="0" smtClean="0">
                <a:solidFill>
                  <a:srgbClr val="002060"/>
                </a:solidFill>
                <a:effectLst>
                  <a:outerShdw blurRad="38100" dist="38100" dir="2700000" algn="tl">
                    <a:srgbClr val="000000">
                      <a:alpha val="43137"/>
                    </a:srgbClr>
                  </a:outerShdw>
                </a:effectLst>
                <a:latin typeface="Sylfaen" pitchFamily="18" charset="0"/>
              </a:rPr>
              <a:t>In Your Region </a:t>
            </a:r>
            <a:endParaRPr lang="ru-RU" sz="4800" b="1" dirty="0">
              <a:solidFill>
                <a:srgbClr val="002060"/>
              </a:solidFill>
              <a:effectLst>
                <a:outerShdw blurRad="38100" dist="38100" dir="2700000" algn="tl">
                  <a:srgbClr val="000000">
                    <a:alpha val="43137"/>
                  </a:srgbClr>
                </a:outerShdw>
              </a:effectLst>
              <a:latin typeface="Sylfaen" pitchFamily="18" charset="0"/>
            </a:endParaRPr>
          </a:p>
        </p:txBody>
      </p:sp>
      <p:sp>
        <p:nvSpPr>
          <p:cNvPr id="3" name="Подзаголовок 2"/>
          <p:cNvSpPr>
            <a:spLocks noGrp="1"/>
          </p:cNvSpPr>
          <p:nvPr>
            <p:ph type="subTitle" idx="1"/>
          </p:nvPr>
        </p:nvSpPr>
        <p:spPr>
          <a:xfrm>
            <a:off x="1371600" y="6093296"/>
            <a:ext cx="6400800" cy="360040"/>
          </a:xfrm>
        </p:spPr>
        <p:txBody>
          <a:bodyPr>
            <a:normAutofit fontScale="70000" lnSpcReduction="20000"/>
          </a:bodyPr>
          <a:lstStyle/>
          <a:p>
            <a:pPr>
              <a:defRPr/>
            </a:pPr>
            <a:r>
              <a:rPr lang="en-US" b="1" dirty="0" smtClean="0">
                <a:solidFill>
                  <a:srgbClr val="171717"/>
                </a:solidFill>
                <a:effectLst>
                  <a:outerShdw blurRad="38100" dist="38100" dir="2700000" algn="tl">
                    <a:srgbClr val="000000">
                      <a:alpha val="43137"/>
                    </a:srgbClr>
                  </a:outerShdw>
                </a:effectLst>
                <a:latin typeface="Sylfaen" pitchFamily="18" charset="0"/>
              </a:rPr>
              <a:t>Gomel, 2018 </a:t>
            </a:r>
            <a:endParaRPr lang="ru-RU" b="1" dirty="0">
              <a:solidFill>
                <a:srgbClr val="171717"/>
              </a:solidFill>
              <a:effectLst>
                <a:outerShdw blurRad="38100" dist="38100" dir="2700000" algn="tl">
                  <a:srgbClr val="000000">
                    <a:alpha val="43137"/>
                  </a:srgbClr>
                </a:outerShdw>
              </a:effectLst>
              <a:latin typeface="Sylfaen" pitchFamily="18" charset="0"/>
            </a:endParaRPr>
          </a:p>
        </p:txBody>
      </p:sp>
      <p:sp>
        <p:nvSpPr>
          <p:cNvPr id="3076" name="Rectangle 1"/>
          <p:cNvSpPr>
            <a:spLocks noChangeArrowheads="1"/>
          </p:cNvSpPr>
          <p:nvPr/>
        </p:nvSpPr>
        <p:spPr bwMode="auto">
          <a:xfrm>
            <a:off x="179512" y="216598"/>
            <a:ext cx="4106738" cy="1938944"/>
          </a:xfrm>
          <a:prstGeom prst="rect">
            <a:avLst/>
          </a:prstGeom>
          <a:noFill/>
          <a:ln w="9525">
            <a:noFill/>
            <a:miter lim="800000"/>
            <a:headEnd/>
            <a:tailEnd/>
          </a:ln>
        </p:spPr>
        <p:txBody>
          <a:bodyPr wrap="square" tIns="152352" bIns="0" anchor="ctr">
            <a:spAutoFit/>
          </a:bodyPr>
          <a:lstStyle/>
          <a:p>
            <a:pPr algn="ctr" eaLnBrk="0" hangingPunct="0">
              <a:defRPr/>
            </a:pPr>
            <a:r>
              <a:rPr lang="en-US" sz="1600" b="1" dirty="0" err="1" smtClean="0">
                <a:solidFill>
                  <a:srgbClr val="C00000"/>
                </a:solidFill>
                <a:effectLst>
                  <a:outerShdw blurRad="38100" dist="38100" dir="2700000" algn="tl">
                    <a:srgbClr val="000000">
                      <a:alpha val="43137"/>
                    </a:srgbClr>
                  </a:outerShdw>
                </a:effectLst>
                <a:latin typeface="Sylfaen" pitchFamily="18" charset="0"/>
                <a:cs typeface="Times New Roman" pitchFamily="18" charset="0"/>
              </a:rPr>
              <a:t>iEARN</a:t>
            </a:r>
            <a:r>
              <a:rPr lang="en-US" sz="1600" b="1" dirty="0" smtClean="0">
                <a:solidFill>
                  <a:srgbClr val="C00000"/>
                </a:solidFill>
                <a:effectLst>
                  <a:outerShdw blurRad="38100" dist="38100" dir="2700000" algn="tl">
                    <a:srgbClr val="000000">
                      <a:alpha val="43137"/>
                    </a:srgbClr>
                  </a:outerShdw>
                </a:effectLst>
                <a:latin typeface="Sylfaen" pitchFamily="18" charset="0"/>
                <a:cs typeface="Times New Roman" pitchFamily="18" charset="0"/>
              </a:rPr>
              <a:t> </a:t>
            </a: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projects</a:t>
            </a:r>
          </a:p>
          <a:p>
            <a:pPr algn="ctr" eaLnBrk="0" hangingPunct="0">
              <a:defRPr/>
            </a:pP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Learning Circles </a:t>
            </a:r>
          </a:p>
          <a:p>
            <a:pPr algn="ctr" eaLnBrk="0" hangingPunct="0">
              <a:defRPr/>
            </a:pP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September 2017 – January 2018</a:t>
            </a:r>
            <a:endParaRPr lang="ru-RU"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endParaRPr>
          </a:p>
          <a:p>
            <a:pPr algn="ctr" eaLnBrk="0" hangingPunct="0">
              <a:defRPr/>
            </a:pPr>
            <a:endPar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endParaRPr>
          </a:p>
          <a:p>
            <a:pPr algn="ctr" eaLnBrk="0" hangingPunct="0">
              <a:defRPr/>
            </a:pP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Circle Name</a:t>
            </a:r>
            <a:r>
              <a:rPr lang="ru-RU"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 -</a:t>
            </a: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Global Issues: Environment Learning Circle </a:t>
            </a:r>
            <a:r>
              <a:rPr lang="en-US" sz="1600" b="1" dirty="0" smtClean="0">
                <a:solidFill>
                  <a:srgbClr val="C00000"/>
                </a:solidFill>
                <a:effectLst>
                  <a:outerShdw blurRad="38100" dist="38100" dir="2700000" algn="tl">
                    <a:srgbClr val="000000">
                      <a:alpha val="43137"/>
                    </a:srgbClr>
                  </a:outerShdw>
                </a:effectLst>
                <a:latin typeface="Sylfaen" pitchFamily="18" charset="0"/>
                <a:cs typeface="Times New Roman" pitchFamily="18" charset="0"/>
              </a:rPr>
              <a:t>1 (Middle/High </a:t>
            </a:r>
            <a:r>
              <a:rPr lang="en-US" sz="1600" b="1" dirty="0">
                <a:solidFill>
                  <a:srgbClr val="C00000"/>
                </a:solidFill>
                <a:effectLst>
                  <a:outerShdw blurRad="38100" dist="38100" dir="2700000" algn="tl">
                    <a:srgbClr val="000000">
                      <a:alpha val="43137"/>
                    </a:srgbClr>
                  </a:outerShdw>
                </a:effectLst>
                <a:latin typeface="Sylfaen" pitchFamily="18" charset="0"/>
                <a:cs typeface="Times New Roman" pitchFamily="18" charset="0"/>
              </a:rPr>
              <a:t>School)</a:t>
            </a:r>
          </a:p>
          <a:p>
            <a:pPr algn="ctr" eaLnBrk="0" hangingPunct="0">
              <a:defRPr/>
            </a:pPr>
            <a:endParaRPr lang="en-US" sz="2000" b="1" dirty="0">
              <a:solidFill>
                <a:srgbClr val="C00000"/>
              </a:solidFill>
              <a:effectLst>
                <a:outerShdw blurRad="38100" dist="38100" dir="2700000" algn="tl">
                  <a:srgbClr val="000000">
                    <a:alpha val="43137"/>
                  </a:srgbClr>
                </a:outerShdw>
              </a:effectLst>
              <a:latin typeface="Sylfaen" pitchFamily="18" charset="0"/>
            </a:endParaRPr>
          </a:p>
        </p:txBody>
      </p:sp>
      <p:sp>
        <p:nvSpPr>
          <p:cNvPr id="10" name="Прямоугольник 9"/>
          <p:cNvSpPr/>
          <p:nvPr/>
        </p:nvSpPr>
        <p:spPr>
          <a:xfrm>
            <a:off x="4286250" y="142875"/>
            <a:ext cx="4572000" cy="1815882"/>
          </a:xfrm>
          <a:prstGeom prst="rect">
            <a:avLst/>
          </a:prstGeom>
        </p:spPr>
        <p:txBody>
          <a:bodyPr>
            <a:spAutoFit/>
          </a:bodyPr>
          <a:lstStyle/>
          <a:p>
            <a:pPr algn="ctr" eaLnBrk="0" hangingPunct="0">
              <a:defRPr/>
            </a:pP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The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state educational institution </a:t>
            </a:r>
            <a:endPar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endParaRPr>
          </a:p>
          <a:p>
            <a:pPr algn="ctr" eaLnBrk="0" hangingPunct="0">
              <a:defRPr/>
            </a:pP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Specialized Lyceum </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under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the University of Civil Protection </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of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the Ministry for Emergency Situations </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of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the Republic of Belarus”</a:t>
            </a:r>
            <a:endParaRPr lang="ru-RU" sz="1600" b="1" dirty="0">
              <a:solidFill>
                <a:srgbClr val="006600"/>
              </a:solidFill>
              <a:effectLst>
                <a:outerShdw blurRad="38100" dist="38100" dir="2700000" algn="tl">
                  <a:srgbClr val="000000">
                    <a:alpha val="43137"/>
                  </a:srgbClr>
                </a:outerShdw>
              </a:effectLst>
              <a:latin typeface="Sylfaen" pitchFamily="18" charset="0"/>
              <a:cs typeface="Times" pitchFamily="18" charset="0"/>
            </a:endParaRPr>
          </a:p>
          <a:p>
            <a:pPr algn="ctr" eaLnBrk="0" hangingPunct="0">
              <a:defRPr/>
            </a:pPr>
            <a:endParaRPr lang="ru-RU" sz="1600" b="1" dirty="0">
              <a:solidFill>
                <a:srgbClr val="006600"/>
              </a:solidFill>
              <a:effectLst>
                <a:outerShdw blurRad="38100" dist="38100" dir="2700000" algn="tl">
                  <a:srgbClr val="000000">
                    <a:alpha val="43137"/>
                  </a:srgbClr>
                </a:outerShdw>
              </a:effectLst>
              <a:latin typeface="Sylfaen" pitchFamily="18" charset="0"/>
            </a:endParaRPr>
          </a:p>
          <a:p>
            <a:pPr algn="ctr" eaLnBrk="0" hangingPunct="0">
              <a:defRPr/>
            </a:pP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School Address: 247006, Belarus, </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Gomel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region, Gomel district, </a:t>
            </a:r>
            <a:r>
              <a:rPr lang="en-US" sz="1600" b="1" dirty="0" err="1" smtClean="0">
                <a:solidFill>
                  <a:srgbClr val="006600"/>
                </a:solidFill>
                <a:effectLst>
                  <a:outerShdw blurRad="38100" dist="38100" dir="2700000" algn="tl">
                    <a:srgbClr val="000000">
                      <a:alpha val="43137"/>
                    </a:srgbClr>
                  </a:outerShdw>
                </a:effectLst>
                <a:latin typeface="Sylfaen" pitchFamily="18" charset="0"/>
                <a:cs typeface="Times" pitchFamily="18" charset="0"/>
              </a:rPr>
              <a:t>Ilyich</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 </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village, </a:t>
            </a:r>
            <a:r>
              <a:rPr lang="en-US" sz="1600" b="1" dirty="0" smtClean="0">
                <a:solidFill>
                  <a:srgbClr val="006600"/>
                </a:solidFill>
                <a:effectLst>
                  <a:outerShdw blurRad="38100" dist="38100" dir="2700000" algn="tl">
                    <a:srgbClr val="000000">
                      <a:alpha val="43137"/>
                    </a:srgbClr>
                  </a:outerShdw>
                </a:effectLst>
                <a:latin typeface="Sylfaen" pitchFamily="18" charset="0"/>
                <a:cs typeface="Times" pitchFamily="18" charset="0"/>
              </a:rPr>
              <a:t>1 </a:t>
            </a:r>
            <a:r>
              <a:rPr lang="en-US" sz="1600" b="1" dirty="0" err="1">
                <a:solidFill>
                  <a:srgbClr val="006600"/>
                </a:solidFill>
                <a:effectLst>
                  <a:outerShdw blurRad="38100" dist="38100" dir="2700000" algn="tl">
                    <a:srgbClr val="000000">
                      <a:alpha val="43137"/>
                    </a:srgbClr>
                  </a:outerShdw>
                </a:effectLst>
                <a:latin typeface="Sylfaen" pitchFamily="18" charset="0"/>
                <a:cs typeface="Times" pitchFamily="18" charset="0"/>
              </a:rPr>
              <a:t>Skovorodina</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 </a:t>
            </a:r>
            <a:r>
              <a:rPr lang="en-US" sz="1600" b="1" dirty="0" err="1">
                <a:solidFill>
                  <a:srgbClr val="006600"/>
                </a:solidFill>
                <a:effectLst>
                  <a:outerShdw blurRad="38100" dist="38100" dir="2700000" algn="tl">
                    <a:srgbClr val="000000">
                      <a:alpha val="43137"/>
                    </a:srgbClr>
                  </a:outerShdw>
                </a:effectLst>
                <a:latin typeface="Sylfaen" pitchFamily="18" charset="0"/>
                <a:cs typeface="Times" pitchFamily="18" charset="0"/>
              </a:rPr>
              <a:t>st</a:t>
            </a:r>
            <a:r>
              <a:rPr lang="en-US" sz="1600" b="1" dirty="0">
                <a:solidFill>
                  <a:srgbClr val="006600"/>
                </a:solidFill>
                <a:effectLst>
                  <a:outerShdw blurRad="38100" dist="38100" dir="2700000" algn="tl">
                    <a:srgbClr val="000000">
                      <a:alpha val="43137"/>
                    </a:srgbClr>
                  </a:outerShdw>
                </a:effectLst>
                <a:latin typeface="Sylfaen" pitchFamily="18" charset="0"/>
                <a:cs typeface="Times" pitchFamily="18" charset="0"/>
              </a:rPr>
              <a:t>.</a:t>
            </a:r>
            <a:endParaRPr lang="en-US" sz="1600" b="1" dirty="0">
              <a:solidFill>
                <a:srgbClr val="006600"/>
              </a:solidFill>
              <a:effectLst>
                <a:outerShdw blurRad="38100" dist="38100" dir="2700000" algn="tl">
                  <a:srgbClr val="000000">
                    <a:alpha val="43137"/>
                  </a:srgbClr>
                </a:outerShdw>
              </a:effectLst>
              <a:latin typeface="Sylfae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Autofit/>
          </a:bodyPr>
          <a:lstStyle/>
          <a:p>
            <a:r>
              <a:rPr lang="en-US" sz="2400" b="1" dirty="0" smtClean="0">
                <a:solidFill>
                  <a:srgbClr val="FF0000"/>
                </a:solidFill>
                <a:latin typeface="Sylfaen" pitchFamily="18" charset="0"/>
              </a:rPr>
              <a:t/>
            </a:r>
            <a:br>
              <a:rPr lang="en-US" sz="2400" b="1" dirty="0" smtClean="0">
                <a:solidFill>
                  <a:srgbClr val="FF0000"/>
                </a:solidFill>
                <a:latin typeface="Sylfaen" pitchFamily="18" charset="0"/>
              </a:rPr>
            </a:br>
            <a:r>
              <a:rPr lang="en-US" sz="2400" b="1" dirty="0" smtClean="0">
                <a:solidFill>
                  <a:srgbClr val="FF0000"/>
                </a:solidFill>
                <a:latin typeface="Sylfaen" pitchFamily="18" charset="0"/>
              </a:rPr>
              <a:t/>
            </a:r>
            <a:br>
              <a:rPr lang="en-US" sz="2400" b="1" dirty="0" smtClean="0">
                <a:solidFill>
                  <a:srgbClr val="FF0000"/>
                </a:solidFill>
                <a:latin typeface="Sylfaen" pitchFamily="18" charset="0"/>
              </a:rPr>
            </a:br>
            <a:r>
              <a:rPr lang="en-US" sz="2400" b="1" dirty="0" smtClean="0">
                <a:solidFill>
                  <a:srgbClr val="FF0000"/>
                </a:solidFill>
                <a:latin typeface="Sylfaen" pitchFamily="18" charset="0"/>
              </a:rPr>
              <a:t/>
            </a:r>
            <a:br>
              <a:rPr lang="en-US" sz="2400" b="1" dirty="0" smtClean="0">
                <a:solidFill>
                  <a:srgbClr val="FF0000"/>
                </a:solidFill>
                <a:latin typeface="Sylfaen" pitchFamily="18" charset="0"/>
              </a:rPr>
            </a:br>
            <a:r>
              <a:rPr lang="en-US" sz="2800" b="1" dirty="0" smtClean="0">
                <a:solidFill>
                  <a:srgbClr val="C00000"/>
                </a:solidFill>
                <a:effectLst>
                  <a:outerShdw blurRad="38100" dist="38100" dir="2700000" algn="tl">
                    <a:srgbClr val="000000">
                      <a:alpha val="43137"/>
                    </a:srgbClr>
                  </a:outerShdw>
                </a:effectLst>
                <a:latin typeface="Sylfaen" pitchFamily="18" charset="0"/>
              </a:rPr>
              <a:t>2</a:t>
            </a:r>
            <a:r>
              <a:rPr lang="en-US" sz="2800" b="1" dirty="0">
                <a:solidFill>
                  <a:srgbClr val="C00000"/>
                </a:solidFill>
                <a:effectLst>
                  <a:outerShdw blurRad="38100" dist="38100" dir="2700000" algn="tl">
                    <a:srgbClr val="000000">
                      <a:alpha val="43137"/>
                    </a:srgbClr>
                  </a:outerShdw>
                </a:effectLst>
                <a:latin typeface="Sylfaen" pitchFamily="18" charset="0"/>
              </a:rPr>
              <a:t>/ </a:t>
            </a:r>
            <a:r>
              <a:rPr lang="en-US" sz="2800" b="1" dirty="0" smtClean="0">
                <a:solidFill>
                  <a:srgbClr val="C00000"/>
                </a:solidFill>
                <a:effectLst>
                  <a:outerShdw blurRad="38100" dist="38100" dir="2700000" algn="tl">
                    <a:srgbClr val="000000">
                      <a:alpha val="43137"/>
                    </a:srgbClr>
                  </a:outerShdw>
                </a:effectLst>
                <a:latin typeface="Sylfaen" pitchFamily="18" charset="0"/>
              </a:rPr>
              <a:t>Gazelle </a:t>
            </a:r>
            <a:r>
              <a:rPr lang="en-US" sz="2400" b="1" dirty="0" smtClean="0">
                <a:solidFill>
                  <a:srgbClr val="FF0000"/>
                </a:solidFill>
                <a:effectLst>
                  <a:outerShdw blurRad="38100" dist="38100" dir="2700000" algn="tl">
                    <a:srgbClr val="000000">
                      <a:alpha val="43137"/>
                    </a:srgbClr>
                  </a:outerShdw>
                </a:effectLst>
                <a:latin typeface="Sylfaen" pitchFamily="18" charset="0"/>
              </a:rPr>
              <a:t/>
            </a:r>
            <a:br>
              <a:rPr lang="en-US" sz="2400" b="1" dirty="0" smtClean="0">
                <a:solidFill>
                  <a:srgbClr val="FF0000"/>
                </a:solidFill>
                <a:effectLst>
                  <a:outerShdw blurRad="38100" dist="38100" dir="2700000" algn="tl">
                    <a:srgbClr val="000000">
                      <a:alpha val="43137"/>
                    </a:srgbClr>
                  </a:outerShdw>
                </a:effectLst>
                <a:latin typeface="Sylfaen" pitchFamily="18" charset="0"/>
              </a:rPr>
            </a:br>
            <a:r>
              <a:rPr lang="fr-FR" sz="2400" b="1" dirty="0">
                <a:solidFill>
                  <a:srgbClr val="FF0000"/>
                </a:solidFill>
                <a:effectLst>
                  <a:outerShdw blurRad="38100" dist="38100" dir="2700000" algn="tl">
                    <a:srgbClr val="000000">
                      <a:alpha val="43137"/>
                    </a:srgbClr>
                  </a:outerShdw>
                </a:effectLst>
                <a:latin typeface="Sylfaen" pitchFamily="18" charset="0"/>
              </a:rPr>
              <a:t/>
            </a:r>
            <a:br>
              <a:rPr lang="fr-FR" sz="2400" b="1" dirty="0">
                <a:solidFill>
                  <a:srgbClr val="FF0000"/>
                </a:solidFill>
                <a:effectLst>
                  <a:outerShdw blurRad="38100" dist="38100" dir="2700000" algn="tl">
                    <a:srgbClr val="000000">
                      <a:alpha val="43137"/>
                    </a:srgbClr>
                  </a:outerShdw>
                </a:effectLst>
                <a:latin typeface="Sylfaen" pitchFamily="18" charset="0"/>
              </a:rPr>
            </a:br>
            <a:r>
              <a:rPr lang="en-US" sz="2400" b="1" dirty="0">
                <a:solidFill>
                  <a:srgbClr val="002060"/>
                </a:solidFill>
                <a:effectLst>
                  <a:outerShdw blurRad="38100" dist="38100" dir="2700000" algn="tl">
                    <a:srgbClr val="000000">
                      <a:alpha val="43137"/>
                    </a:srgbClr>
                  </a:outerShdw>
                </a:effectLst>
                <a:latin typeface="Sylfaen" pitchFamily="18" charset="0"/>
              </a:rPr>
              <a:t>This animal is in its way of extinction because of hunting, urbanization</a:t>
            </a:r>
            <a:r>
              <a:rPr lang="en-US" sz="2400" b="1" dirty="0" smtClean="0">
                <a:solidFill>
                  <a:srgbClr val="002060"/>
                </a:solidFill>
                <a:effectLst>
                  <a:outerShdw blurRad="38100" dist="38100" dir="2700000" algn="tl">
                    <a:srgbClr val="000000">
                      <a:alpha val="43137"/>
                    </a:srgbClr>
                  </a:outerShdw>
                </a:effectLst>
                <a:latin typeface="Sylfaen" pitchFamily="18" charset="0"/>
              </a:rPr>
              <a:t>, and drought </a:t>
            </a:r>
            <a:r>
              <a:rPr lang="en-US" sz="2400" b="1" dirty="0">
                <a:solidFill>
                  <a:srgbClr val="002060"/>
                </a:solidFill>
                <a:effectLst>
                  <a:outerShdw blurRad="38100" dist="38100" dir="2700000" algn="tl">
                    <a:srgbClr val="000000">
                      <a:alpha val="43137"/>
                    </a:srgbClr>
                  </a:outerShdw>
                </a:effectLst>
                <a:latin typeface="Sylfaen" pitchFamily="18" charset="0"/>
              </a:rPr>
              <a:t>which reduces the area </a:t>
            </a:r>
            <a:r>
              <a:rPr lang="en-US" sz="2400" b="1" dirty="0" smtClean="0">
                <a:solidFill>
                  <a:srgbClr val="002060"/>
                </a:solidFill>
                <a:effectLst>
                  <a:outerShdw blurRad="38100" dist="38100" dir="2700000" algn="tl">
                    <a:srgbClr val="000000">
                      <a:alpha val="43137"/>
                    </a:srgbClr>
                  </a:outerShdw>
                </a:effectLst>
                <a:latin typeface="Sylfaen" pitchFamily="18" charset="0"/>
              </a:rPr>
              <a:t/>
            </a:r>
            <a:br>
              <a:rPr lang="en-US" sz="2400" b="1" dirty="0" smtClean="0">
                <a:solidFill>
                  <a:srgbClr val="002060"/>
                </a:solidFill>
                <a:effectLst>
                  <a:outerShdw blurRad="38100" dist="38100" dir="2700000" algn="tl">
                    <a:srgbClr val="000000">
                      <a:alpha val="43137"/>
                    </a:srgbClr>
                  </a:outerShdw>
                </a:effectLst>
                <a:latin typeface="Sylfaen" pitchFamily="18" charset="0"/>
              </a:rPr>
            </a:br>
            <a:r>
              <a:rPr lang="en-US" sz="2400" b="1" dirty="0" smtClean="0">
                <a:solidFill>
                  <a:srgbClr val="002060"/>
                </a:solidFill>
                <a:effectLst>
                  <a:outerShdw blurRad="38100" dist="38100" dir="2700000" algn="tl">
                    <a:srgbClr val="000000">
                      <a:alpha val="43137"/>
                    </a:srgbClr>
                  </a:outerShdw>
                </a:effectLst>
                <a:latin typeface="Sylfaen" pitchFamily="18" charset="0"/>
              </a:rPr>
              <a:t>where </a:t>
            </a:r>
            <a:r>
              <a:rPr lang="en-US" sz="2400" b="1" dirty="0">
                <a:solidFill>
                  <a:srgbClr val="002060"/>
                </a:solidFill>
                <a:effectLst>
                  <a:outerShdw blurRad="38100" dist="38100" dir="2700000" algn="tl">
                    <a:srgbClr val="000000">
                      <a:alpha val="43137"/>
                    </a:srgbClr>
                  </a:outerShdw>
                </a:effectLst>
                <a:latin typeface="Sylfaen" pitchFamily="18" charset="0"/>
              </a:rPr>
              <a:t>this animal </a:t>
            </a:r>
            <a:r>
              <a:rPr lang="en-US" sz="2400" b="1" dirty="0" smtClean="0">
                <a:solidFill>
                  <a:srgbClr val="002060"/>
                </a:solidFill>
                <a:effectLst>
                  <a:outerShdw blurRad="38100" dist="38100" dir="2700000" algn="tl">
                    <a:srgbClr val="000000">
                      <a:alpha val="43137"/>
                    </a:srgbClr>
                  </a:outerShdw>
                </a:effectLst>
                <a:latin typeface="Sylfaen" pitchFamily="18" charset="0"/>
              </a:rPr>
              <a:t>lives.</a:t>
            </a:r>
            <a:endParaRPr lang="fr-FR" sz="2400" b="1" dirty="0">
              <a:effectLst>
                <a:outerShdw blurRad="38100" dist="38100" dir="2700000" algn="tl">
                  <a:srgbClr val="000000">
                    <a:alpha val="43137"/>
                  </a:srgbClr>
                </a:outerShdw>
              </a:effectLst>
              <a:latin typeface="Sylfaen" pitchFamily="18" charset="0"/>
            </a:endParaRPr>
          </a:p>
        </p:txBody>
      </p:sp>
      <p:pic>
        <p:nvPicPr>
          <p:cNvPr id="3" name="Image 2" descr="http://3.bp.blogspot.com/_FT5HIQimPHE/SivMyJ5lE4I/AAAAAAAAAIc/-8wfBUxzAwg/s320/Gazella-dorca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996952"/>
            <a:ext cx="4752528" cy="3483133"/>
          </a:xfrm>
          <a:prstGeom prst="rect">
            <a:avLst/>
          </a:prstGeom>
          <a:ln>
            <a:noFill/>
          </a:ln>
          <a:effectLst>
            <a:softEdge rad="112500"/>
          </a:effectLst>
        </p:spPr>
      </p:pic>
    </p:spTree>
    <p:extLst>
      <p:ext uri="{BB962C8B-B14F-4D97-AF65-F5344CB8AC3E}">
        <p14:creationId xmlns:p14="http://schemas.microsoft.com/office/powerpoint/2010/main" xmlns="" val="952151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13176"/>
          </a:xfrm>
        </p:spPr>
        <p:txBody>
          <a:bodyPr>
            <a:normAutofit fontScale="90000"/>
          </a:bodyPr>
          <a:lstStyle/>
          <a:p>
            <a:r>
              <a:rPr lang="en-US" sz="2200" b="1" dirty="0">
                <a:solidFill>
                  <a:srgbClr val="C00000"/>
                </a:solidFill>
                <a:effectLst>
                  <a:outerShdw blurRad="38100" dist="38100" dir="2700000" algn="tl">
                    <a:srgbClr val="000000">
                      <a:alpha val="43137"/>
                    </a:srgbClr>
                  </a:outerShdw>
                </a:effectLst>
                <a:latin typeface="Sylfaen" pitchFamily="18" charset="0"/>
              </a:rPr>
              <a:t>3/ The crested porcupine </a:t>
            </a:r>
            <a:r>
              <a:rPr lang="en-US" sz="2200" b="1" dirty="0" smtClean="0">
                <a:solidFill>
                  <a:srgbClr val="C00000"/>
                </a:solidFill>
                <a:effectLst>
                  <a:outerShdw blurRad="38100" dist="38100" dir="2700000" algn="tl">
                    <a:srgbClr val="000000">
                      <a:alpha val="43137"/>
                    </a:srgbClr>
                  </a:outerShdw>
                </a:effectLst>
                <a:latin typeface="Sylfaen" pitchFamily="18" charset="0"/>
              </a:rPr>
              <a:t/>
            </a:r>
            <a:br>
              <a:rPr lang="en-US" sz="2200" b="1" dirty="0" smtClean="0">
                <a:solidFill>
                  <a:srgbClr val="C00000"/>
                </a:solidFill>
                <a:effectLst>
                  <a:outerShdw blurRad="38100" dist="38100" dir="2700000" algn="tl">
                    <a:srgbClr val="000000">
                      <a:alpha val="43137"/>
                    </a:srgbClr>
                  </a:outerShdw>
                </a:effectLst>
                <a:latin typeface="Sylfaen" pitchFamily="18" charset="0"/>
              </a:rPr>
            </a:br>
            <a:r>
              <a:rPr lang="fr-FR" sz="2000" dirty="0">
                <a:solidFill>
                  <a:srgbClr val="FF0000"/>
                </a:solidFill>
                <a:effectLst>
                  <a:outerShdw blurRad="38100" dist="38100" dir="2700000" algn="tl">
                    <a:srgbClr val="000000">
                      <a:alpha val="43137"/>
                    </a:srgbClr>
                  </a:outerShdw>
                </a:effectLst>
                <a:latin typeface="Sylfaen" pitchFamily="18" charset="0"/>
              </a:rPr>
              <a:t/>
            </a:r>
            <a:br>
              <a:rPr lang="fr-FR" sz="2000" dirty="0">
                <a:solidFill>
                  <a:srgbClr val="FF0000"/>
                </a:solidFill>
                <a:effectLst>
                  <a:outerShdw blurRad="38100" dist="38100" dir="2700000" algn="tl">
                    <a:srgbClr val="000000">
                      <a:alpha val="43137"/>
                    </a:srgbClr>
                  </a:outerShdw>
                </a:effectLst>
                <a:latin typeface="Sylfaen" pitchFamily="18" charset="0"/>
              </a:rPr>
            </a:br>
            <a:r>
              <a:rPr lang="en-US" sz="2000" dirty="0">
                <a:effectLst>
                  <a:outerShdw blurRad="38100" dist="38100" dir="2700000" algn="tl">
                    <a:srgbClr val="000000">
                      <a:alpha val="43137"/>
                    </a:srgbClr>
                  </a:outerShdw>
                </a:effectLst>
                <a:latin typeface="Sylfaen" pitchFamily="18" charset="0"/>
              </a:rPr>
              <a:t> </a:t>
            </a:r>
            <a:r>
              <a:rPr lang="en-US" sz="2000" b="1" dirty="0">
                <a:solidFill>
                  <a:srgbClr val="002060"/>
                </a:solidFill>
                <a:effectLst>
                  <a:outerShdw blurRad="38100" dist="38100" dir="2700000" algn="tl">
                    <a:srgbClr val="000000">
                      <a:alpha val="43137"/>
                    </a:srgbClr>
                  </a:outerShdw>
                </a:effectLst>
                <a:latin typeface="Sylfaen" pitchFamily="18" charset="0"/>
              </a:rPr>
              <a:t>The adult crested porcupine has an average head and body length around 60 to 83 cm (24 to 33 in) long, discounting the tail, and weighs from 13 to 27 kg. Almost the entire body is covered with bristles which are either dark brown or black and rather coarse. This mammal is recognizable by the </a:t>
            </a:r>
            <a:r>
              <a:rPr lang="en-US" sz="2000" b="1" dirty="0" smtClean="0">
                <a:solidFill>
                  <a:srgbClr val="002060"/>
                </a:solidFill>
                <a:effectLst>
                  <a:outerShdw blurRad="38100" dist="38100" dir="2700000" algn="tl">
                    <a:srgbClr val="000000">
                      <a:alpha val="43137"/>
                    </a:srgbClr>
                  </a:outerShdw>
                </a:effectLst>
                <a:latin typeface="Sylfaen" pitchFamily="18" charset="0"/>
              </a:rPr>
              <a:t>quills that </a:t>
            </a:r>
            <a:r>
              <a:rPr lang="en-US" sz="2000" b="1" dirty="0">
                <a:solidFill>
                  <a:srgbClr val="002060"/>
                </a:solidFill>
                <a:effectLst>
                  <a:outerShdw blurRad="38100" dist="38100" dir="2700000" algn="tl">
                    <a:srgbClr val="000000">
                      <a:alpha val="43137"/>
                    </a:srgbClr>
                  </a:outerShdw>
                </a:effectLst>
                <a:latin typeface="Sylfaen" pitchFamily="18" charset="0"/>
              </a:rPr>
              <a:t>run along the head, nape, and back that can be raised into a crest.. These quills are used for defense and are usually marked with light and dark bands which alternate. This porcupine has a shorter tail which has rattle quills at the end. The rattle quills broaden at the terminal end and the broad portion is hollow with thin walls. When these quills are vibrated, they produce a hiss-like rattle. The crested porcupine food is roots, bulbs, and leaves, but occasionally they do consume insects, small vertebrates, and carrion. Their life is in risk because of hunting and  clearing up forest and fires.</a:t>
            </a:r>
            <a:r>
              <a:rPr lang="fr-FR" sz="2000" b="1" dirty="0">
                <a:solidFill>
                  <a:srgbClr val="002060"/>
                </a:solidFill>
                <a:effectLst>
                  <a:outerShdw blurRad="38100" dist="38100" dir="2700000" algn="tl">
                    <a:srgbClr val="000000">
                      <a:alpha val="43137"/>
                    </a:srgbClr>
                  </a:outerShdw>
                </a:effectLst>
                <a:latin typeface="Sylfaen" pitchFamily="18" charset="0"/>
              </a:rPr>
              <a:t/>
            </a:r>
            <a:br>
              <a:rPr lang="fr-FR" sz="2000" b="1" dirty="0">
                <a:solidFill>
                  <a:srgbClr val="002060"/>
                </a:solidFill>
                <a:effectLst>
                  <a:outerShdw blurRad="38100" dist="38100" dir="2700000" algn="tl">
                    <a:srgbClr val="000000">
                      <a:alpha val="43137"/>
                    </a:srgbClr>
                  </a:outerShdw>
                </a:effectLst>
                <a:latin typeface="Sylfaen" pitchFamily="18" charset="0"/>
              </a:rPr>
            </a:br>
            <a:r>
              <a:rPr lang="en-US" sz="2000" b="1" dirty="0">
                <a:solidFill>
                  <a:srgbClr val="002060"/>
                </a:solidFill>
                <a:effectLst>
                  <a:outerShdw blurRad="38100" dist="38100" dir="2700000" algn="tl">
                    <a:srgbClr val="000000">
                      <a:alpha val="43137"/>
                    </a:srgbClr>
                  </a:outerShdw>
                </a:effectLst>
                <a:latin typeface="Sylfaen" pitchFamily="18" charset="0"/>
              </a:rPr>
              <a:t> </a:t>
            </a:r>
            <a:r>
              <a:rPr lang="fr-FR" sz="2000" b="1" dirty="0">
                <a:solidFill>
                  <a:srgbClr val="002060"/>
                </a:solidFill>
              </a:rPr>
              <a:t/>
            </a:r>
            <a:br>
              <a:rPr lang="fr-FR" sz="2000" b="1" dirty="0">
                <a:solidFill>
                  <a:srgbClr val="002060"/>
                </a:solidFill>
              </a:rPr>
            </a:br>
            <a:r>
              <a:rPr lang="en-US" sz="2000" b="1" dirty="0">
                <a:solidFill>
                  <a:srgbClr val="002060"/>
                </a:solidFill>
              </a:rPr>
              <a:t> </a:t>
            </a:r>
            <a:r>
              <a:rPr lang="fr-FR" sz="2000" dirty="0"/>
              <a:t/>
            </a:r>
            <a:br>
              <a:rPr lang="fr-FR" sz="2000" dirty="0"/>
            </a:br>
            <a:r>
              <a:rPr lang="en-US" sz="2000" dirty="0"/>
              <a:t> </a:t>
            </a:r>
            <a:r>
              <a:rPr lang="fr-FR" sz="2000" dirty="0"/>
              <a:t/>
            </a:r>
            <a:br>
              <a:rPr lang="fr-FR" sz="2000" dirty="0"/>
            </a:br>
            <a:endParaRPr lang="fr-FR" sz="2000" dirty="0"/>
          </a:p>
        </p:txBody>
      </p:sp>
      <p:pic>
        <p:nvPicPr>
          <p:cNvPr id="3" name="Image 2" descr="http://4.bp.blogspot.com/_FT5HIQimPHE/S8tAHS3lnlI/AAAAAAAACAE/DcNYr9KK1xE/s320/20845_3124526014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933056"/>
            <a:ext cx="3312368" cy="2664296"/>
          </a:xfrm>
          <a:prstGeom prst="rect">
            <a:avLst/>
          </a:prstGeom>
          <a:ln>
            <a:noFill/>
          </a:ln>
          <a:effectLst>
            <a:softEdge rad="112500"/>
          </a:effectLst>
        </p:spPr>
      </p:pic>
    </p:spTree>
    <p:extLst>
      <p:ext uri="{BB962C8B-B14F-4D97-AF65-F5344CB8AC3E}">
        <p14:creationId xmlns:p14="http://schemas.microsoft.com/office/powerpoint/2010/main" xmlns="" val="215207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24744"/>
            <a:ext cx="8229600" cy="3816424"/>
          </a:xfrm>
        </p:spPr>
        <p:txBody>
          <a:bodyPr>
            <a:normAutofit fontScale="90000"/>
          </a:bodyPr>
          <a:lstStyle/>
          <a:p>
            <a:r>
              <a:rPr lang="en-US" sz="2600" b="1" dirty="0">
                <a:solidFill>
                  <a:srgbClr val="006600"/>
                </a:solidFill>
                <a:effectLst>
                  <a:outerShdw blurRad="38100" dist="38100" dir="2700000" algn="tl">
                    <a:srgbClr val="000000">
                      <a:alpha val="43137"/>
                    </a:srgbClr>
                  </a:outerShdw>
                </a:effectLst>
                <a:latin typeface="Sylfaen" pitchFamily="18" charset="0"/>
              </a:rPr>
              <a:t> </a:t>
            </a:r>
            <a:r>
              <a:rPr lang="en-US" sz="2800" b="1" dirty="0">
                <a:solidFill>
                  <a:srgbClr val="002060"/>
                </a:solidFill>
                <a:effectLst>
                  <a:outerShdw blurRad="38100" dist="38100" dir="2700000" algn="tl">
                    <a:srgbClr val="000000">
                      <a:alpha val="43137"/>
                    </a:srgbClr>
                  </a:outerShdw>
                </a:effectLst>
                <a:latin typeface="Sylfaen" pitchFamily="18" charset="0"/>
              </a:rPr>
              <a:t>All these mammals’ life is threatened. </a:t>
            </a:r>
            <a:r>
              <a:rPr lang="en-US" sz="2800" b="1" dirty="0" smtClean="0">
                <a:solidFill>
                  <a:srgbClr val="002060"/>
                </a:solidFill>
                <a:effectLst>
                  <a:outerShdw blurRad="38100" dist="38100" dir="2700000" algn="tl">
                    <a:srgbClr val="000000">
                      <a:alpha val="43137"/>
                    </a:srgbClr>
                  </a:outerShdw>
                </a:effectLst>
                <a:latin typeface="Sylfaen" pitchFamily="18" charset="0"/>
              </a:rPr>
              <a:t/>
            </a:r>
            <a:br>
              <a:rPr lang="en-US" sz="2800" b="1" dirty="0" smtClean="0">
                <a:solidFill>
                  <a:srgbClr val="002060"/>
                </a:solidFill>
                <a:effectLst>
                  <a:outerShdw blurRad="38100" dist="38100" dir="2700000" algn="tl">
                    <a:srgbClr val="000000">
                      <a:alpha val="43137"/>
                    </a:srgbClr>
                  </a:outerShdw>
                </a:effectLst>
                <a:latin typeface="Sylfaen" pitchFamily="18" charset="0"/>
              </a:rPr>
            </a:br>
            <a:r>
              <a:rPr lang="en-US" sz="2800" b="1" dirty="0" smtClean="0">
                <a:solidFill>
                  <a:srgbClr val="002060"/>
                </a:solidFill>
                <a:effectLst>
                  <a:outerShdw blurRad="38100" dist="38100" dir="2700000" algn="tl">
                    <a:srgbClr val="000000">
                      <a:alpha val="43137"/>
                    </a:srgbClr>
                  </a:outerShdw>
                </a:effectLst>
                <a:latin typeface="Sylfaen" pitchFamily="18" charset="0"/>
              </a:rPr>
              <a:t>Their </a:t>
            </a:r>
            <a:r>
              <a:rPr lang="en-US" sz="2800" b="1" dirty="0">
                <a:solidFill>
                  <a:srgbClr val="002060"/>
                </a:solidFill>
                <a:effectLst>
                  <a:outerShdw blurRad="38100" dist="38100" dir="2700000" algn="tl">
                    <a:srgbClr val="000000">
                      <a:alpha val="43137"/>
                    </a:srgbClr>
                  </a:outerShdw>
                </a:effectLst>
                <a:latin typeface="Sylfaen" pitchFamily="18" charset="0"/>
              </a:rPr>
              <a:t>population is decreasing because of hunting, over grazing deforestation, fires, lack of rain, shortage of water and human carelessness</a:t>
            </a:r>
            <a:r>
              <a:rPr lang="en-US" sz="2800" b="1" dirty="0" smtClean="0">
                <a:solidFill>
                  <a:srgbClr val="002060"/>
                </a:solidFill>
                <a:effectLst>
                  <a:outerShdw blurRad="38100" dist="38100" dir="2700000" algn="tl">
                    <a:srgbClr val="000000">
                      <a:alpha val="43137"/>
                    </a:srgbClr>
                  </a:outerShdw>
                </a:effectLst>
                <a:latin typeface="Sylfaen" pitchFamily="18" charset="0"/>
              </a:rPr>
              <a:t>.</a:t>
            </a:r>
            <a:br>
              <a:rPr lang="en-US" sz="2800" b="1" dirty="0" smtClean="0">
                <a:solidFill>
                  <a:srgbClr val="002060"/>
                </a:solidFill>
                <a:effectLst>
                  <a:outerShdw blurRad="38100" dist="38100" dir="2700000" algn="tl">
                    <a:srgbClr val="000000">
                      <a:alpha val="43137"/>
                    </a:srgbClr>
                  </a:outerShdw>
                </a:effectLst>
                <a:latin typeface="Sylfaen" pitchFamily="18" charset="0"/>
              </a:rPr>
            </a:br>
            <a:r>
              <a:rPr lang="fr-FR" sz="2800" b="1" dirty="0">
                <a:solidFill>
                  <a:srgbClr val="006600"/>
                </a:solidFill>
                <a:effectLst>
                  <a:outerShdw blurRad="38100" dist="38100" dir="2700000" algn="tl">
                    <a:srgbClr val="000000">
                      <a:alpha val="43137"/>
                    </a:srgbClr>
                  </a:outerShdw>
                </a:effectLst>
                <a:latin typeface="Sylfaen" pitchFamily="18" charset="0"/>
              </a:rPr>
              <a:t/>
            </a:r>
            <a:br>
              <a:rPr lang="fr-FR" sz="2800" b="1" dirty="0">
                <a:solidFill>
                  <a:srgbClr val="006600"/>
                </a:solidFill>
                <a:effectLst>
                  <a:outerShdw blurRad="38100" dist="38100" dir="2700000" algn="tl">
                    <a:srgbClr val="000000">
                      <a:alpha val="43137"/>
                    </a:srgbClr>
                  </a:outerShdw>
                </a:effectLst>
                <a:latin typeface="Sylfaen" pitchFamily="18" charset="0"/>
              </a:rPr>
            </a:br>
            <a:r>
              <a:rPr lang="en-US" sz="2800" b="1" dirty="0">
                <a:solidFill>
                  <a:srgbClr val="006600"/>
                </a:solidFill>
                <a:effectLst>
                  <a:outerShdw blurRad="38100" dist="38100" dir="2700000" algn="tl">
                    <a:srgbClr val="000000">
                      <a:alpha val="43137"/>
                    </a:srgbClr>
                  </a:outerShdw>
                </a:effectLst>
                <a:latin typeface="Sylfaen" pitchFamily="18" charset="0"/>
              </a:rPr>
              <a:t>      Consequently all these animals deserve protection to conserve the biodiversity and the ecosystem of our planet</a:t>
            </a:r>
            <a:r>
              <a:rPr lang="en-US" sz="2800" b="1" dirty="0" smtClean="0">
                <a:solidFill>
                  <a:srgbClr val="006600"/>
                </a:solidFill>
                <a:effectLst>
                  <a:outerShdw blurRad="38100" dist="38100" dir="2700000" algn="tl">
                    <a:srgbClr val="000000">
                      <a:alpha val="43137"/>
                    </a:srgbClr>
                  </a:outerShdw>
                </a:effectLst>
                <a:latin typeface="Sylfaen" pitchFamily="18" charset="0"/>
              </a:rPr>
              <a:t>.</a:t>
            </a:r>
            <a:br>
              <a:rPr lang="en-US" sz="2800" b="1" dirty="0" smtClean="0">
                <a:solidFill>
                  <a:srgbClr val="006600"/>
                </a:solidFill>
                <a:effectLst>
                  <a:outerShdw blurRad="38100" dist="38100" dir="2700000" algn="tl">
                    <a:srgbClr val="000000">
                      <a:alpha val="43137"/>
                    </a:srgbClr>
                  </a:outerShdw>
                </a:effectLst>
                <a:latin typeface="Sylfaen" pitchFamily="18" charset="0"/>
              </a:rPr>
            </a:br>
            <a:r>
              <a:rPr lang="en-US" sz="2800" b="1" dirty="0" smtClean="0">
                <a:solidFill>
                  <a:srgbClr val="006600"/>
                </a:solidFill>
                <a:effectLst>
                  <a:outerShdw blurRad="38100" dist="38100" dir="2700000" algn="tl">
                    <a:srgbClr val="000000">
                      <a:alpha val="43137"/>
                    </a:srgbClr>
                  </a:outerShdw>
                </a:effectLst>
                <a:latin typeface="Sylfaen" pitchFamily="18" charset="0"/>
              </a:rPr>
              <a:t/>
            </a:r>
            <a:br>
              <a:rPr lang="en-US" sz="2800" b="1" dirty="0" smtClean="0">
                <a:solidFill>
                  <a:srgbClr val="006600"/>
                </a:solidFill>
                <a:effectLst>
                  <a:outerShdw blurRad="38100" dist="38100" dir="2700000" algn="tl">
                    <a:srgbClr val="000000">
                      <a:alpha val="43137"/>
                    </a:srgbClr>
                  </a:outerShdw>
                </a:effectLst>
                <a:latin typeface="Sylfaen" pitchFamily="18" charset="0"/>
              </a:rPr>
            </a:br>
            <a:r>
              <a:rPr lang="en-US" sz="2800" b="1" dirty="0" smtClean="0">
                <a:solidFill>
                  <a:srgbClr val="006600"/>
                </a:solidFill>
                <a:effectLst>
                  <a:outerShdw blurRad="38100" dist="38100" dir="2700000" algn="tl">
                    <a:srgbClr val="000000">
                      <a:alpha val="43137"/>
                    </a:srgbClr>
                  </a:outerShdw>
                </a:effectLst>
                <a:latin typeface="Sylfaen" pitchFamily="18" charset="0"/>
              </a:rPr>
              <a:t> </a:t>
            </a:r>
            <a:r>
              <a:rPr lang="en-US" sz="2800" b="1" dirty="0">
                <a:solidFill>
                  <a:srgbClr val="C00000"/>
                </a:solidFill>
                <a:effectLst>
                  <a:outerShdw blurRad="38100" dist="38100" dir="2700000" algn="tl">
                    <a:srgbClr val="000000">
                      <a:alpha val="43137"/>
                    </a:srgbClr>
                  </a:outerShdw>
                </a:effectLst>
                <a:latin typeface="Sylfaen" pitchFamily="18" charset="0"/>
              </a:rPr>
              <a:t>The Algerian authority and environmental associations are doing their best to save these animals from disappearance by editing laws to regularize hunting to protect them and sensibilizing the community to be more responsible and </a:t>
            </a:r>
            <a:r>
              <a:rPr lang="en-US" sz="2800" b="1" dirty="0" smtClean="0">
                <a:solidFill>
                  <a:srgbClr val="C00000"/>
                </a:solidFill>
                <a:effectLst>
                  <a:outerShdw blurRad="38100" dist="38100" dir="2700000" algn="tl">
                    <a:srgbClr val="000000">
                      <a:alpha val="43137"/>
                    </a:srgbClr>
                  </a:outerShdw>
                </a:effectLst>
                <a:latin typeface="Sylfaen" pitchFamily="18" charset="0"/>
              </a:rPr>
              <a:t/>
            </a:r>
            <a:br>
              <a:rPr lang="en-US" sz="2800" b="1" dirty="0" smtClean="0">
                <a:solidFill>
                  <a:srgbClr val="C00000"/>
                </a:solidFill>
                <a:effectLst>
                  <a:outerShdw blurRad="38100" dist="38100" dir="2700000" algn="tl">
                    <a:srgbClr val="000000">
                      <a:alpha val="43137"/>
                    </a:srgbClr>
                  </a:outerShdw>
                </a:effectLst>
                <a:latin typeface="Sylfaen" pitchFamily="18" charset="0"/>
              </a:rPr>
            </a:br>
            <a:r>
              <a:rPr lang="en-US" sz="2800" b="1" dirty="0" smtClean="0">
                <a:solidFill>
                  <a:srgbClr val="C00000"/>
                </a:solidFill>
                <a:effectLst>
                  <a:outerShdw blurRad="38100" dist="38100" dir="2700000" algn="tl">
                    <a:srgbClr val="000000">
                      <a:alpha val="43137"/>
                    </a:srgbClr>
                  </a:outerShdw>
                </a:effectLst>
                <a:latin typeface="Sylfaen" pitchFamily="18" charset="0"/>
              </a:rPr>
              <a:t>act </a:t>
            </a:r>
            <a:r>
              <a:rPr lang="en-US" sz="2800" b="1" dirty="0">
                <a:solidFill>
                  <a:srgbClr val="C00000"/>
                </a:solidFill>
                <a:effectLst>
                  <a:outerShdw blurRad="38100" dist="38100" dir="2700000" algn="tl">
                    <a:srgbClr val="000000">
                      <a:alpha val="43137"/>
                    </a:srgbClr>
                  </a:outerShdw>
                </a:effectLst>
                <a:latin typeface="Sylfaen" pitchFamily="18" charset="0"/>
              </a:rPr>
              <a:t>swiftly and collectively and </a:t>
            </a:r>
            <a:r>
              <a:rPr lang="en-US" sz="2800" b="1" dirty="0" smtClean="0">
                <a:solidFill>
                  <a:srgbClr val="C00000"/>
                </a:solidFill>
                <a:effectLst>
                  <a:outerShdw blurRad="38100" dist="38100" dir="2700000" algn="tl">
                    <a:srgbClr val="000000">
                      <a:alpha val="43137"/>
                    </a:srgbClr>
                  </a:outerShdw>
                </a:effectLst>
                <a:latin typeface="Sylfaen" pitchFamily="18" charset="0"/>
              </a:rPr>
              <a:t/>
            </a:r>
            <a:br>
              <a:rPr lang="en-US" sz="2800" b="1" dirty="0" smtClean="0">
                <a:solidFill>
                  <a:srgbClr val="C00000"/>
                </a:solidFill>
                <a:effectLst>
                  <a:outerShdw blurRad="38100" dist="38100" dir="2700000" algn="tl">
                    <a:srgbClr val="000000">
                      <a:alpha val="43137"/>
                    </a:srgbClr>
                  </a:outerShdw>
                </a:effectLst>
                <a:latin typeface="Sylfaen" pitchFamily="18" charset="0"/>
              </a:rPr>
            </a:br>
            <a:r>
              <a:rPr lang="en-US" sz="2800" b="1" dirty="0" smtClean="0">
                <a:solidFill>
                  <a:srgbClr val="C00000"/>
                </a:solidFill>
                <a:effectLst>
                  <a:outerShdw blurRad="38100" dist="38100" dir="2700000" algn="tl">
                    <a:srgbClr val="000000">
                      <a:alpha val="43137"/>
                    </a:srgbClr>
                  </a:outerShdw>
                </a:effectLst>
                <a:latin typeface="Sylfaen" pitchFamily="18" charset="0"/>
              </a:rPr>
              <a:t>do </a:t>
            </a:r>
            <a:r>
              <a:rPr lang="en-US" sz="2800" b="1" dirty="0">
                <a:solidFill>
                  <a:srgbClr val="C00000"/>
                </a:solidFill>
                <a:effectLst>
                  <a:outerShdw blurRad="38100" dist="38100" dir="2700000" algn="tl">
                    <a:srgbClr val="000000">
                      <a:alpha val="43137"/>
                    </a:srgbClr>
                  </a:outerShdw>
                </a:effectLst>
                <a:latin typeface="Sylfaen" pitchFamily="18" charset="0"/>
              </a:rPr>
              <a:t>concrete actions to save these animals.</a:t>
            </a:r>
            <a:endParaRPr lang="fr-FR" sz="2800" b="1" dirty="0">
              <a:solidFill>
                <a:srgbClr val="C00000"/>
              </a:solidFill>
              <a:effectLst>
                <a:outerShdw blurRad="38100" dist="38100" dir="2700000" algn="tl">
                  <a:srgbClr val="000000">
                    <a:alpha val="43137"/>
                  </a:srgbClr>
                </a:outerShdw>
              </a:effectLst>
              <a:latin typeface="Sylfaen" pitchFamily="18" charset="0"/>
            </a:endParaRPr>
          </a:p>
        </p:txBody>
      </p:sp>
    </p:spTree>
    <p:extLst>
      <p:ext uri="{BB962C8B-B14F-4D97-AF65-F5344CB8AC3E}">
        <p14:creationId xmlns:p14="http://schemas.microsoft.com/office/powerpoint/2010/main" xmlns="" val="382358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32656"/>
            <a:ext cx="7772400" cy="2160240"/>
          </a:xfrm>
        </p:spPr>
        <p:txBody>
          <a:bodyPr>
            <a:noAutofit/>
          </a:bodyPr>
          <a:lstStyle/>
          <a:p>
            <a:pPr>
              <a:defRPr/>
            </a:pPr>
            <a:r>
              <a:rPr lang="en-US" sz="6600" b="1" dirty="0" smtClean="0">
                <a:solidFill>
                  <a:srgbClr val="006600"/>
                </a:solidFill>
                <a:latin typeface="Sylfaen" pitchFamily="18" charset="0"/>
              </a:rPr>
              <a:t>Endangered Animals In Belarus </a:t>
            </a:r>
            <a:endParaRPr lang="ru-RU" sz="6600" b="1" dirty="0">
              <a:solidFill>
                <a:srgbClr val="006600"/>
              </a:solidFill>
              <a:latin typeface="Sylfaen" pitchFamily="18" charset="0"/>
            </a:endParaRPr>
          </a:p>
        </p:txBody>
      </p:sp>
      <p:sp>
        <p:nvSpPr>
          <p:cNvPr id="3" name="Подзаголовок 2"/>
          <p:cNvSpPr>
            <a:spLocks noGrp="1"/>
          </p:cNvSpPr>
          <p:nvPr>
            <p:ph type="subTitle" idx="1"/>
          </p:nvPr>
        </p:nvSpPr>
        <p:spPr>
          <a:xfrm>
            <a:off x="5148064" y="4725144"/>
            <a:ext cx="3672408" cy="1800200"/>
          </a:xfrm>
        </p:spPr>
        <p:txBody>
          <a:bodyPr>
            <a:noAutofit/>
          </a:bodyPr>
          <a:lstStyle/>
          <a:p>
            <a:pPr>
              <a:spcBef>
                <a:spcPts val="0"/>
              </a:spcBef>
              <a:defRPr/>
            </a:pPr>
            <a:r>
              <a:rPr lang="en-US" sz="2400" b="1" dirty="0" smtClean="0">
                <a:solidFill>
                  <a:srgbClr val="C00000"/>
                </a:solidFill>
                <a:effectLst>
                  <a:outerShdw blurRad="38100" dist="38100" dir="2700000" algn="tl">
                    <a:srgbClr val="000000">
                      <a:alpha val="43137"/>
                    </a:srgbClr>
                  </a:outerShdw>
                </a:effectLst>
                <a:latin typeface="Sylfaen" pitchFamily="18" charset="0"/>
              </a:rPr>
              <a:t>Prepared by the 1</a:t>
            </a:r>
            <a:r>
              <a:rPr lang="en-US" sz="2400" b="1" baseline="30000" dirty="0" smtClean="0">
                <a:solidFill>
                  <a:srgbClr val="C00000"/>
                </a:solidFill>
                <a:effectLst>
                  <a:outerShdw blurRad="38100" dist="38100" dir="2700000" algn="tl">
                    <a:srgbClr val="000000">
                      <a:alpha val="43137"/>
                    </a:srgbClr>
                  </a:outerShdw>
                </a:effectLst>
                <a:latin typeface="Sylfaen" pitchFamily="18" charset="0"/>
              </a:rPr>
              <a:t>st</a:t>
            </a:r>
            <a:r>
              <a:rPr lang="en-US" sz="2400" b="1" dirty="0" smtClean="0">
                <a:solidFill>
                  <a:srgbClr val="C00000"/>
                </a:solidFill>
                <a:effectLst>
                  <a:outerShdw blurRad="38100" dist="38100" dir="2700000" algn="tl">
                    <a:srgbClr val="000000">
                      <a:alpha val="43137"/>
                    </a:srgbClr>
                  </a:outerShdw>
                </a:effectLst>
                <a:latin typeface="Sylfaen" pitchFamily="18" charset="0"/>
              </a:rPr>
              <a:t> year student </a:t>
            </a:r>
            <a:r>
              <a:rPr lang="en-US" sz="2400" b="1" dirty="0" err="1" smtClean="0">
                <a:solidFill>
                  <a:srgbClr val="C00000"/>
                </a:solidFill>
                <a:effectLst>
                  <a:outerShdw blurRad="38100" dist="38100" dir="2700000" algn="tl">
                    <a:srgbClr val="000000">
                      <a:alpha val="43137"/>
                    </a:srgbClr>
                  </a:outerShdw>
                </a:effectLst>
                <a:latin typeface="Sylfaen" pitchFamily="18" charset="0"/>
              </a:rPr>
              <a:t>Vlad</a:t>
            </a:r>
            <a:r>
              <a:rPr lang="en-US" sz="2400" b="1" dirty="0" smtClean="0">
                <a:solidFill>
                  <a:srgbClr val="C00000"/>
                </a:solidFill>
                <a:effectLst>
                  <a:outerShdw blurRad="38100" dist="38100" dir="2700000" algn="tl">
                    <a:srgbClr val="000000">
                      <a:alpha val="43137"/>
                    </a:srgbClr>
                  </a:outerShdw>
                </a:effectLst>
                <a:latin typeface="Sylfaen" pitchFamily="18" charset="0"/>
              </a:rPr>
              <a:t> </a:t>
            </a:r>
            <a:r>
              <a:rPr lang="en-US" sz="2400" b="1" dirty="0" err="1" smtClean="0">
                <a:solidFill>
                  <a:srgbClr val="C00000"/>
                </a:solidFill>
                <a:effectLst>
                  <a:outerShdw blurRad="38100" dist="38100" dir="2700000" algn="tl">
                    <a:srgbClr val="000000">
                      <a:alpha val="43137"/>
                    </a:srgbClr>
                  </a:outerShdw>
                </a:effectLst>
                <a:latin typeface="Sylfaen" pitchFamily="18" charset="0"/>
              </a:rPr>
              <a:t>Naumovich</a:t>
            </a:r>
            <a:r>
              <a:rPr lang="en-US" sz="2400" b="1" dirty="0" smtClean="0">
                <a:solidFill>
                  <a:srgbClr val="C00000"/>
                </a:solidFill>
                <a:effectLst>
                  <a:outerShdw blurRad="38100" dist="38100" dir="2700000" algn="tl">
                    <a:srgbClr val="000000">
                      <a:alpha val="43137"/>
                    </a:srgbClr>
                  </a:outerShdw>
                </a:effectLst>
                <a:latin typeface="Sylfaen" pitchFamily="18" charset="0"/>
              </a:rPr>
              <a:t> </a:t>
            </a:r>
          </a:p>
          <a:p>
            <a:pPr>
              <a:spcBef>
                <a:spcPts val="0"/>
              </a:spcBef>
              <a:defRPr/>
            </a:pPr>
            <a:r>
              <a:rPr lang="fr-FR" sz="2400" b="1" dirty="0" smtClean="0">
                <a:solidFill>
                  <a:srgbClr val="002060"/>
                </a:solidFill>
                <a:effectLst>
                  <a:outerShdw blurRad="38100" dist="38100" dir="2700000" algn="tl">
                    <a:srgbClr val="000000">
                      <a:alpha val="43137"/>
                    </a:srgbClr>
                  </a:outerShdw>
                </a:effectLst>
                <a:latin typeface="Sylfaen" pitchFamily="18" charset="0"/>
              </a:rPr>
              <a:t>Supervised by his teacher Catherine Gutseva </a:t>
            </a:r>
            <a:endParaRPr lang="en-US" sz="2400" b="1" dirty="0" smtClean="0">
              <a:solidFill>
                <a:srgbClr val="002060"/>
              </a:solidFill>
              <a:effectLst>
                <a:outerShdw blurRad="38100" dist="38100" dir="2700000" algn="tl">
                  <a:srgbClr val="000000">
                    <a:alpha val="43137"/>
                  </a:srgbClr>
                </a:outerShdw>
              </a:effectLst>
              <a:latin typeface="Sylfaen" pitchFamily="18" charset="0"/>
            </a:endParaRPr>
          </a:p>
          <a:p>
            <a:pPr>
              <a:defRPr/>
            </a:pPr>
            <a:endParaRPr lang="en-US" b="1" dirty="0" smtClean="0">
              <a:solidFill>
                <a:srgbClr val="171717"/>
              </a:solidFill>
              <a:latin typeface="Sylfaen" pitchFamily="18" charset="0"/>
            </a:endParaRPr>
          </a:p>
          <a:p>
            <a:pPr>
              <a:defRPr/>
            </a:pPr>
            <a:endParaRPr lang="ru-RU" b="1" dirty="0">
              <a:solidFill>
                <a:srgbClr val="171717"/>
              </a:solidFill>
              <a:latin typeface="Sylfae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67544" y="2924944"/>
            <a:ext cx="4375449" cy="35010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0"/>
            <a:ext cx="8367464" cy="1470025"/>
          </a:xfrm>
        </p:spPr>
        <p:txBody>
          <a:bodyPr/>
          <a:lstStyle/>
          <a:p>
            <a:r>
              <a:rPr lang="en-US" b="1" dirty="0" smtClean="0">
                <a:solidFill>
                  <a:srgbClr val="C00000"/>
                </a:solidFill>
                <a:latin typeface="Sylfaen" pitchFamily="18" charset="0"/>
              </a:rPr>
              <a:t>The fauna of Belarus</a:t>
            </a:r>
            <a:endParaRPr lang="ru-RU" b="1" dirty="0">
              <a:solidFill>
                <a:srgbClr val="C00000"/>
              </a:solidFill>
              <a:latin typeface="Sylfaen" pitchFamily="18" charset="0"/>
            </a:endParaRPr>
          </a:p>
        </p:txBody>
      </p:sp>
      <p:sp>
        <p:nvSpPr>
          <p:cNvPr id="3" name="Подзаголовок 2"/>
          <p:cNvSpPr>
            <a:spLocks noGrp="1"/>
          </p:cNvSpPr>
          <p:nvPr>
            <p:ph type="subTitle" idx="1"/>
          </p:nvPr>
        </p:nvSpPr>
        <p:spPr>
          <a:xfrm>
            <a:off x="1143000" y="1371600"/>
            <a:ext cx="7101408" cy="1752600"/>
          </a:xfrm>
        </p:spPr>
        <p:txBody>
          <a:bodyPr>
            <a:normAutofit fontScale="85000" lnSpcReduction="20000"/>
          </a:bodyPr>
          <a:lstStyle/>
          <a:p>
            <a:r>
              <a:rPr lang="en-US" b="1" dirty="0" smtClean="0">
                <a:solidFill>
                  <a:srgbClr val="002060"/>
                </a:solidFill>
                <a:effectLst>
                  <a:outerShdw blurRad="38100" dist="38100" dir="2700000" algn="tl">
                    <a:srgbClr val="000000">
                      <a:alpha val="43137"/>
                    </a:srgbClr>
                  </a:outerShdw>
                </a:effectLst>
                <a:latin typeface="Sylfaen" pitchFamily="18" charset="0"/>
              </a:rPr>
              <a:t>There are a lot of animals in Belarus. All of them are important for our country and we will talk about some of them. But in spite of all this there is also a Red Book in Belarus. There are animals that are on the brink of extinction.</a:t>
            </a:r>
            <a:endParaRPr lang="ru-RU" b="1" dirty="0">
              <a:solidFill>
                <a:srgbClr val="002060"/>
              </a:solidFill>
              <a:effectLst>
                <a:outerShdw blurRad="38100" dist="38100" dir="2700000" algn="tl">
                  <a:srgbClr val="000000">
                    <a:alpha val="43137"/>
                  </a:srgbClr>
                </a:outerShdw>
              </a:effectLst>
              <a:latin typeface="Sylfaen" pitchFamily="18" charset="0"/>
            </a:endParaRPr>
          </a:p>
        </p:txBody>
      </p:sp>
      <p:pic>
        <p:nvPicPr>
          <p:cNvPr id="25602" name="Picture 2" descr="Похожее изображение"/>
          <p:cNvPicPr>
            <a:picLocks noChangeAspect="1" noChangeArrowheads="1"/>
          </p:cNvPicPr>
          <p:nvPr/>
        </p:nvPicPr>
        <p:blipFill>
          <a:blip r:embed="rId2" cstate="print"/>
          <a:srcRect/>
          <a:stretch>
            <a:fillRect/>
          </a:stretch>
        </p:blipFill>
        <p:spPr bwMode="auto">
          <a:xfrm>
            <a:off x="1907704" y="3212976"/>
            <a:ext cx="5715000" cy="33528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82352"/>
          </a:xfrm>
        </p:spPr>
        <p:txBody>
          <a:bodyPr/>
          <a:lstStyle/>
          <a:p>
            <a:r>
              <a:rPr lang="en-US" b="1" dirty="0" smtClean="0">
                <a:solidFill>
                  <a:srgbClr val="C00000"/>
                </a:solidFill>
                <a:effectLst>
                  <a:outerShdw blurRad="38100" dist="38100" dir="2700000" algn="tl">
                    <a:srgbClr val="000000">
                      <a:alpha val="43137"/>
                    </a:srgbClr>
                  </a:outerShdw>
                </a:effectLst>
                <a:latin typeface="Sylfaen" pitchFamily="18" charset="0"/>
              </a:rPr>
              <a:t>Animal symbol</a:t>
            </a:r>
            <a:endParaRPr lang="ru-RU" dirty="0">
              <a:solidFill>
                <a:srgbClr val="C00000"/>
              </a:solidFill>
              <a:latin typeface="Sylfaen" pitchFamily="18" charset="0"/>
            </a:endParaRPr>
          </a:p>
        </p:txBody>
      </p:sp>
      <p:sp>
        <p:nvSpPr>
          <p:cNvPr id="3" name="Содержимое 2"/>
          <p:cNvSpPr>
            <a:spLocks noGrp="1"/>
          </p:cNvSpPr>
          <p:nvPr>
            <p:ph idx="1"/>
          </p:nvPr>
        </p:nvSpPr>
        <p:spPr>
          <a:xfrm>
            <a:off x="467544" y="1340768"/>
            <a:ext cx="8424936" cy="4099595"/>
          </a:xfrm>
        </p:spPr>
        <p:txBody>
          <a:bodyPr>
            <a:normAutofit/>
          </a:bodyPr>
          <a:lstStyle/>
          <a:p>
            <a:pPr marL="0" algn="ctr">
              <a:spcBef>
                <a:spcPts val="0"/>
              </a:spcBef>
              <a:buNone/>
            </a:pPr>
            <a:r>
              <a:rPr lang="en-US" sz="2800" b="1" dirty="0" smtClean="0">
                <a:solidFill>
                  <a:srgbClr val="002060"/>
                </a:solidFill>
                <a:effectLst>
                  <a:outerShdw blurRad="38100" dist="38100" dir="2700000" algn="tl">
                    <a:srgbClr val="000000">
                      <a:alpha val="43137"/>
                    </a:srgbClr>
                  </a:outerShdw>
                </a:effectLst>
                <a:latin typeface="Sylfaen" pitchFamily="18" charset="0"/>
              </a:rPr>
              <a:t>In Belarus, an animal symbol is a bison. This is a big, beautiful and powerful animal. The bison lives in the Belarusian national zoo and in the </a:t>
            </a:r>
            <a:r>
              <a:rPr lang="en-US" sz="2800" b="1" dirty="0" err="1" smtClean="0">
                <a:solidFill>
                  <a:srgbClr val="002060"/>
                </a:solidFill>
                <a:effectLst>
                  <a:outerShdw blurRad="38100" dist="38100" dir="2700000" algn="tl">
                    <a:srgbClr val="000000">
                      <a:alpha val="43137"/>
                    </a:srgbClr>
                  </a:outerShdw>
                </a:effectLst>
                <a:latin typeface="Sylfaen" pitchFamily="18" charset="0"/>
              </a:rPr>
              <a:t>Belovezhskaya</a:t>
            </a:r>
            <a:r>
              <a:rPr lang="en-US" sz="2800" b="1" dirty="0" smtClean="0">
                <a:solidFill>
                  <a:srgbClr val="002060"/>
                </a:solidFill>
                <a:effectLst>
                  <a:outerShdw blurRad="38100" dist="38100" dir="2700000" algn="tl">
                    <a:srgbClr val="000000">
                      <a:alpha val="43137"/>
                    </a:srgbClr>
                  </a:outerShdw>
                </a:effectLst>
                <a:latin typeface="Sylfaen" pitchFamily="18" charset="0"/>
              </a:rPr>
              <a:t> </a:t>
            </a:r>
            <a:r>
              <a:rPr lang="en-US" sz="2800" b="1" dirty="0" err="1" smtClean="0">
                <a:solidFill>
                  <a:srgbClr val="002060"/>
                </a:solidFill>
                <a:effectLst>
                  <a:outerShdw blurRad="38100" dist="38100" dir="2700000" algn="tl">
                    <a:srgbClr val="000000">
                      <a:alpha val="43137"/>
                    </a:srgbClr>
                  </a:outerShdw>
                </a:effectLst>
                <a:latin typeface="Sylfaen" pitchFamily="18" charset="0"/>
              </a:rPr>
              <a:t>Pushcha</a:t>
            </a:r>
            <a:r>
              <a:rPr lang="en-US" sz="2800" b="1" dirty="0" smtClean="0">
                <a:solidFill>
                  <a:srgbClr val="002060"/>
                </a:solidFill>
                <a:effectLst>
                  <a:outerShdw blurRad="38100" dist="38100" dir="2700000" algn="tl">
                    <a:srgbClr val="000000">
                      <a:alpha val="43137"/>
                    </a:srgbClr>
                  </a:outerShdw>
                </a:effectLst>
                <a:latin typeface="Sylfaen" pitchFamily="18" charset="0"/>
              </a:rPr>
              <a:t>. The bison is included into the Red Book. </a:t>
            </a:r>
            <a:endParaRPr lang="ru-RU" sz="2800" b="1" dirty="0">
              <a:solidFill>
                <a:srgbClr val="002060"/>
              </a:solidFill>
              <a:effectLst>
                <a:outerShdw blurRad="38100" dist="38100" dir="2700000" algn="tl">
                  <a:srgbClr val="000000">
                    <a:alpha val="43137"/>
                  </a:srgbClr>
                </a:outerShdw>
              </a:effectLst>
              <a:latin typeface="Sylfaen" pitchFamily="18" charset="0"/>
            </a:endParaRPr>
          </a:p>
        </p:txBody>
      </p:sp>
      <p:pic>
        <p:nvPicPr>
          <p:cNvPr id="46082" name="Picture 2" descr="Картинки по запросу зубр"/>
          <p:cNvPicPr>
            <a:picLocks noChangeAspect="1" noChangeArrowheads="1"/>
          </p:cNvPicPr>
          <p:nvPr/>
        </p:nvPicPr>
        <p:blipFill>
          <a:blip r:embed="rId2" cstate="print"/>
          <a:srcRect/>
          <a:stretch>
            <a:fillRect/>
          </a:stretch>
        </p:blipFill>
        <p:spPr bwMode="auto">
          <a:xfrm>
            <a:off x="1619672" y="3573016"/>
            <a:ext cx="5982072" cy="2916261"/>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4876800" cy="914400"/>
          </a:xfrm>
        </p:spPr>
        <p:txBody>
          <a:bodyPr/>
          <a:lstStyle/>
          <a:p>
            <a:r>
              <a:rPr lang="en-US" dirty="0">
                <a:solidFill>
                  <a:srgbClr val="C00000"/>
                </a:solidFill>
                <a:effectLst>
                  <a:outerShdw blurRad="38100" dist="38100" dir="2700000" algn="tl">
                    <a:srgbClr val="000000">
                      <a:alpha val="43137"/>
                    </a:srgbClr>
                  </a:outerShdw>
                </a:effectLst>
                <a:latin typeface="Sylfaen" pitchFamily="18" charset="0"/>
              </a:rPr>
              <a:t>B</a:t>
            </a:r>
            <a:r>
              <a:rPr lang="en-US" dirty="0" smtClean="0">
                <a:solidFill>
                  <a:srgbClr val="C00000"/>
                </a:solidFill>
                <a:effectLst>
                  <a:outerShdw blurRad="38100" dist="38100" dir="2700000" algn="tl">
                    <a:srgbClr val="000000">
                      <a:alpha val="43137"/>
                    </a:srgbClr>
                  </a:outerShdw>
                </a:effectLst>
                <a:latin typeface="Sylfaen" pitchFamily="18" charset="0"/>
              </a:rPr>
              <a:t>ird symbol</a:t>
            </a:r>
            <a:endParaRPr lang="ru-RU" dirty="0">
              <a:solidFill>
                <a:srgbClr val="C00000"/>
              </a:solidFill>
              <a:effectLst>
                <a:outerShdw blurRad="38100" dist="38100" dir="2700000" algn="tl">
                  <a:srgbClr val="000000">
                    <a:alpha val="43137"/>
                  </a:srgbClr>
                </a:outerShdw>
              </a:effectLst>
              <a:latin typeface="Sylfaen" pitchFamily="18" charset="0"/>
            </a:endParaRPr>
          </a:p>
        </p:txBody>
      </p:sp>
      <p:sp>
        <p:nvSpPr>
          <p:cNvPr id="3" name="Содержимое 2"/>
          <p:cNvSpPr>
            <a:spLocks noGrp="1"/>
          </p:cNvSpPr>
          <p:nvPr>
            <p:ph idx="1"/>
          </p:nvPr>
        </p:nvSpPr>
        <p:spPr>
          <a:xfrm>
            <a:off x="323528" y="1340768"/>
            <a:ext cx="5400600" cy="2469232"/>
          </a:xfrm>
        </p:spPr>
        <p:txBody>
          <a:bodyPr>
            <a:noAutofit/>
          </a:bodyPr>
          <a:lstStyle/>
          <a:p>
            <a:pPr marL="0" algn="ctr">
              <a:spcBef>
                <a:spcPts val="0"/>
              </a:spcBef>
              <a:buNone/>
            </a:pPr>
            <a:r>
              <a:rPr lang="en-US" sz="2800" b="1" dirty="0" smtClean="0">
                <a:solidFill>
                  <a:srgbClr val="002060"/>
                </a:solidFill>
                <a:effectLst>
                  <a:outerShdw blurRad="38100" dist="38100" dir="2700000" algn="tl">
                    <a:srgbClr val="000000">
                      <a:alpha val="43137"/>
                    </a:srgbClr>
                  </a:outerShdw>
                </a:effectLst>
                <a:latin typeface="Sylfaen" pitchFamily="18" charset="0"/>
              </a:rPr>
              <a:t>Also in our country there is a bird that has always been associated with our country - it's a stork. In Belarus, the white stork is a very popular bird, but besides it there is also a black stork. Like a bison this bird is on the verge of extinction. The bird is very beautiful and can settle near our houses, but does not let people come close to itself.</a:t>
            </a:r>
            <a:endParaRPr lang="ru-RU" sz="2800" b="1" dirty="0">
              <a:solidFill>
                <a:srgbClr val="002060"/>
              </a:solidFill>
              <a:effectLst>
                <a:outerShdw blurRad="38100" dist="38100" dir="2700000" algn="tl">
                  <a:srgbClr val="000000">
                    <a:alpha val="43137"/>
                  </a:srgbClr>
                </a:outerShdw>
              </a:effectLst>
              <a:latin typeface="Sylfaen" pitchFamily="18" charset="0"/>
            </a:endParaRPr>
          </a:p>
        </p:txBody>
      </p:sp>
      <p:sp>
        <p:nvSpPr>
          <p:cNvPr id="47106" name="AutoShape 2"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08" name="AutoShape 4"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2" name="AutoShape 8"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4" name="AutoShape 10"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6" name="AutoShape 12"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8" name="AutoShape 14"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20" name="AutoShape 16"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22" name="AutoShape 18"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24" name="AutoShape 20"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26" name="AutoShape 22"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28" name="AutoShape 24" descr="Картинки по запросу аи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7130" name="Picture 26" descr="Похожее изображение"/>
          <p:cNvPicPr>
            <a:picLocks noChangeAspect="1" noChangeArrowheads="1"/>
          </p:cNvPicPr>
          <p:nvPr/>
        </p:nvPicPr>
        <p:blipFill>
          <a:blip r:embed="rId2" cstate="print"/>
          <a:srcRect/>
          <a:stretch>
            <a:fillRect/>
          </a:stretch>
        </p:blipFill>
        <p:spPr bwMode="auto">
          <a:xfrm>
            <a:off x="5868144" y="1268760"/>
            <a:ext cx="3123456" cy="48387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04664"/>
            <a:ext cx="7620000" cy="403374"/>
          </a:xfrm>
        </p:spPr>
        <p:txBody>
          <a:bodyPr>
            <a:noAutofit/>
          </a:bodyPr>
          <a:lstStyle/>
          <a:p>
            <a:r>
              <a:rPr lang="en-US" dirty="0" smtClean="0">
                <a:solidFill>
                  <a:srgbClr val="C00000"/>
                </a:solidFill>
                <a:effectLst>
                  <a:outerShdw blurRad="38100" dist="38100" dir="2700000" algn="tl">
                    <a:srgbClr val="000000">
                      <a:alpha val="43137"/>
                    </a:srgbClr>
                  </a:outerShdw>
                </a:effectLst>
                <a:latin typeface="Sylfaen" pitchFamily="18" charset="0"/>
              </a:rPr>
              <a:t>The coat of arms with animals</a:t>
            </a:r>
            <a:endParaRPr lang="ru-RU" dirty="0">
              <a:solidFill>
                <a:srgbClr val="C00000"/>
              </a:solidFill>
              <a:effectLst>
                <a:outerShdw blurRad="38100" dist="38100" dir="2700000" algn="tl">
                  <a:srgbClr val="000000">
                    <a:alpha val="43137"/>
                  </a:srgbClr>
                </a:outerShdw>
              </a:effectLst>
              <a:latin typeface="Sylfaen" pitchFamily="18" charset="0"/>
            </a:endParaRPr>
          </a:p>
        </p:txBody>
      </p:sp>
      <p:sp>
        <p:nvSpPr>
          <p:cNvPr id="3" name="Содержимое 2"/>
          <p:cNvSpPr>
            <a:spLocks noGrp="1"/>
          </p:cNvSpPr>
          <p:nvPr>
            <p:ph idx="1"/>
          </p:nvPr>
        </p:nvSpPr>
        <p:spPr>
          <a:xfrm>
            <a:off x="467544" y="1484784"/>
            <a:ext cx="4392488" cy="3803179"/>
          </a:xfrm>
        </p:spPr>
        <p:txBody>
          <a:bodyPr>
            <a:noAutofit/>
          </a:bodyPr>
          <a:lstStyle/>
          <a:p>
            <a:pPr marL="0" algn="ctr">
              <a:spcBef>
                <a:spcPts val="0"/>
              </a:spcBef>
              <a:buNone/>
            </a:pPr>
            <a:r>
              <a:rPr lang="en-US" dirty="0" smtClean="0">
                <a:solidFill>
                  <a:srgbClr val="006600"/>
                </a:solidFill>
                <a:effectLst>
                  <a:outerShdw blurRad="38100" dist="38100" dir="2700000" algn="tl">
                    <a:srgbClr val="000000">
                      <a:alpha val="43137"/>
                    </a:srgbClr>
                  </a:outerShdw>
                </a:effectLst>
                <a:latin typeface="Sylfaen" pitchFamily="18" charset="0"/>
              </a:rPr>
              <a:t>In addition to symbols, many animals are depicted on the coats of arms of our country. For example: </a:t>
            </a:r>
            <a:r>
              <a:rPr lang="en-US" dirty="0" err="1" smtClean="0">
                <a:solidFill>
                  <a:srgbClr val="006600"/>
                </a:solidFill>
                <a:effectLst>
                  <a:outerShdw blurRad="38100" dist="38100" dir="2700000" algn="tl">
                    <a:srgbClr val="000000">
                      <a:alpha val="43137"/>
                    </a:srgbClr>
                  </a:outerShdw>
                </a:effectLst>
                <a:latin typeface="Sylfaen" pitchFamily="18" charset="0"/>
              </a:rPr>
              <a:t>Slonim</a:t>
            </a:r>
            <a:r>
              <a:rPr lang="en-US" dirty="0" smtClean="0">
                <a:solidFill>
                  <a:srgbClr val="006600"/>
                </a:solidFill>
                <a:effectLst>
                  <a:outerShdw blurRad="38100" dist="38100" dir="2700000" algn="tl">
                    <a:srgbClr val="000000">
                      <a:alpha val="43137"/>
                    </a:srgbClr>
                  </a:outerShdw>
                </a:effectLst>
                <a:latin typeface="Sylfaen" pitchFamily="18" charset="0"/>
              </a:rPr>
              <a:t> coat of arms has a lion, </a:t>
            </a:r>
            <a:r>
              <a:rPr lang="en-US" dirty="0" err="1" smtClean="0">
                <a:solidFill>
                  <a:srgbClr val="006600"/>
                </a:solidFill>
                <a:effectLst>
                  <a:outerShdw blurRad="38100" dist="38100" dir="2700000" algn="tl">
                    <a:srgbClr val="000000">
                      <a:alpha val="43137"/>
                    </a:srgbClr>
                  </a:outerShdw>
                </a:effectLst>
                <a:latin typeface="Sylfaen" pitchFamily="18" charset="0"/>
              </a:rPr>
              <a:t>Mozyr</a:t>
            </a:r>
            <a:r>
              <a:rPr lang="en-US" dirty="0" smtClean="0">
                <a:solidFill>
                  <a:srgbClr val="006600"/>
                </a:solidFill>
                <a:effectLst>
                  <a:outerShdw blurRad="38100" dist="38100" dir="2700000" algn="tl">
                    <a:srgbClr val="000000">
                      <a:alpha val="43137"/>
                    </a:srgbClr>
                  </a:outerShdw>
                </a:effectLst>
                <a:latin typeface="Sylfaen" pitchFamily="18" charset="0"/>
              </a:rPr>
              <a:t> coat of arms has an eagle, </a:t>
            </a:r>
            <a:r>
              <a:rPr lang="en-US" dirty="0" err="1" smtClean="0">
                <a:solidFill>
                  <a:srgbClr val="006600"/>
                </a:solidFill>
                <a:effectLst>
                  <a:outerShdw blurRad="38100" dist="38100" dir="2700000" algn="tl">
                    <a:srgbClr val="000000">
                      <a:alpha val="43137"/>
                    </a:srgbClr>
                  </a:outerShdw>
                </a:effectLst>
                <a:latin typeface="Sylfaen" pitchFamily="18" charset="0"/>
              </a:rPr>
              <a:t>Pruzhany</a:t>
            </a:r>
            <a:r>
              <a:rPr lang="en-US" dirty="0" smtClean="0">
                <a:solidFill>
                  <a:srgbClr val="006600"/>
                </a:solidFill>
                <a:effectLst>
                  <a:outerShdw blurRad="38100" dist="38100" dir="2700000" algn="tl">
                    <a:srgbClr val="000000">
                      <a:alpha val="43137"/>
                    </a:srgbClr>
                  </a:outerShdw>
                </a:effectLst>
                <a:latin typeface="Sylfaen" pitchFamily="18" charset="0"/>
              </a:rPr>
              <a:t> coat of arms has a snake.</a:t>
            </a:r>
            <a:endParaRPr lang="ru-RU" dirty="0">
              <a:solidFill>
                <a:srgbClr val="006600"/>
              </a:solidFill>
              <a:effectLst>
                <a:outerShdw blurRad="38100" dist="38100" dir="2700000" algn="tl">
                  <a:srgbClr val="000000">
                    <a:alpha val="43137"/>
                  </a:srgbClr>
                </a:outerShdw>
              </a:effectLst>
              <a:latin typeface="Sylfaen" pitchFamily="18" charset="0"/>
            </a:endParaRPr>
          </a:p>
        </p:txBody>
      </p:sp>
      <p:sp>
        <p:nvSpPr>
          <p:cNvPr id="48130" name="AutoShape 2" descr="Картинки по запросу Герб мозы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8132" name="AutoShape 4" descr="Картинки по запросу Герб мозы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8134" name="AutoShape 6" descr="Картинки по запросу Герб мозы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8136" name="AutoShape 8" descr="Картинки по запросу Герб мозы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8138" name="AutoShape 10" descr="Картинки по запросу Герб мозы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8140" name="Picture 12" descr="Картинки по запросу Герб мозырь"/>
          <p:cNvPicPr>
            <a:picLocks noChangeAspect="1" noChangeArrowheads="1"/>
          </p:cNvPicPr>
          <p:nvPr/>
        </p:nvPicPr>
        <p:blipFill>
          <a:blip r:embed="rId3" cstate="print"/>
          <a:srcRect/>
          <a:stretch>
            <a:fillRect/>
          </a:stretch>
        </p:blipFill>
        <p:spPr bwMode="auto">
          <a:xfrm>
            <a:off x="5148064" y="1700808"/>
            <a:ext cx="3848100" cy="39624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0"/>
            <a:ext cx="6553200" cy="1143000"/>
          </a:xfrm>
        </p:spPr>
        <p:txBody>
          <a:bodyPr/>
          <a:lstStyle/>
          <a:p>
            <a:r>
              <a:rPr lang="en-US" b="1" dirty="0" err="1" smtClean="0">
                <a:solidFill>
                  <a:srgbClr val="C00000"/>
                </a:solidFill>
                <a:latin typeface="Sylfaen" pitchFamily="18" charset="0"/>
              </a:rPr>
              <a:t>Volkovysk</a:t>
            </a:r>
            <a:r>
              <a:rPr lang="en-US" b="1" dirty="0" smtClean="0">
                <a:solidFill>
                  <a:srgbClr val="C00000"/>
                </a:solidFill>
                <a:latin typeface="Sylfaen" pitchFamily="18" charset="0"/>
              </a:rPr>
              <a:t> coat of arms</a:t>
            </a:r>
            <a:endParaRPr lang="ru-RU" b="1" dirty="0">
              <a:solidFill>
                <a:srgbClr val="C00000"/>
              </a:solidFill>
              <a:latin typeface="Sylfaen" pitchFamily="18" charset="0"/>
            </a:endParaRPr>
          </a:p>
        </p:txBody>
      </p:sp>
      <p:sp>
        <p:nvSpPr>
          <p:cNvPr id="3" name="Содержимое 2"/>
          <p:cNvSpPr>
            <a:spLocks noGrp="1"/>
          </p:cNvSpPr>
          <p:nvPr>
            <p:ph idx="1"/>
          </p:nvPr>
        </p:nvSpPr>
        <p:spPr>
          <a:xfrm>
            <a:off x="395536" y="1124745"/>
            <a:ext cx="4536504" cy="2837656"/>
          </a:xfrm>
        </p:spPr>
        <p:txBody>
          <a:bodyPr>
            <a:noAutofit/>
          </a:bodyPr>
          <a:lstStyle/>
          <a:p>
            <a:pPr marL="0" algn="ctr">
              <a:spcBef>
                <a:spcPts val="0"/>
              </a:spcBef>
              <a:buNone/>
            </a:pPr>
            <a:r>
              <a:rPr lang="en-US" sz="3100" b="1" dirty="0" smtClean="0">
                <a:solidFill>
                  <a:srgbClr val="002060"/>
                </a:solidFill>
                <a:effectLst>
                  <a:outerShdw blurRad="38100" dist="38100" dir="2700000" algn="tl">
                    <a:srgbClr val="000000">
                      <a:alpha val="43137"/>
                    </a:srgbClr>
                  </a:outerShdw>
                </a:effectLst>
                <a:latin typeface="Sylfaen" pitchFamily="18" charset="0"/>
              </a:rPr>
              <a:t>There are a lot of wolves in Belarus, especially in the town of </a:t>
            </a:r>
            <a:r>
              <a:rPr lang="en-US" sz="3100" b="1" dirty="0" err="1" smtClean="0">
                <a:solidFill>
                  <a:srgbClr val="002060"/>
                </a:solidFill>
                <a:effectLst>
                  <a:outerShdw blurRad="38100" dist="38100" dir="2700000" algn="tl">
                    <a:srgbClr val="000000">
                      <a:alpha val="43137"/>
                    </a:srgbClr>
                  </a:outerShdw>
                </a:effectLst>
                <a:latin typeface="Sylfaen" pitchFamily="18" charset="0"/>
              </a:rPr>
              <a:t>Volkovysk</a:t>
            </a:r>
            <a:r>
              <a:rPr lang="en-US" sz="3100" b="1" dirty="0" smtClean="0">
                <a:solidFill>
                  <a:srgbClr val="002060"/>
                </a:solidFill>
                <a:effectLst>
                  <a:outerShdw blurRad="38100" dist="38100" dir="2700000" algn="tl">
                    <a:srgbClr val="000000">
                      <a:alpha val="43137"/>
                    </a:srgbClr>
                  </a:outerShdw>
                </a:effectLst>
                <a:latin typeface="Sylfaen" pitchFamily="18" charset="0"/>
              </a:rPr>
              <a:t>. And the people of this town decided that it was necessary to give this animal honor. And that's why from the sixteenth century on the coat of arms of the town </a:t>
            </a:r>
          </a:p>
          <a:p>
            <a:pPr marL="0" algn="ctr">
              <a:spcBef>
                <a:spcPts val="0"/>
              </a:spcBef>
              <a:buNone/>
            </a:pPr>
            <a:r>
              <a:rPr lang="en-US" sz="3100" b="1" dirty="0" smtClean="0">
                <a:solidFill>
                  <a:srgbClr val="002060"/>
                </a:solidFill>
                <a:effectLst>
                  <a:outerShdw blurRad="38100" dist="38100" dir="2700000" algn="tl">
                    <a:srgbClr val="000000">
                      <a:alpha val="43137"/>
                    </a:srgbClr>
                  </a:outerShdw>
                </a:effectLst>
                <a:latin typeface="Sylfaen" pitchFamily="18" charset="0"/>
              </a:rPr>
              <a:t>we can see a wolf.</a:t>
            </a:r>
            <a:endParaRPr lang="ru-RU" sz="3100" b="1" dirty="0">
              <a:solidFill>
                <a:srgbClr val="002060"/>
              </a:solidFill>
              <a:effectLst>
                <a:outerShdw blurRad="38100" dist="38100" dir="2700000" algn="tl">
                  <a:srgbClr val="000000">
                    <a:alpha val="43137"/>
                  </a:srgbClr>
                </a:outerShdw>
              </a:effectLst>
              <a:latin typeface="Sylfaen" pitchFamily="18" charset="0"/>
            </a:endParaRPr>
          </a:p>
        </p:txBody>
      </p:sp>
      <p:pic>
        <p:nvPicPr>
          <p:cNvPr id="51202" name="Picture 2" descr="Картинки по запросу герб волковыска"/>
          <p:cNvPicPr>
            <a:picLocks noChangeAspect="1" noChangeArrowheads="1"/>
          </p:cNvPicPr>
          <p:nvPr/>
        </p:nvPicPr>
        <p:blipFill>
          <a:blip r:embed="rId2" cstate="print"/>
          <a:srcRect/>
          <a:stretch>
            <a:fillRect/>
          </a:stretch>
        </p:blipFill>
        <p:spPr bwMode="auto">
          <a:xfrm>
            <a:off x="5148064" y="2060848"/>
            <a:ext cx="3814192" cy="340042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6"/>
            <a:ext cx="6969968" cy="3229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latin typeface="Sylfaen" pitchFamily="18" charset="0"/>
              </a:rPr>
              <a:t>The coat of arms of Gomel</a:t>
            </a:r>
            <a:endParaRPr lang="ru-RU" b="1" dirty="0">
              <a:solidFill>
                <a:srgbClr val="C00000"/>
              </a:solidFill>
              <a:effectLst>
                <a:outerShdw blurRad="38100" dist="38100" dir="2700000" algn="tl">
                  <a:srgbClr val="000000">
                    <a:alpha val="43137"/>
                  </a:srgbClr>
                </a:outerShdw>
              </a:effectLst>
              <a:latin typeface="Sylfaen" pitchFamily="18" charset="0"/>
            </a:endParaRPr>
          </a:p>
        </p:txBody>
      </p:sp>
      <p:sp>
        <p:nvSpPr>
          <p:cNvPr id="3" name="Содержимое 2"/>
          <p:cNvSpPr>
            <a:spLocks noGrp="1"/>
          </p:cNvSpPr>
          <p:nvPr>
            <p:ph idx="1"/>
          </p:nvPr>
        </p:nvSpPr>
        <p:spPr>
          <a:xfrm>
            <a:off x="611560" y="1052737"/>
            <a:ext cx="4464496" cy="2757264"/>
          </a:xfrm>
        </p:spPr>
        <p:txBody>
          <a:bodyPr>
            <a:noAutofit/>
          </a:bodyPr>
          <a:lstStyle/>
          <a:p>
            <a:pPr marL="0" algn="ctr">
              <a:spcBef>
                <a:spcPts val="0"/>
              </a:spcBef>
              <a:buNone/>
            </a:pPr>
            <a:r>
              <a:rPr lang="en-US" sz="3100" b="1" dirty="0" smtClean="0">
                <a:solidFill>
                  <a:srgbClr val="006600"/>
                </a:solidFill>
                <a:effectLst>
                  <a:outerShdw blurRad="38100" dist="38100" dir="2700000" algn="tl">
                    <a:srgbClr val="000000">
                      <a:alpha val="43137"/>
                    </a:srgbClr>
                  </a:outerShdw>
                </a:effectLst>
                <a:latin typeface="Sylfaen" pitchFamily="18" charset="0"/>
              </a:rPr>
              <a:t>On the coat of arms of the city of Gomel there is a lynx. The lynx in Belarus is the only kind of the wild cat. The largest population of these cats is in the </a:t>
            </a:r>
            <a:r>
              <a:rPr lang="en-US" sz="3100" b="1" dirty="0" err="1" smtClean="0">
                <a:solidFill>
                  <a:srgbClr val="006600"/>
                </a:solidFill>
                <a:effectLst>
                  <a:outerShdw blurRad="38100" dist="38100" dir="2700000" algn="tl">
                    <a:srgbClr val="000000">
                      <a:alpha val="43137"/>
                    </a:srgbClr>
                  </a:outerShdw>
                </a:effectLst>
                <a:latin typeface="Sylfaen" pitchFamily="18" charset="0"/>
              </a:rPr>
              <a:t>Polesie</a:t>
            </a:r>
            <a:r>
              <a:rPr lang="en-US" sz="3100" b="1" dirty="0" smtClean="0">
                <a:solidFill>
                  <a:srgbClr val="006600"/>
                </a:solidFill>
                <a:effectLst>
                  <a:outerShdw blurRad="38100" dist="38100" dir="2700000" algn="tl">
                    <a:srgbClr val="000000">
                      <a:alpha val="43137"/>
                    </a:srgbClr>
                  </a:outerShdw>
                </a:effectLst>
                <a:latin typeface="Sylfaen" pitchFamily="18" charset="0"/>
              </a:rPr>
              <a:t> radiation reserve. </a:t>
            </a:r>
          </a:p>
          <a:p>
            <a:pPr marL="0" algn="ctr">
              <a:spcBef>
                <a:spcPts val="0"/>
              </a:spcBef>
              <a:buNone/>
            </a:pPr>
            <a:r>
              <a:rPr lang="en-US" sz="3100" b="1" dirty="0" smtClean="0">
                <a:solidFill>
                  <a:srgbClr val="006600"/>
                </a:solidFill>
                <a:effectLst>
                  <a:outerShdw blurRad="38100" dist="38100" dir="2700000" algn="tl">
                    <a:srgbClr val="000000">
                      <a:alpha val="43137"/>
                    </a:srgbClr>
                  </a:outerShdw>
                </a:effectLst>
                <a:latin typeface="Sylfaen" pitchFamily="18" charset="0"/>
              </a:rPr>
              <a:t>Lynx is a very </a:t>
            </a:r>
          </a:p>
          <a:p>
            <a:pPr marL="0" algn="ctr">
              <a:spcBef>
                <a:spcPts val="0"/>
              </a:spcBef>
              <a:buNone/>
            </a:pPr>
            <a:r>
              <a:rPr lang="en-US" sz="3100" b="1" dirty="0" smtClean="0">
                <a:solidFill>
                  <a:srgbClr val="006600"/>
                </a:solidFill>
                <a:effectLst>
                  <a:outerShdw blurRad="38100" dist="38100" dir="2700000" algn="tl">
                    <a:srgbClr val="000000">
                      <a:alpha val="43137"/>
                    </a:srgbClr>
                  </a:outerShdw>
                </a:effectLst>
                <a:latin typeface="Sylfaen" pitchFamily="18" charset="0"/>
              </a:rPr>
              <a:t>beautiful animal, </a:t>
            </a:r>
          </a:p>
          <a:p>
            <a:pPr marL="0" algn="ctr">
              <a:spcBef>
                <a:spcPts val="0"/>
              </a:spcBef>
              <a:buNone/>
            </a:pPr>
            <a:r>
              <a:rPr lang="en-US" sz="3100" b="1" dirty="0" smtClean="0">
                <a:solidFill>
                  <a:srgbClr val="006600"/>
                </a:solidFill>
                <a:effectLst>
                  <a:outerShdw blurRad="38100" dist="38100" dir="2700000" algn="tl">
                    <a:srgbClr val="000000">
                      <a:alpha val="43137"/>
                    </a:srgbClr>
                  </a:outerShdw>
                </a:effectLst>
                <a:latin typeface="Sylfaen" pitchFamily="18" charset="0"/>
              </a:rPr>
              <a:t>it has tassels on its ears.</a:t>
            </a:r>
            <a:endParaRPr lang="ru-RU" sz="3100" b="1" dirty="0">
              <a:solidFill>
                <a:srgbClr val="006600"/>
              </a:solidFill>
              <a:effectLst>
                <a:outerShdw blurRad="38100" dist="38100" dir="2700000" algn="tl">
                  <a:srgbClr val="000000">
                    <a:alpha val="43137"/>
                  </a:srgbClr>
                </a:outerShdw>
              </a:effectLst>
              <a:latin typeface="Sylfaen" pitchFamily="18" charset="0"/>
            </a:endParaRPr>
          </a:p>
        </p:txBody>
      </p:sp>
      <p:sp>
        <p:nvSpPr>
          <p:cNvPr id="52226" name="AutoShape 2" descr="Картинки по запросу герб гом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28" name="AutoShape 4" descr="Картинки по запросу герб гом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30" name="AutoShape 6" descr="Картинки по запросу герб гом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2232" name="Picture 8" descr="Картинки по запросу герб гомеля"/>
          <p:cNvPicPr>
            <a:picLocks noChangeAspect="1" noChangeArrowheads="1"/>
          </p:cNvPicPr>
          <p:nvPr/>
        </p:nvPicPr>
        <p:blipFill>
          <a:blip r:embed="rId2" cstate="print"/>
          <a:srcRect/>
          <a:stretch>
            <a:fillRect/>
          </a:stretch>
        </p:blipFill>
        <p:spPr bwMode="auto">
          <a:xfrm>
            <a:off x="5724128" y="2204864"/>
            <a:ext cx="3005336" cy="3048000"/>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28800"/>
            <a:ext cx="7772400" cy="3168352"/>
          </a:xfrm>
        </p:spPr>
        <p:txBody>
          <a:bodyPr>
            <a:noAutofit/>
          </a:bodyPr>
          <a:lstStyle/>
          <a:p>
            <a:pPr>
              <a:defRPr/>
            </a:pPr>
            <a:r>
              <a:rPr lang="en-US" sz="6600" b="1" dirty="0" smtClean="0">
                <a:solidFill>
                  <a:srgbClr val="006600"/>
                </a:solidFill>
                <a:latin typeface="Sylfaen" pitchFamily="18" charset="0"/>
              </a:rPr>
              <a:t>Endangered Animals In Algeria</a:t>
            </a:r>
            <a:endParaRPr lang="ru-RU" sz="6600" b="1" dirty="0">
              <a:solidFill>
                <a:srgbClr val="006600"/>
              </a:solidFill>
              <a:latin typeface="Sylfaen" pitchFamily="18" charset="0"/>
            </a:endParaRPr>
          </a:p>
        </p:txBody>
      </p:sp>
      <p:sp>
        <p:nvSpPr>
          <p:cNvPr id="3" name="Подзаголовок 2"/>
          <p:cNvSpPr>
            <a:spLocks noGrp="1"/>
          </p:cNvSpPr>
          <p:nvPr>
            <p:ph type="subTitle" idx="1"/>
          </p:nvPr>
        </p:nvSpPr>
        <p:spPr>
          <a:xfrm>
            <a:off x="1371600" y="6093296"/>
            <a:ext cx="6400800" cy="360040"/>
          </a:xfrm>
        </p:spPr>
        <p:txBody>
          <a:bodyPr>
            <a:normAutofit fontScale="70000" lnSpcReduction="20000"/>
          </a:bodyPr>
          <a:lstStyle/>
          <a:p>
            <a:pPr>
              <a:defRPr/>
            </a:pPr>
            <a:endParaRPr lang="ru-RU" b="1" dirty="0">
              <a:solidFill>
                <a:srgbClr val="171717"/>
              </a:solidFill>
              <a:latin typeface="Sylfae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60648"/>
            <a:ext cx="7037784" cy="54739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latin typeface="Sylfaen" pitchFamily="18" charset="0"/>
              </a:rPr>
              <a:t>The coat of arms of Grodno</a:t>
            </a:r>
            <a:r>
              <a:rPr lang="en-US" dirty="0" smtClean="0">
                <a:solidFill>
                  <a:srgbClr val="FFFF00"/>
                </a:solidFill>
              </a:rPr>
              <a:t>.</a:t>
            </a:r>
            <a:endParaRPr lang="ru-RU" dirty="0">
              <a:solidFill>
                <a:srgbClr val="FFFF00"/>
              </a:solidFill>
            </a:endParaRPr>
          </a:p>
        </p:txBody>
      </p:sp>
      <p:sp>
        <p:nvSpPr>
          <p:cNvPr id="3" name="Содержимое 2"/>
          <p:cNvSpPr>
            <a:spLocks noGrp="1"/>
          </p:cNvSpPr>
          <p:nvPr>
            <p:ph idx="1"/>
          </p:nvPr>
        </p:nvSpPr>
        <p:spPr>
          <a:xfrm>
            <a:off x="251520" y="1052736"/>
            <a:ext cx="8568952" cy="2448273"/>
          </a:xfrm>
        </p:spPr>
        <p:txBody>
          <a:bodyPr>
            <a:noAutofit/>
          </a:bodyPr>
          <a:lstStyle/>
          <a:p>
            <a:pPr marL="0" algn="ctr">
              <a:spcBef>
                <a:spcPts val="0"/>
              </a:spcBef>
              <a:buNone/>
            </a:pPr>
            <a:r>
              <a:rPr lang="en-US" b="1" dirty="0" smtClean="0">
                <a:solidFill>
                  <a:srgbClr val="002060"/>
                </a:solidFill>
                <a:effectLst>
                  <a:outerShdw blurRad="38100" dist="38100" dir="2700000" algn="tl">
                    <a:srgbClr val="000000">
                      <a:alpha val="43137"/>
                    </a:srgbClr>
                  </a:outerShdw>
                </a:effectLst>
                <a:latin typeface="Sylfaen" pitchFamily="18" charset="0"/>
              </a:rPr>
              <a:t>Grodno coat of arms originates from the Catholic saint, who met this animal in the forest and became a clergyman. Thanks to this belief the deer is depicted on Grodno coat of arms. Between the horns it has a cross. </a:t>
            </a:r>
            <a:endParaRPr lang="ru-RU" b="1" dirty="0">
              <a:solidFill>
                <a:srgbClr val="002060"/>
              </a:solidFill>
              <a:effectLst>
                <a:outerShdw blurRad="38100" dist="38100" dir="2700000" algn="tl">
                  <a:srgbClr val="000000">
                    <a:alpha val="43137"/>
                  </a:srgbClr>
                </a:outerShdw>
              </a:effectLst>
              <a:latin typeface="Sylfaen" pitchFamily="18" charset="0"/>
            </a:endParaRPr>
          </a:p>
        </p:txBody>
      </p:sp>
      <p:pic>
        <p:nvPicPr>
          <p:cNvPr id="53250" name="Picture 2" descr="Картинки по запросу герб гродно"/>
          <p:cNvPicPr>
            <a:picLocks noChangeAspect="1" noChangeArrowheads="1"/>
          </p:cNvPicPr>
          <p:nvPr/>
        </p:nvPicPr>
        <p:blipFill>
          <a:blip r:embed="rId2" cstate="print"/>
          <a:srcRect/>
          <a:stretch>
            <a:fillRect/>
          </a:stretch>
        </p:blipFill>
        <p:spPr bwMode="auto">
          <a:xfrm>
            <a:off x="3131840" y="3645024"/>
            <a:ext cx="2850654" cy="2990851"/>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04800"/>
            <a:ext cx="8291264" cy="2590799"/>
          </a:xfrm>
        </p:spPr>
        <p:txBody>
          <a:bodyPr>
            <a:noAutofit/>
          </a:bodyPr>
          <a:lstStyle/>
          <a:p>
            <a:pPr marL="0" algn="ctr">
              <a:spcBef>
                <a:spcPts val="0"/>
              </a:spcBef>
              <a:buNone/>
            </a:pPr>
            <a:r>
              <a:rPr lang="en-US" sz="2100" b="1" dirty="0" smtClean="0">
                <a:solidFill>
                  <a:srgbClr val="006600"/>
                </a:solidFill>
                <a:effectLst>
                  <a:outerShdw blurRad="38100" dist="38100" dir="2700000" algn="tl">
                    <a:srgbClr val="000000">
                      <a:alpha val="43137"/>
                    </a:srgbClr>
                  </a:outerShdw>
                </a:effectLst>
                <a:latin typeface="Sylfaen" pitchFamily="18" charset="0"/>
              </a:rPr>
              <a:t>I hope you have learned a lot. And now you know that Belarusian people care of the animals  of their country very much, honor them and do their best to save them from extinction. In Belarus there are many encyclopedias, coats of arms with animals. My short research shows some coats of arms that have rare animals depicted on them. </a:t>
            </a:r>
          </a:p>
          <a:p>
            <a:pPr marL="0" algn="ctr">
              <a:spcBef>
                <a:spcPts val="0"/>
              </a:spcBef>
              <a:buNone/>
            </a:pPr>
            <a:endParaRPr lang="en-US" sz="900" b="1" dirty="0" smtClean="0">
              <a:solidFill>
                <a:srgbClr val="006600"/>
              </a:solidFill>
              <a:effectLst>
                <a:outerShdw blurRad="38100" dist="38100" dir="2700000" algn="tl">
                  <a:srgbClr val="000000">
                    <a:alpha val="43137"/>
                  </a:srgbClr>
                </a:outerShdw>
              </a:effectLst>
              <a:latin typeface="Sylfaen" pitchFamily="18" charset="0"/>
            </a:endParaRPr>
          </a:p>
          <a:p>
            <a:pPr marL="0" algn="ctr">
              <a:spcBef>
                <a:spcPts val="0"/>
              </a:spcBef>
              <a:buNone/>
            </a:pPr>
            <a:r>
              <a:rPr lang="en-US" sz="2100" b="1" dirty="0" smtClean="0">
                <a:solidFill>
                  <a:srgbClr val="C00000"/>
                </a:solidFill>
                <a:effectLst>
                  <a:outerShdw blurRad="38100" dist="38100" dir="2700000" algn="tl">
                    <a:srgbClr val="000000">
                      <a:alpha val="43137"/>
                    </a:srgbClr>
                  </a:outerShdw>
                </a:effectLst>
                <a:latin typeface="Sylfaen" pitchFamily="18" charset="0"/>
              </a:rPr>
              <a:t>Thank you for your attention! Let`s protect the animals of our counties! </a:t>
            </a:r>
            <a:endParaRPr lang="en-US" sz="2100" b="1" dirty="0">
              <a:solidFill>
                <a:srgbClr val="C00000"/>
              </a:solidFill>
              <a:effectLst>
                <a:outerShdw blurRad="38100" dist="38100" dir="2700000" algn="tl">
                  <a:srgbClr val="000000">
                    <a:alpha val="43137"/>
                  </a:srgbClr>
                </a:outerShdw>
              </a:effectLst>
              <a:latin typeface="Sylfaen"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1835696" y="2564904"/>
            <a:ext cx="5472608" cy="4104271"/>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4464496" cy="3168352"/>
          </a:xfrm>
        </p:spPr>
        <p:txBody>
          <a:bodyPr>
            <a:noAutofit/>
          </a:bodyPr>
          <a:lstStyle/>
          <a:p>
            <a:r>
              <a:rPr lang="fr-FR" sz="2400" b="1" dirty="0" smtClean="0">
                <a:solidFill>
                  <a:srgbClr val="C00000"/>
                </a:solidFill>
                <a:effectLst>
                  <a:outerShdw blurRad="38100" dist="38100" dir="2700000" algn="tl">
                    <a:srgbClr val="000000">
                      <a:alpha val="43137"/>
                    </a:srgbClr>
                  </a:outerShdw>
                </a:effectLst>
                <a:latin typeface="Sylfaen" pitchFamily="18" charset="0"/>
              </a:rPr>
              <a:t>Rabeh Sehdi High School</a:t>
            </a:r>
            <a:br>
              <a:rPr lang="fr-FR" sz="2400" b="1" dirty="0" smtClean="0">
                <a:solidFill>
                  <a:srgbClr val="C00000"/>
                </a:solidFill>
                <a:effectLst>
                  <a:outerShdw blurRad="38100" dist="38100" dir="2700000" algn="tl">
                    <a:srgbClr val="000000">
                      <a:alpha val="43137"/>
                    </a:srgbClr>
                  </a:outerShdw>
                </a:effectLst>
                <a:latin typeface="Sylfaen" pitchFamily="18" charset="0"/>
              </a:rPr>
            </a:br>
            <a:r>
              <a:rPr lang="fr-FR" sz="2400" b="1" dirty="0" smtClean="0">
                <a:solidFill>
                  <a:srgbClr val="C00000"/>
                </a:solidFill>
                <a:effectLst>
                  <a:outerShdw blurRad="38100" dist="38100" dir="2700000" algn="tl">
                    <a:srgbClr val="000000">
                      <a:alpha val="43137"/>
                    </a:srgbClr>
                  </a:outerShdw>
                </a:effectLst>
                <a:latin typeface="Sylfaen" pitchFamily="18" charset="0"/>
              </a:rPr>
              <a:t>Constantine, Algeria</a:t>
            </a:r>
            <a:br>
              <a:rPr lang="fr-FR" sz="2400" b="1" dirty="0" smtClean="0">
                <a:solidFill>
                  <a:srgbClr val="C00000"/>
                </a:solidFill>
                <a:effectLst>
                  <a:outerShdw blurRad="38100" dist="38100" dir="2700000" algn="tl">
                    <a:srgbClr val="000000">
                      <a:alpha val="43137"/>
                    </a:srgbClr>
                  </a:outerShdw>
                </a:effectLst>
                <a:latin typeface="Sylfaen" pitchFamily="18" charset="0"/>
              </a:rPr>
            </a:br>
            <a:r>
              <a:rPr lang="fr-FR" sz="2000" b="1" dirty="0" smtClean="0">
                <a:effectLst>
                  <a:outerShdw blurRad="38100" dist="38100" dir="2700000" algn="tl">
                    <a:srgbClr val="000000">
                      <a:alpha val="43137"/>
                    </a:srgbClr>
                  </a:outerShdw>
                </a:effectLst>
                <a:latin typeface="Sylfaen" pitchFamily="18" charset="0"/>
              </a:rPr>
              <a:t/>
            </a:r>
            <a:br>
              <a:rPr lang="fr-FR" sz="2000" b="1" dirty="0" smtClean="0">
                <a:effectLst>
                  <a:outerShdw blurRad="38100" dist="38100" dir="2700000" algn="tl">
                    <a:srgbClr val="000000">
                      <a:alpha val="43137"/>
                    </a:srgbClr>
                  </a:outerShdw>
                </a:effectLst>
                <a:latin typeface="Sylfaen" pitchFamily="18" charset="0"/>
              </a:rPr>
            </a:br>
            <a:r>
              <a:rPr lang="fr-FR" sz="2000" b="1" dirty="0" smtClean="0">
                <a:effectLst>
                  <a:outerShdw blurRad="38100" dist="38100" dir="2700000" algn="tl">
                    <a:srgbClr val="000000">
                      <a:alpha val="43137"/>
                    </a:srgbClr>
                  </a:outerShdw>
                </a:effectLst>
                <a:latin typeface="Sylfaen" pitchFamily="18" charset="0"/>
              </a:rPr>
              <a:t>Work achieved by the students</a:t>
            </a:r>
            <a:br>
              <a:rPr lang="fr-FR" sz="2000" b="1" dirty="0" smtClean="0">
                <a:effectLst>
                  <a:outerShdw blurRad="38100" dist="38100" dir="2700000" algn="tl">
                    <a:srgbClr val="000000">
                      <a:alpha val="43137"/>
                    </a:srgbClr>
                  </a:outerShdw>
                </a:effectLst>
                <a:latin typeface="Sylfaen" pitchFamily="18" charset="0"/>
              </a:rPr>
            </a:br>
            <a:r>
              <a:rPr lang="fr-FR" sz="2000" b="1" dirty="0" smtClean="0">
                <a:solidFill>
                  <a:srgbClr val="7030A0"/>
                </a:solidFill>
                <a:effectLst>
                  <a:outerShdw blurRad="38100" dist="38100" dir="2700000" algn="tl">
                    <a:srgbClr val="000000">
                      <a:alpha val="43137"/>
                    </a:srgbClr>
                  </a:outerShdw>
                </a:effectLst>
                <a:latin typeface="Sylfaen" pitchFamily="18" charset="0"/>
              </a:rPr>
              <a:t>Nawel Rouini, Nahla Chiraz Chaabane, Nihal Kaabouche , Darine Nouioua, </a:t>
            </a:r>
            <a:br>
              <a:rPr lang="fr-FR" sz="2000" b="1" dirty="0" smtClean="0">
                <a:solidFill>
                  <a:srgbClr val="7030A0"/>
                </a:solidFill>
                <a:effectLst>
                  <a:outerShdw blurRad="38100" dist="38100" dir="2700000" algn="tl">
                    <a:srgbClr val="000000">
                      <a:alpha val="43137"/>
                    </a:srgbClr>
                  </a:outerShdw>
                </a:effectLst>
                <a:latin typeface="Sylfaen" pitchFamily="18" charset="0"/>
              </a:rPr>
            </a:br>
            <a:r>
              <a:rPr lang="fr-FR" sz="2000" b="1" dirty="0" smtClean="0">
                <a:solidFill>
                  <a:srgbClr val="7030A0"/>
                </a:solidFill>
                <a:effectLst>
                  <a:outerShdw blurRad="38100" dist="38100" dir="2700000" algn="tl">
                    <a:srgbClr val="000000">
                      <a:alpha val="43137"/>
                    </a:srgbClr>
                  </a:outerShdw>
                </a:effectLst>
                <a:latin typeface="Sylfaen" pitchFamily="18" charset="0"/>
              </a:rPr>
              <a:t>Ahmed Nadjib Alikeche</a:t>
            </a:r>
            <a:br>
              <a:rPr lang="fr-FR" sz="2000" b="1" dirty="0" smtClean="0">
                <a:solidFill>
                  <a:srgbClr val="7030A0"/>
                </a:solidFill>
                <a:effectLst>
                  <a:outerShdw blurRad="38100" dist="38100" dir="2700000" algn="tl">
                    <a:srgbClr val="000000">
                      <a:alpha val="43137"/>
                    </a:srgbClr>
                  </a:outerShdw>
                </a:effectLst>
                <a:latin typeface="Sylfaen" pitchFamily="18" charset="0"/>
              </a:rPr>
            </a:br>
            <a:r>
              <a:rPr lang="fr-FR" sz="2000" b="1" dirty="0" smtClean="0">
                <a:effectLst>
                  <a:outerShdw blurRad="38100" dist="38100" dir="2700000" algn="tl">
                    <a:srgbClr val="000000">
                      <a:alpha val="43137"/>
                    </a:srgbClr>
                  </a:outerShdw>
                </a:effectLst>
                <a:latin typeface="Sylfaen" pitchFamily="18" charset="0"/>
              </a:rPr>
              <a:t>Supervised by their teacher</a:t>
            </a:r>
            <a:br>
              <a:rPr lang="fr-FR" sz="2000" b="1" dirty="0" smtClean="0">
                <a:effectLst>
                  <a:outerShdw blurRad="38100" dist="38100" dir="2700000" algn="tl">
                    <a:srgbClr val="000000">
                      <a:alpha val="43137"/>
                    </a:srgbClr>
                  </a:outerShdw>
                </a:effectLst>
                <a:latin typeface="Sylfaen" pitchFamily="18" charset="0"/>
              </a:rPr>
            </a:br>
            <a:r>
              <a:rPr lang="fr-FR" sz="2000" b="1" dirty="0" smtClean="0">
                <a:effectLst>
                  <a:outerShdw blurRad="38100" dist="38100" dir="2700000" algn="tl">
                    <a:srgbClr val="000000">
                      <a:alpha val="43137"/>
                    </a:srgbClr>
                  </a:outerShdw>
                </a:effectLst>
                <a:latin typeface="Sylfaen" pitchFamily="18" charset="0"/>
              </a:rPr>
              <a:t>Fatiha Touafek</a:t>
            </a:r>
            <a:br>
              <a:rPr lang="fr-FR" sz="2000" b="1" dirty="0" smtClean="0">
                <a:effectLst>
                  <a:outerShdw blurRad="38100" dist="38100" dir="2700000" algn="tl">
                    <a:srgbClr val="000000">
                      <a:alpha val="43137"/>
                    </a:srgbClr>
                  </a:outerShdw>
                </a:effectLst>
                <a:latin typeface="Sylfaen" pitchFamily="18" charset="0"/>
              </a:rPr>
            </a:br>
            <a:endParaRPr lang="fr-FR" sz="2000" b="1" dirty="0">
              <a:effectLst>
                <a:outerShdw blurRad="38100" dist="38100" dir="2700000" algn="tl">
                  <a:srgbClr val="000000">
                    <a:alpha val="43137"/>
                  </a:srgbClr>
                </a:outerShdw>
              </a:effectLst>
              <a:latin typeface="Sylfaen" pitchFamily="18" charset="0"/>
            </a:endParaRPr>
          </a:p>
        </p:txBody>
      </p:sp>
      <p:pic>
        <p:nvPicPr>
          <p:cNvPr id="1026" name="Picture 2" descr="C:\Users\pc\Documents\Snagit\iEARN 2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5638" y="476672"/>
            <a:ext cx="4498362" cy="27363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23528" y="3645024"/>
            <a:ext cx="8496944" cy="3046988"/>
          </a:xfrm>
          <a:prstGeom prst="rect">
            <a:avLst/>
          </a:prstGeom>
        </p:spPr>
        <p:txBody>
          <a:bodyPr wrap="square">
            <a:spAutoFit/>
          </a:bodyPr>
          <a:lstStyle/>
          <a:p>
            <a:pPr algn="ctr"/>
            <a:r>
              <a:rPr lang="en-US" sz="2400" b="1" dirty="0" smtClean="0">
                <a:solidFill>
                  <a:srgbClr val="C00000"/>
                </a:solidFill>
                <a:effectLst>
                  <a:outerShdw blurRad="38100" dist="38100" dir="2700000" algn="tl">
                    <a:srgbClr val="000000">
                      <a:alpha val="43137"/>
                    </a:srgbClr>
                  </a:outerShdw>
                </a:effectLst>
                <a:latin typeface="Sylfaen" pitchFamily="18" charset="0"/>
              </a:rPr>
              <a:t>Animals in their way of extinction in Algeria</a:t>
            </a:r>
            <a:r>
              <a:rPr lang="en-US" sz="2400" b="1" dirty="0" smtClean="0">
                <a:solidFill>
                  <a:srgbClr val="FF0000"/>
                </a:solidFill>
                <a:effectLst>
                  <a:outerShdw blurRad="38100" dist="38100" dir="2700000" algn="tl">
                    <a:srgbClr val="000000">
                      <a:alpha val="43137"/>
                    </a:srgbClr>
                  </a:outerShdw>
                </a:effectLst>
                <a:latin typeface="Sylfaen" pitchFamily="18" charset="0"/>
              </a:rPr>
              <a:t/>
            </a:r>
            <a:br>
              <a:rPr lang="en-US" sz="2400" b="1" dirty="0" smtClean="0">
                <a:solidFill>
                  <a:srgbClr val="FF0000"/>
                </a:solidFill>
                <a:effectLst>
                  <a:outerShdw blurRad="38100" dist="38100" dir="2700000" algn="tl">
                    <a:srgbClr val="000000">
                      <a:alpha val="43137"/>
                    </a:srgbClr>
                  </a:outerShdw>
                </a:effectLst>
                <a:latin typeface="Sylfaen" pitchFamily="18" charset="0"/>
              </a:rPr>
            </a:br>
            <a:r>
              <a:rPr lang="fr-FR" sz="2400" b="1" dirty="0" smtClean="0">
                <a:effectLst>
                  <a:outerShdw blurRad="38100" dist="38100" dir="2700000" algn="tl">
                    <a:srgbClr val="000000">
                      <a:alpha val="43137"/>
                    </a:srgbClr>
                  </a:outerShdw>
                </a:effectLst>
                <a:latin typeface="Sylfaen" pitchFamily="18" charset="0"/>
              </a:rPr>
              <a:t/>
            </a:r>
            <a:br>
              <a:rPr lang="fr-FR" sz="2400" b="1" dirty="0" smtClean="0">
                <a:effectLst>
                  <a:outerShdw blurRad="38100" dist="38100" dir="2700000" algn="tl">
                    <a:srgbClr val="000000">
                      <a:alpha val="43137"/>
                    </a:srgbClr>
                  </a:outerShdw>
                </a:effectLst>
                <a:latin typeface="Sylfaen" pitchFamily="18" charset="0"/>
              </a:rPr>
            </a:br>
            <a:r>
              <a:rPr lang="en-US" sz="2400" b="1" dirty="0" smtClean="0">
                <a:effectLst>
                  <a:outerShdw blurRad="38100" dist="38100" dir="2700000" algn="tl">
                    <a:srgbClr val="000000">
                      <a:alpha val="43137"/>
                    </a:srgbClr>
                  </a:outerShdw>
                </a:effectLst>
                <a:latin typeface="Sylfaen" pitchFamily="18" charset="0"/>
              </a:rPr>
              <a:t>In Algeria many creatures are threatened of extinction. </a:t>
            </a:r>
          </a:p>
          <a:p>
            <a:pPr algn="ctr"/>
            <a:r>
              <a:rPr lang="en-US" sz="2400" b="1" dirty="0" smtClean="0">
                <a:effectLst>
                  <a:outerShdw blurRad="38100" dist="38100" dir="2700000" algn="tl">
                    <a:srgbClr val="000000">
                      <a:alpha val="43137"/>
                    </a:srgbClr>
                  </a:outerShdw>
                </a:effectLst>
                <a:latin typeface="Sylfaen" pitchFamily="18" charset="0"/>
              </a:rPr>
              <a:t>The authorities declared that more than 3000 animal species are endangered due mainly to illegal business and hunting.</a:t>
            </a:r>
            <a:r>
              <a:rPr lang="fr-FR" sz="2400" b="1" dirty="0" smtClean="0">
                <a:effectLst>
                  <a:outerShdw blurRad="38100" dist="38100" dir="2700000" algn="tl">
                    <a:srgbClr val="000000">
                      <a:alpha val="43137"/>
                    </a:srgbClr>
                  </a:outerShdw>
                </a:effectLst>
                <a:latin typeface="Sylfaen" pitchFamily="18" charset="0"/>
              </a:rPr>
              <a:t/>
            </a:r>
            <a:br>
              <a:rPr lang="fr-FR" sz="2400" b="1" dirty="0" smtClean="0">
                <a:effectLst>
                  <a:outerShdw blurRad="38100" dist="38100" dir="2700000" algn="tl">
                    <a:srgbClr val="000000">
                      <a:alpha val="43137"/>
                    </a:srgbClr>
                  </a:outerShdw>
                </a:effectLst>
                <a:latin typeface="Sylfaen" pitchFamily="18" charset="0"/>
              </a:rPr>
            </a:br>
            <a:r>
              <a:rPr lang="en-US" sz="2400" b="1" dirty="0" smtClean="0">
                <a:effectLst>
                  <a:outerShdw blurRad="38100" dist="38100" dir="2700000" algn="tl">
                    <a:srgbClr val="000000">
                      <a:alpha val="43137"/>
                    </a:srgbClr>
                  </a:outerShdw>
                </a:effectLst>
                <a:latin typeface="Sylfaen" pitchFamily="18" charset="0"/>
              </a:rPr>
              <a:t>The animals we have chosen to present and </a:t>
            </a:r>
          </a:p>
          <a:p>
            <a:pPr algn="ctr"/>
            <a:r>
              <a:rPr lang="en-US" sz="2400" b="1" dirty="0" smtClean="0">
                <a:effectLst>
                  <a:outerShdw blurRad="38100" dist="38100" dir="2700000" algn="tl">
                    <a:srgbClr val="000000">
                      <a:alpha val="43137"/>
                    </a:srgbClr>
                  </a:outerShdw>
                </a:effectLst>
                <a:latin typeface="Sylfaen" pitchFamily="18" charset="0"/>
              </a:rPr>
              <a:t>inform you about are: </a:t>
            </a:r>
            <a:r>
              <a:rPr lang="fr-FR" sz="2400" b="1" dirty="0" smtClean="0">
                <a:latin typeface="Sylfaen" pitchFamily="18" charset="0"/>
              </a:rPr>
              <a:t/>
            </a:r>
            <a:br>
              <a:rPr lang="fr-FR" sz="2400" b="1" dirty="0" smtClean="0">
                <a:latin typeface="Sylfaen" pitchFamily="18" charset="0"/>
              </a:rPr>
            </a:br>
            <a:endParaRPr lang="ru-RU" sz="2400" dirty="0"/>
          </a:p>
        </p:txBody>
      </p:sp>
    </p:spTree>
    <p:extLst>
      <p:ext uri="{BB962C8B-B14F-4D97-AF65-F5344CB8AC3E}">
        <p14:creationId xmlns:p14="http://schemas.microsoft.com/office/powerpoint/2010/main" xmlns="" val="426193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568952" cy="1440159"/>
          </a:xfrm>
        </p:spPr>
        <p:txBody>
          <a:bodyPr>
            <a:normAutofit fontScale="90000"/>
          </a:bodyPr>
          <a:lstStyle/>
          <a:p>
            <a:r>
              <a:rPr lang="en-US" sz="2800" b="1" dirty="0">
                <a:solidFill>
                  <a:srgbClr val="7030A0"/>
                </a:solidFill>
                <a:effectLst>
                  <a:outerShdw blurRad="38100" dist="38100" dir="2700000" algn="tl">
                    <a:srgbClr val="000000">
                      <a:alpha val="43137"/>
                    </a:srgbClr>
                  </a:outerShdw>
                </a:effectLst>
                <a:latin typeface="Sylfaen" pitchFamily="18" charset="0"/>
              </a:rPr>
              <a:t>A/ </a:t>
            </a:r>
            <a:r>
              <a:rPr lang="en-US" sz="2800" b="1" dirty="0" err="1">
                <a:solidFill>
                  <a:srgbClr val="7030A0"/>
                </a:solidFill>
                <a:effectLst>
                  <a:outerShdw blurRad="38100" dist="38100" dir="2700000" algn="tl">
                    <a:srgbClr val="000000">
                      <a:alpha val="43137"/>
                    </a:srgbClr>
                  </a:outerShdw>
                </a:effectLst>
                <a:latin typeface="Sylfaen" pitchFamily="18" charset="0"/>
              </a:rPr>
              <a:t>Carnivoran</a:t>
            </a:r>
            <a:r>
              <a:rPr lang="en-US" sz="2800" b="1" dirty="0">
                <a:solidFill>
                  <a:srgbClr val="7030A0"/>
                </a:solidFill>
                <a:effectLst>
                  <a:outerShdw blurRad="38100" dist="38100" dir="2700000" algn="tl">
                    <a:srgbClr val="000000">
                      <a:alpha val="43137"/>
                    </a:srgbClr>
                  </a:outerShdw>
                </a:effectLst>
                <a:latin typeface="Sylfaen" pitchFamily="18" charset="0"/>
              </a:rPr>
              <a:t> </a:t>
            </a:r>
            <a:r>
              <a:rPr lang="en-US" sz="2800" b="1" dirty="0" smtClean="0">
                <a:solidFill>
                  <a:srgbClr val="7030A0"/>
                </a:solidFill>
                <a:effectLst>
                  <a:outerShdw blurRad="38100" dist="38100" dir="2700000" algn="tl">
                    <a:srgbClr val="000000">
                      <a:alpha val="43137"/>
                    </a:srgbClr>
                  </a:outerShdw>
                </a:effectLst>
                <a:latin typeface="Sylfaen" pitchFamily="18" charset="0"/>
              </a:rPr>
              <a:t>mammals</a:t>
            </a:r>
            <a:r>
              <a:rPr lang="en-US" sz="2800" b="1" dirty="0" smtClean="0">
                <a:solidFill>
                  <a:srgbClr val="C00000"/>
                </a:solidFill>
                <a:effectLst>
                  <a:outerShdw blurRad="38100" dist="38100" dir="2700000" algn="tl">
                    <a:srgbClr val="000000">
                      <a:alpha val="43137"/>
                    </a:srgbClr>
                  </a:outerShdw>
                </a:effectLst>
                <a:latin typeface="Sylfaen" pitchFamily="18" charset="0"/>
              </a:rPr>
              <a:t/>
            </a:r>
            <a:br>
              <a:rPr lang="en-US" sz="2800" b="1" dirty="0" smtClean="0">
                <a:solidFill>
                  <a:srgbClr val="C00000"/>
                </a:solidFill>
                <a:effectLst>
                  <a:outerShdw blurRad="38100" dist="38100" dir="2700000" algn="tl">
                    <a:srgbClr val="000000">
                      <a:alpha val="43137"/>
                    </a:srgbClr>
                  </a:outerShdw>
                </a:effectLst>
                <a:latin typeface="Sylfaen" pitchFamily="18" charset="0"/>
              </a:rPr>
            </a:br>
            <a:r>
              <a:rPr lang="fr-FR" sz="2800" b="1" dirty="0">
                <a:solidFill>
                  <a:srgbClr val="C00000"/>
                </a:solidFill>
                <a:effectLst>
                  <a:outerShdw blurRad="38100" dist="38100" dir="2700000" algn="tl">
                    <a:srgbClr val="000000">
                      <a:alpha val="43137"/>
                    </a:srgbClr>
                  </a:outerShdw>
                </a:effectLst>
                <a:latin typeface="Sylfaen" pitchFamily="18" charset="0"/>
              </a:rPr>
              <a:t/>
            </a:r>
            <a:br>
              <a:rPr lang="fr-FR" sz="2800" b="1" dirty="0">
                <a:solidFill>
                  <a:srgbClr val="C00000"/>
                </a:solidFill>
                <a:effectLst>
                  <a:outerShdw blurRad="38100" dist="38100" dir="2700000" algn="tl">
                    <a:srgbClr val="000000">
                      <a:alpha val="43137"/>
                    </a:srgbClr>
                  </a:outerShdw>
                </a:effectLst>
                <a:latin typeface="Sylfaen" pitchFamily="18" charset="0"/>
              </a:rPr>
            </a:br>
            <a:r>
              <a:rPr lang="en-US" sz="2800" b="1" dirty="0">
                <a:solidFill>
                  <a:srgbClr val="C00000"/>
                </a:solidFill>
                <a:effectLst>
                  <a:outerShdw blurRad="38100" dist="38100" dir="2700000" algn="tl">
                    <a:srgbClr val="000000">
                      <a:alpha val="43137"/>
                    </a:srgbClr>
                  </a:outerShdw>
                </a:effectLst>
                <a:latin typeface="Sylfaen" pitchFamily="18" charset="0"/>
              </a:rPr>
              <a:t>1/ The Saharan Jackal</a:t>
            </a:r>
            <a:r>
              <a:rPr lang="fr-FR" sz="2800" b="1" dirty="0">
                <a:solidFill>
                  <a:srgbClr val="C00000"/>
                </a:solidFill>
                <a:effectLst>
                  <a:outerShdw blurRad="38100" dist="38100" dir="2700000" algn="tl">
                    <a:srgbClr val="000000">
                      <a:alpha val="43137"/>
                    </a:srgbClr>
                  </a:outerShdw>
                </a:effectLst>
                <a:latin typeface="Sylfaen" pitchFamily="18" charset="0"/>
              </a:rPr>
              <a:t/>
            </a:r>
            <a:br>
              <a:rPr lang="fr-FR" sz="2800" b="1" dirty="0">
                <a:solidFill>
                  <a:srgbClr val="C00000"/>
                </a:solidFill>
                <a:effectLst>
                  <a:outerShdw blurRad="38100" dist="38100" dir="2700000" algn="tl">
                    <a:srgbClr val="000000">
                      <a:alpha val="43137"/>
                    </a:srgbClr>
                  </a:outerShdw>
                </a:effectLst>
                <a:latin typeface="Sylfaen" pitchFamily="18" charset="0"/>
              </a:rPr>
            </a:br>
            <a:r>
              <a:rPr lang="en-US" sz="2800" b="1" dirty="0">
                <a:solidFill>
                  <a:srgbClr val="C00000"/>
                </a:solidFill>
                <a:effectLst>
                  <a:outerShdw blurRad="38100" dist="38100" dir="2700000" algn="tl">
                    <a:srgbClr val="000000">
                      <a:alpha val="43137"/>
                    </a:srgbClr>
                  </a:outerShdw>
                </a:effectLst>
                <a:latin typeface="Sylfaen" pitchFamily="18" charset="0"/>
              </a:rPr>
              <a:t> </a:t>
            </a:r>
            <a:r>
              <a:rPr lang="fr-FR" sz="2800" b="1" dirty="0">
                <a:solidFill>
                  <a:srgbClr val="C00000"/>
                </a:solidFill>
                <a:effectLst>
                  <a:outerShdw blurRad="38100" dist="38100" dir="2700000" algn="tl">
                    <a:srgbClr val="000000">
                      <a:alpha val="43137"/>
                    </a:srgbClr>
                  </a:outerShdw>
                </a:effectLst>
                <a:latin typeface="Sylfaen" pitchFamily="18" charset="0"/>
              </a:rPr>
              <a:t> </a:t>
            </a:r>
            <a:r>
              <a:rPr lang="fr-FR" sz="2400" b="1" dirty="0">
                <a:effectLst>
                  <a:outerShdw blurRad="38100" dist="38100" dir="2700000" algn="tl">
                    <a:srgbClr val="000000">
                      <a:alpha val="43137"/>
                    </a:srgbClr>
                  </a:outerShdw>
                </a:effectLst>
                <a:latin typeface="Sylfaen" pitchFamily="18" charset="0"/>
              </a:rPr>
              <a:t/>
            </a:r>
            <a:br>
              <a:rPr lang="fr-FR" sz="2400" b="1" dirty="0">
                <a:effectLst>
                  <a:outerShdw blurRad="38100" dist="38100" dir="2700000" algn="tl">
                    <a:srgbClr val="000000">
                      <a:alpha val="43137"/>
                    </a:srgbClr>
                  </a:outerShdw>
                </a:effectLst>
                <a:latin typeface="Sylfaen" pitchFamily="18" charset="0"/>
              </a:rPr>
            </a:br>
            <a:r>
              <a:rPr lang="en-US" sz="2400" b="1" dirty="0">
                <a:solidFill>
                  <a:srgbClr val="002060"/>
                </a:solidFill>
                <a:effectLst>
                  <a:outerShdw blurRad="38100" dist="38100" dir="2700000" algn="tl">
                    <a:srgbClr val="000000">
                      <a:alpha val="43137"/>
                    </a:srgbClr>
                  </a:outerShdw>
                </a:effectLst>
                <a:latin typeface="Sylfaen" pitchFamily="18" charset="0"/>
              </a:rPr>
              <a:t>Jackals are nocturnal, omnivorous scavengers. </a:t>
            </a:r>
            <a:r>
              <a:rPr lang="en-US" sz="2400" b="1" dirty="0" smtClean="0">
                <a:solidFill>
                  <a:srgbClr val="002060"/>
                </a:solidFill>
                <a:effectLst>
                  <a:outerShdw blurRad="38100" dist="38100" dir="2700000" algn="tl">
                    <a:srgbClr val="000000">
                      <a:alpha val="43137"/>
                    </a:srgbClr>
                  </a:outerShdw>
                </a:effectLst>
                <a:latin typeface="Sylfaen" pitchFamily="18" charset="0"/>
              </a:rPr>
              <a:t/>
            </a:r>
            <a:br>
              <a:rPr lang="en-US" sz="2400" b="1" dirty="0" smtClean="0">
                <a:solidFill>
                  <a:srgbClr val="002060"/>
                </a:solidFill>
                <a:effectLst>
                  <a:outerShdw blurRad="38100" dist="38100" dir="2700000" algn="tl">
                    <a:srgbClr val="000000">
                      <a:alpha val="43137"/>
                    </a:srgbClr>
                  </a:outerShdw>
                </a:effectLst>
                <a:latin typeface="Sylfaen" pitchFamily="18" charset="0"/>
              </a:rPr>
            </a:br>
            <a:r>
              <a:rPr lang="en-US" sz="2400" b="1" dirty="0" smtClean="0">
                <a:solidFill>
                  <a:srgbClr val="002060"/>
                </a:solidFill>
                <a:effectLst>
                  <a:outerShdw blurRad="38100" dist="38100" dir="2700000" algn="tl">
                    <a:srgbClr val="000000">
                      <a:alpha val="43137"/>
                    </a:srgbClr>
                  </a:outerShdw>
                </a:effectLst>
                <a:latin typeface="Sylfaen" pitchFamily="18" charset="0"/>
              </a:rPr>
              <a:t>With </a:t>
            </a:r>
            <a:r>
              <a:rPr lang="en-US" sz="2400" b="1" dirty="0">
                <a:solidFill>
                  <a:srgbClr val="002060"/>
                </a:solidFill>
                <a:effectLst>
                  <a:outerShdw blurRad="38100" dist="38100" dir="2700000" algn="tl">
                    <a:srgbClr val="000000">
                      <a:alpha val="43137"/>
                    </a:srgbClr>
                  </a:outerShdw>
                </a:effectLst>
                <a:latin typeface="Sylfaen" pitchFamily="18" charset="0"/>
              </a:rPr>
              <a:t>their long legs and curved canine teeth, they are well adapted for hunting. They hunt animals such as antelopes, gazelles, small mammals, birds, amphibians and reptiles.</a:t>
            </a:r>
            <a:r>
              <a:rPr lang="fr-FR" sz="2400" b="1" dirty="0">
                <a:effectLst>
                  <a:outerShdw blurRad="38100" dist="38100" dir="2700000" algn="tl">
                    <a:srgbClr val="000000">
                      <a:alpha val="43137"/>
                    </a:srgbClr>
                  </a:outerShdw>
                </a:effectLst>
                <a:latin typeface="Sylfaen" pitchFamily="18" charset="0"/>
              </a:rPr>
              <a:t/>
            </a:r>
            <a:br>
              <a:rPr lang="fr-FR" sz="2400" b="1" dirty="0">
                <a:effectLst>
                  <a:outerShdw blurRad="38100" dist="38100" dir="2700000" algn="tl">
                    <a:srgbClr val="000000">
                      <a:alpha val="43137"/>
                    </a:srgbClr>
                  </a:outerShdw>
                </a:effectLst>
                <a:latin typeface="Sylfaen" pitchFamily="18" charset="0"/>
              </a:rPr>
            </a:br>
            <a:endParaRPr lang="fr-FR" sz="2400" b="1" dirty="0">
              <a:effectLst>
                <a:outerShdw blurRad="38100" dist="38100" dir="2700000" algn="tl">
                  <a:srgbClr val="000000">
                    <a:alpha val="43137"/>
                  </a:srgbClr>
                </a:outerShdw>
              </a:effectLst>
              <a:latin typeface="Sylfaen" pitchFamily="18" charset="0"/>
            </a:endParaRPr>
          </a:p>
        </p:txBody>
      </p:sp>
      <p:pic>
        <p:nvPicPr>
          <p:cNvPr id="4" name="Image 3" descr="https://upload.wikimedia.org/wikipedia/commons/thumb/9/92/Canis_aureus_revivim2.JPG/200px-Canis_aureus_revivim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3212976"/>
            <a:ext cx="4699585" cy="3456384"/>
          </a:xfrm>
          <a:prstGeom prst="rect">
            <a:avLst/>
          </a:prstGeom>
          <a:ln>
            <a:noFill/>
          </a:ln>
          <a:effectLst>
            <a:softEdge rad="112500"/>
          </a:effectLst>
        </p:spPr>
      </p:pic>
    </p:spTree>
    <p:extLst>
      <p:ext uri="{BB962C8B-B14F-4D97-AF65-F5344CB8AC3E}">
        <p14:creationId xmlns:p14="http://schemas.microsoft.com/office/powerpoint/2010/main" xmlns="" val="281427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872208"/>
          </a:xfrm>
        </p:spPr>
        <p:txBody>
          <a:bodyPr>
            <a:noAutofit/>
          </a:bodyPr>
          <a:lstStyle/>
          <a:p>
            <a:r>
              <a:rPr lang="en-US" sz="2800" b="1" dirty="0">
                <a:solidFill>
                  <a:srgbClr val="C00000"/>
                </a:solidFill>
                <a:effectLst>
                  <a:outerShdw blurRad="38100" dist="38100" dir="2700000" algn="tl">
                    <a:srgbClr val="000000">
                      <a:alpha val="43137"/>
                    </a:srgbClr>
                  </a:outerShdw>
                </a:effectLst>
                <a:latin typeface="Sylfaen" pitchFamily="18" charset="0"/>
              </a:rPr>
              <a:t>2/  </a:t>
            </a:r>
            <a:r>
              <a:rPr lang="en-US" sz="2800" b="1" dirty="0" err="1">
                <a:solidFill>
                  <a:srgbClr val="C00000"/>
                </a:solidFill>
                <a:effectLst>
                  <a:outerShdw blurRad="38100" dist="38100" dir="2700000" algn="tl">
                    <a:srgbClr val="000000">
                      <a:alpha val="43137"/>
                    </a:srgbClr>
                  </a:outerShdw>
                </a:effectLst>
                <a:latin typeface="Sylfaen" pitchFamily="18" charset="0"/>
              </a:rPr>
              <a:t>Hyaena</a:t>
            </a:r>
            <a:r>
              <a:rPr lang="en-US" sz="2800" b="1" dirty="0">
                <a:solidFill>
                  <a:srgbClr val="C00000"/>
                </a:solidFill>
                <a:effectLst>
                  <a:outerShdw blurRad="38100" dist="38100" dir="2700000" algn="tl">
                    <a:srgbClr val="000000">
                      <a:alpha val="43137"/>
                    </a:srgbClr>
                  </a:outerShdw>
                </a:effectLst>
                <a:latin typeface="Sylfaen" pitchFamily="18" charset="0"/>
              </a:rPr>
              <a:t>  </a:t>
            </a:r>
            <a:r>
              <a:rPr lang="fr-FR" sz="2400" dirty="0">
                <a:solidFill>
                  <a:srgbClr val="FF0000"/>
                </a:solidFill>
                <a:effectLst>
                  <a:outerShdw blurRad="38100" dist="38100" dir="2700000" algn="tl">
                    <a:srgbClr val="000000">
                      <a:alpha val="43137"/>
                    </a:srgbClr>
                  </a:outerShdw>
                </a:effectLst>
                <a:latin typeface="Sylfaen" pitchFamily="18" charset="0"/>
              </a:rPr>
              <a:t/>
            </a:r>
            <a:br>
              <a:rPr lang="fr-FR" sz="2400" dirty="0">
                <a:solidFill>
                  <a:srgbClr val="FF0000"/>
                </a:solidFill>
                <a:effectLst>
                  <a:outerShdw blurRad="38100" dist="38100" dir="2700000" algn="tl">
                    <a:srgbClr val="000000">
                      <a:alpha val="43137"/>
                    </a:srgbClr>
                  </a:outerShdw>
                </a:effectLst>
                <a:latin typeface="Sylfaen" pitchFamily="18" charset="0"/>
              </a:rPr>
            </a:br>
            <a:r>
              <a:rPr lang="fr-FR" sz="2400" dirty="0">
                <a:effectLst>
                  <a:outerShdw blurRad="38100" dist="38100" dir="2700000" algn="tl">
                    <a:srgbClr val="000000">
                      <a:alpha val="43137"/>
                    </a:srgbClr>
                  </a:outerShdw>
                </a:effectLst>
                <a:latin typeface="Sylfaen" pitchFamily="18" charset="0"/>
              </a:rPr>
              <a:t> </a:t>
            </a:r>
            <a:br>
              <a:rPr lang="fr-FR" sz="2400" dirty="0">
                <a:effectLst>
                  <a:outerShdw blurRad="38100" dist="38100" dir="2700000" algn="tl">
                    <a:srgbClr val="000000">
                      <a:alpha val="43137"/>
                    </a:srgbClr>
                  </a:outerShdw>
                </a:effectLst>
                <a:latin typeface="Sylfaen" pitchFamily="18" charset="0"/>
              </a:rPr>
            </a:br>
            <a:r>
              <a:rPr lang="en-US" sz="2400" b="1" dirty="0" err="1">
                <a:solidFill>
                  <a:srgbClr val="002060"/>
                </a:solidFill>
                <a:effectLst>
                  <a:outerShdw blurRad="38100" dist="38100" dir="2700000" algn="tl">
                    <a:srgbClr val="000000">
                      <a:alpha val="43137"/>
                    </a:srgbClr>
                  </a:outerShdw>
                </a:effectLst>
                <a:latin typeface="Sylfaen" pitchFamily="18" charset="0"/>
              </a:rPr>
              <a:t>Hyaena</a:t>
            </a:r>
            <a:r>
              <a:rPr lang="en-US" sz="2400" b="1" dirty="0">
                <a:solidFill>
                  <a:srgbClr val="002060"/>
                </a:solidFill>
                <a:effectLst>
                  <a:outerShdw blurRad="38100" dist="38100" dir="2700000" algn="tl">
                    <a:srgbClr val="000000">
                      <a:alpha val="43137"/>
                    </a:srgbClr>
                  </a:outerShdw>
                </a:effectLst>
                <a:latin typeface="Sylfaen" pitchFamily="18" charset="0"/>
              </a:rPr>
              <a:t> is a flesh-eating mammal, resembling a dog, </a:t>
            </a:r>
            <a:r>
              <a:rPr lang="en-US" sz="2400" b="1" dirty="0" smtClean="0">
                <a:solidFill>
                  <a:srgbClr val="002060"/>
                </a:solidFill>
                <a:effectLst>
                  <a:outerShdw blurRad="38100" dist="38100" dir="2700000" algn="tl">
                    <a:srgbClr val="000000">
                      <a:alpha val="43137"/>
                    </a:srgbClr>
                  </a:outerShdw>
                </a:effectLst>
                <a:latin typeface="Sylfaen" pitchFamily="18" charset="0"/>
              </a:rPr>
              <a:t/>
            </a:r>
            <a:br>
              <a:rPr lang="en-US" sz="2400" b="1" dirty="0" smtClean="0">
                <a:solidFill>
                  <a:srgbClr val="002060"/>
                </a:solidFill>
                <a:effectLst>
                  <a:outerShdw blurRad="38100" dist="38100" dir="2700000" algn="tl">
                    <a:srgbClr val="000000">
                      <a:alpha val="43137"/>
                    </a:srgbClr>
                  </a:outerShdw>
                </a:effectLst>
                <a:latin typeface="Sylfaen" pitchFamily="18" charset="0"/>
              </a:rPr>
            </a:br>
            <a:r>
              <a:rPr lang="en-US" sz="2400" b="1" dirty="0" smtClean="0">
                <a:solidFill>
                  <a:srgbClr val="002060"/>
                </a:solidFill>
                <a:effectLst>
                  <a:outerShdw blurRad="38100" dist="38100" dir="2700000" algn="tl">
                    <a:srgbClr val="000000">
                      <a:alpha val="43137"/>
                    </a:srgbClr>
                  </a:outerShdw>
                </a:effectLst>
                <a:latin typeface="Sylfaen" pitchFamily="18" charset="0"/>
              </a:rPr>
              <a:t>but </a:t>
            </a:r>
            <a:r>
              <a:rPr lang="en-US" sz="2400" b="1" dirty="0">
                <a:solidFill>
                  <a:srgbClr val="002060"/>
                </a:solidFill>
                <a:effectLst>
                  <a:outerShdw blurRad="38100" dist="38100" dir="2700000" algn="tl">
                    <a:srgbClr val="000000">
                      <a:alpha val="43137"/>
                    </a:srgbClr>
                  </a:outerShdw>
                </a:effectLst>
                <a:latin typeface="Sylfaen" pitchFamily="18" charset="0"/>
              </a:rPr>
              <a:t>with hind limbs shorter than forelimbs.</a:t>
            </a:r>
            <a:r>
              <a:rPr lang="fr-FR" sz="2400" dirty="0">
                <a:effectLst>
                  <a:outerShdw blurRad="38100" dist="38100" dir="2700000" algn="tl">
                    <a:srgbClr val="000000">
                      <a:alpha val="43137"/>
                    </a:srgbClr>
                  </a:outerShdw>
                </a:effectLst>
                <a:latin typeface="Sylfaen" pitchFamily="18" charset="0"/>
              </a:rPr>
              <a:t/>
            </a:r>
            <a:br>
              <a:rPr lang="fr-FR" sz="2400" dirty="0">
                <a:effectLst>
                  <a:outerShdw blurRad="38100" dist="38100" dir="2700000" algn="tl">
                    <a:srgbClr val="000000">
                      <a:alpha val="43137"/>
                    </a:srgbClr>
                  </a:outerShdw>
                </a:effectLst>
                <a:latin typeface="Sylfaen" pitchFamily="18" charset="0"/>
              </a:rPr>
            </a:br>
            <a:endParaRPr lang="fr-FR" sz="2400" dirty="0">
              <a:effectLst>
                <a:outerShdw blurRad="38100" dist="38100" dir="2700000" algn="tl">
                  <a:srgbClr val="000000">
                    <a:alpha val="43137"/>
                  </a:srgbClr>
                </a:outerShdw>
              </a:effectLst>
              <a:latin typeface="Sylfaen" pitchFamily="18" charset="0"/>
            </a:endParaRPr>
          </a:p>
        </p:txBody>
      </p:sp>
      <p:pic>
        <p:nvPicPr>
          <p:cNvPr id="3" name="Image 2" descr="http://www.saudiwildlife.com/site/uploads/animal/131736034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2708920"/>
            <a:ext cx="5616624" cy="3384376"/>
          </a:xfrm>
          <a:prstGeom prst="rect">
            <a:avLst/>
          </a:prstGeom>
          <a:ln>
            <a:noFill/>
          </a:ln>
          <a:effectLst>
            <a:softEdge rad="112500"/>
          </a:effectLst>
        </p:spPr>
      </p:pic>
    </p:spTree>
    <p:extLst>
      <p:ext uri="{BB962C8B-B14F-4D97-AF65-F5344CB8AC3E}">
        <p14:creationId xmlns:p14="http://schemas.microsoft.com/office/powerpoint/2010/main" xmlns="" val="376139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3024336"/>
          </a:xfrm>
        </p:spPr>
        <p:txBody>
          <a:bodyPr>
            <a:noAutofit/>
          </a:bodyPr>
          <a:lstStyle/>
          <a:p>
            <a:r>
              <a:rPr lang="en-US" sz="2400" b="1" dirty="0">
                <a:solidFill>
                  <a:srgbClr val="C00000"/>
                </a:solidFill>
                <a:effectLst>
                  <a:outerShdw blurRad="38100" dist="38100" dir="2700000" algn="tl">
                    <a:srgbClr val="000000">
                      <a:alpha val="43137"/>
                    </a:srgbClr>
                  </a:outerShdw>
                </a:effectLst>
                <a:latin typeface="Sylfaen" pitchFamily="18" charset="0"/>
              </a:rPr>
              <a:t>3/ Saharan </a:t>
            </a:r>
            <a:r>
              <a:rPr lang="en-US" sz="2400" b="1" dirty="0" smtClean="0">
                <a:solidFill>
                  <a:srgbClr val="C00000"/>
                </a:solidFill>
                <a:effectLst>
                  <a:outerShdw blurRad="38100" dist="38100" dir="2700000" algn="tl">
                    <a:srgbClr val="000000">
                      <a:alpha val="43137"/>
                    </a:srgbClr>
                  </a:outerShdw>
                </a:effectLst>
                <a:latin typeface="Sylfaen" pitchFamily="18" charset="0"/>
              </a:rPr>
              <a:t>Cheetah </a:t>
            </a:r>
            <a:br>
              <a:rPr lang="en-US" sz="2400" b="1" dirty="0" smtClean="0">
                <a:solidFill>
                  <a:srgbClr val="C00000"/>
                </a:solidFill>
                <a:effectLst>
                  <a:outerShdw blurRad="38100" dist="38100" dir="2700000" algn="tl">
                    <a:srgbClr val="000000">
                      <a:alpha val="43137"/>
                    </a:srgbClr>
                  </a:outerShdw>
                </a:effectLst>
                <a:latin typeface="Sylfaen" pitchFamily="18" charset="0"/>
              </a:rPr>
            </a:br>
            <a:r>
              <a:rPr lang="en-US" sz="2400" b="1" dirty="0" smtClean="0">
                <a:solidFill>
                  <a:srgbClr val="C00000"/>
                </a:solidFill>
                <a:effectLst>
                  <a:outerShdw blurRad="38100" dist="38100" dir="2700000" algn="tl">
                    <a:srgbClr val="000000">
                      <a:alpha val="43137"/>
                    </a:srgbClr>
                  </a:outerShdw>
                </a:effectLst>
                <a:latin typeface="Sylfaen" pitchFamily="18" charset="0"/>
              </a:rPr>
              <a:t>(in </a:t>
            </a:r>
            <a:r>
              <a:rPr lang="en-US" sz="2400" b="1" dirty="0" err="1">
                <a:solidFill>
                  <a:srgbClr val="C00000"/>
                </a:solidFill>
                <a:effectLst>
                  <a:outerShdw blurRad="38100" dist="38100" dir="2700000" algn="tl">
                    <a:srgbClr val="000000">
                      <a:alpha val="43137"/>
                    </a:srgbClr>
                  </a:outerShdw>
                </a:effectLst>
                <a:latin typeface="Sylfaen" pitchFamily="18" charset="0"/>
              </a:rPr>
              <a:t>Hoggar</a:t>
            </a:r>
            <a:r>
              <a:rPr lang="en-US" sz="2400" b="1" dirty="0">
                <a:solidFill>
                  <a:srgbClr val="C00000"/>
                </a:solidFill>
                <a:effectLst>
                  <a:outerShdw blurRad="38100" dist="38100" dir="2700000" algn="tl">
                    <a:srgbClr val="000000">
                      <a:alpha val="43137"/>
                    </a:srgbClr>
                  </a:outerShdw>
                </a:effectLst>
                <a:latin typeface="Sylfaen" pitchFamily="18" charset="0"/>
              </a:rPr>
              <a:t> </a:t>
            </a:r>
            <a:r>
              <a:rPr lang="en-US" sz="2400" b="1" dirty="0" err="1">
                <a:solidFill>
                  <a:srgbClr val="C00000"/>
                </a:solidFill>
                <a:effectLst>
                  <a:outerShdw blurRad="38100" dist="38100" dir="2700000" algn="tl">
                    <a:srgbClr val="000000">
                      <a:alpha val="43137"/>
                    </a:srgbClr>
                  </a:outerShdw>
                </a:effectLst>
                <a:latin typeface="Sylfaen" pitchFamily="18" charset="0"/>
              </a:rPr>
              <a:t>Tassili</a:t>
            </a:r>
            <a:r>
              <a:rPr lang="en-US" sz="2400" b="1" dirty="0">
                <a:solidFill>
                  <a:srgbClr val="C00000"/>
                </a:solidFill>
                <a:effectLst>
                  <a:outerShdw blurRad="38100" dist="38100" dir="2700000" algn="tl">
                    <a:srgbClr val="000000">
                      <a:alpha val="43137"/>
                    </a:srgbClr>
                  </a:outerShdw>
                </a:effectLst>
                <a:latin typeface="Sylfaen" pitchFamily="18" charset="0"/>
              </a:rPr>
              <a:t> South east of the Algerian Sahara</a:t>
            </a:r>
            <a:r>
              <a:rPr lang="en-US" sz="2400" b="1" dirty="0" smtClean="0">
                <a:solidFill>
                  <a:srgbClr val="C00000"/>
                </a:solidFill>
                <a:effectLst>
                  <a:outerShdw blurRad="38100" dist="38100" dir="2700000" algn="tl">
                    <a:srgbClr val="000000">
                      <a:alpha val="43137"/>
                    </a:srgbClr>
                  </a:outerShdw>
                </a:effectLst>
                <a:latin typeface="Sylfaen" pitchFamily="18" charset="0"/>
              </a:rPr>
              <a:t>)</a:t>
            </a:r>
            <a:br>
              <a:rPr lang="en-US" sz="2400" b="1" dirty="0" smtClean="0">
                <a:solidFill>
                  <a:srgbClr val="C00000"/>
                </a:solidFill>
                <a:effectLst>
                  <a:outerShdw blurRad="38100" dist="38100" dir="2700000" algn="tl">
                    <a:srgbClr val="000000">
                      <a:alpha val="43137"/>
                    </a:srgbClr>
                  </a:outerShdw>
                </a:effectLst>
                <a:latin typeface="Sylfaen" pitchFamily="18" charset="0"/>
              </a:rPr>
            </a:br>
            <a:r>
              <a:rPr lang="fr-FR" sz="1000" b="1" dirty="0">
                <a:solidFill>
                  <a:srgbClr val="C00000"/>
                </a:solidFill>
                <a:effectLst>
                  <a:outerShdw blurRad="38100" dist="38100" dir="2700000" algn="tl">
                    <a:srgbClr val="000000">
                      <a:alpha val="43137"/>
                    </a:srgbClr>
                  </a:outerShdw>
                </a:effectLst>
                <a:latin typeface="Sylfaen" pitchFamily="18" charset="0"/>
              </a:rPr>
              <a:t/>
            </a:r>
            <a:br>
              <a:rPr lang="fr-FR" sz="1000" b="1" dirty="0">
                <a:solidFill>
                  <a:srgbClr val="C00000"/>
                </a:solidFill>
                <a:effectLst>
                  <a:outerShdw blurRad="38100" dist="38100" dir="2700000" algn="tl">
                    <a:srgbClr val="000000">
                      <a:alpha val="43137"/>
                    </a:srgbClr>
                  </a:outerShdw>
                </a:effectLst>
                <a:latin typeface="Sylfaen" pitchFamily="18" charset="0"/>
              </a:rPr>
            </a:br>
            <a:r>
              <a:rPr lang="en-US" sz="1800" b="1" dirty="0">
                <a:solidFill>
                  <a:srgbClr val="006600"/>
                </a:solidFill>
                <a:effectLst>
                  <a:outerShdw blurRad="38100" dist="38100" dir="2700000" algn="tl">
                    <a:srgbClr val="000000">
                      <a:alpha val="43137"/>
                    </a:srgbClr>
                  </a:outerShdw>
                </a:effectLst>
                <a:latin typeface="Sylfaen" pitchFamily="18" charset="0"/>
              </a:rPr>
              <a:t>The Northwest African cheetahs ranges around the central and western Sahara desert and the Sahel in small, fragmented populations. The largest of these populations is believed to exist in the </a:t>
            </a:r>
            <a:r>
              <a:rPr lang="en-US" sz="1800" b="1" dirty="0" err="1">
                <a:solidFill>
                  <a:srgbClr val="006600"/>
                </a:solidFill>
                <a:effectLst>
                  <a:outerShdw blurRad="38100" dist="38100" dir="2700000" algn="tl">
                    <a:srgbClr val="000000">
                      <a:alpha val="43137"/>
                    </a:srgbClr>
                  </a:outerShdw>
                </a:effectLst>
                <a:latin typeface="Sylfaen" pitchFamily="18" charset="0"/>
              </a:rPr>
              <a:t>Ahaggar</a:t>
            </a:r>
            <a:r>
              <a:rPr lang="en-US" sz="1800" b="1" dirty="0">
                <a:solidFill>
                  <a:srgbClr val="006600"/>
                </a:solidFill>
                <a:effectLst>
                  <a:outerShdw blurRad="38100" dist="38100" dir="2700000" algn="tl">
                    <a:srgbClr val="000000">
                      <a:alpha val="43137"/>
                    </a:srgbClr>
                  </a:outerShdw>
                </a:effectLst>
                <a:latin typeface="Sylfaen" pitchFamily="18" charset="0"/>
              </a:rPr>
              <a:t> highlands of Algeria. </a:t>
            </a:r>
            <a:r>
              <a:rPr lang="en-US" sz="1800" b="1" dirty="0" err="1">
                <a:solidFill>
                  <a:srgbClr val="006600"/>
                </a:solidFill>
                <a:effectLst>
                  <a:outerShdw blurRad="38100" dist="38100" dir="2700000" algn="tl">
                    <a:srgbClr val="000000">
                      <a:alpha val="43137"/>
                    </a:srgbClr>
                  </a:outerShdw>
                </a:effectLst>
                <a:latin typeface="Sylfaen" pitchFamily="18" charset="0"/>
              </a:rPr>
              <a:t>Tassili</a:t>
            </a:r>
            <a:r>
              <a:rPr lang="en-US" sz="1800" b="1" dirty="0">
                <a:solidFill>
                  <a:srgbClr val="006600"/>
                </a:solidFill>
                <a:effectLst>
                  <a:outerShdw blurRad="38100" dist="38100" dir="2700000" algn="tl">
                    <a:srgbClr val="000000">
                      <a:alpha val="43137"/>
                    </a:srgbClr>
                  </a:outerShdw>
                </a:effectLst>
                <a:latin typeface="Sylfaen" pitchFamily="18" charset="0"/>
              </a:rPr>
              <a:t> </a:t>
            </a:r>
            <a:r>
              <a:rPr lang="en-US" sz="1800" b="1" dirty="0" err="1">
                <a:solidFill>
                  <a:srgbClr val="006600"/>
                </a:solidFill>
                <a:effectLst>
                  <a:outerShdw blurRad="38100" dist="38100" dir="2700000" algn="tl">
                    <a:srgbClr val="000000">
                      <a:alpha val="43137"/>
                    </a:srgbClr>
                  </a:outerShdw>
                </a:effectLst>
                <a:latin typeface="Sylfaen" pitchFamily="18" charset="0"/>
              </a:rPr>
              <a:t>n'Ajjer</a:t>
            </a:r>
            <a:r>
              <a:rPr lang="en-US" sz="1800" b="1" dirty="0">
                <a:solidFill>
                  <a:srgbClr val="006600"/>
                </a:solidFill>
                <a:effectLst>
                  <a:outerShdw blurRad="38100" dist="38100" dir="2700000" algn="tl">
                    <a:srgbClr val="000000">
                      <a:alpha val="43137"/>
                    </a:srgbClr>
                  </a:outerShdw>
                </a:effectLst>
                <a:latin typeface="Sylfaen" pitchFamily="18" charset="0"/>
              </a:rPr>
              <a:t>. More than 50 cheetahs are thought to live in Algeria. The total world population is estimated to be about 250 mature individuals. This animal has an important physiological and behavioral adaptation that allows it to survive in the extreme conditions of the Sahara desert, where temperatures may reach up to 45 degrees Celsius and there is no standing water. The Northwest African cheetah is even more nocturnal than other cheetahs, which helps it to conserve water </a:t>
            </a:r>
            <a:r>
              <a:rPr lang="en-US" sz="1800" b="1" dirty="0" smtClean="0">
                <a:solidFill>
                  <a:srgbClr val="006600"/>
                </a:solidFill>
                <a:effectLst>
                  <a:outerShdw blurRad="38100" dist="38100" dir="2700000" algn="tl">
                    <a:srgbClr val="000000">
                      <a:alpha val="43137"/>
                    </a:srgbClr>
                  </a:outerShdw>
                </a:effectLst>
                <a:latin typeface="Sylfaen" pitchFamily="18" charset="0"/>
              </a:rPr>
              <a:t/>
            </a:r>
            <a:br>
              <a:rPr lang="en-US" sz="1800" b="1" dirty="0" smtClean="0">
                <a:solidFill>
                  <a:srgbClr val="006600"/>
                </a:solidFill>
                <a:effectLst>
                  <a:outerShdw blurRad="38100" dist="38100" dir="2700000" algn="tl">
                    <a:srgbClr val="000000">
                      <a:alpha val="43137"/>
                    </a:srgbClr>
                  </a:outerShdw>
                </a:effectLst>
                <a:latin typeface="Sylfaen" pitchFamily="18" charset="0"/>
              </a:rPr>
            </a:br>
            <a:r>
              <a:rPr lang="en-US" sz="1800" b="1" dirty="0" smtClean="0">
                <a:solidFill>
                  <a:srgbClr val="006600"/>
                </a:solidFill>
                <a:effectLst>
                  <a:outerShdw blurRad="38100" dist="38100" dir="2700000" algn="tl">
                    <a:srgbClr val="000000">
                      <a:alpha val="43137"/>
                    </a:srgbClr>
                  </a:outerShdw>
                </a:effectLst>
                <a:latin typeface="Sylfaen" pitchFamily="18" charset="0"/>
              </a:rPr>
              <a:t>and </a:t>
            </a:r>
            <a:r>
              <a:rPr lang="en-US" sz="1800" b="1" dirty="0">
                <a:solidFill>
                  <a:srgbClr val="006600"/>
                </a:solidFill>
                <a:effectLst>
                  <a:outerShdw blurRad="38100" dist="38100" dir="2700000" algn="tl">
                    <a:srgbClr val="000000">
                      <a:alpha val="43137"/>
                    </a:srgbClr>
                  </a:outerShdw>
                </a:effectLst>
                <a:latin typeface="Sylfaen" pitchFamily="18" charset="0"/>
              </a:rPr>
              <a:t>stay out of the daytime heat of the desert.</a:t>
            </a:r>
            <a:r>
              <a:rPr lang="fr-FR" sz="1800" dirty="0">
                <a:solidFill>
                  <a:srgbClr val="006600"/>
                </a:solidFill>
              </a:rPr>
              <a:t/>
            </a:r>
            <a:br>
              <a:rPr lang="fr-FR" sz="1800" dirty="0">
                <a:solidFill>
                  <a:srgbClr val="006600"/>
                </a:solidFill>
              </a:rPr>
            </a:br>
            <a:endParaRPr lang="fr-FR" sz="1800" dirty="0">
              <a:solidFill>
                <a:srgbClr val="006600"/>
              </a:solidFill>
            </a:endParaRPr>
          </a:p>
        </p:txBody>
      </p:sp>
      <p:pic>
        <p:nvPicPr>
          <p:cNvPr id="3" name="Image 2" descr="http://2.bp.blogspot.com/_FT5HIQimPHE/S9yHy8kk8yI/AAAAAAAACCU/fj26yxExVHo/s320/cheetah2-copyright-f-belbac-535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3933056"/>
            <a:ext cx="3888432" cy="2736304"/>
          </a:xfrm>
          <a:prstGeom prst="rect">
            <a:avLst/>
          </a:prstGeom>
          <a:ln>
            <a:noFill/>
          </a:ln>
          <a:effectLst>
            <a:softEdge rad="112500"/>
          </a:effectLst>
        </p:spPr>
      </p:pic>
    </p:spTree>
    <p:extLst>
      <p:ext uri="{BB962C8B-B14F-4D97-AF65-F5344CB8AC3E}">
        <p14:creationId xmlns:p14="http://schemas.microsoft.com/office/powerpoint/2010/main" xmlns="" val="234155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Autofit/>
          </a:bodyPr>
          <a:lstStyle/>
          <a:p>
            <a:r>
              <a:rPr lang="en-US" sz="2800" b="1" dirty="0">
                <a:solidFill>
                  <a:srgbClr val="C00000"/>
                </a:solidFill>
                <a:effectLst>
                  <a:outerShdw blurRad="38100" dist="38100" dir="2700000" algn="tl">
                    <a:srgbClr val="000000">
                      <a:alpha val="43137"/>
                    </a:srgbClr>
                  </a:outerShdw>
                </a:effectLst>
                <a:latin typeface="Sylfaen" pitchFamily="18" charset="0"/>
              </a:rPr>
              <a:t>4/ The fennec</a:t>
            </a:r>
            <a:r>
              <a:rPr lang="fr-FR" sz="1800" b="1" dirty="0">
                <a:solidFill>
                  <a:srgbClr val="FF0000"/>
                </a:solidFill>
                <a:latin typeface="Sylfaen" pitchFamily="18" charset="0"/>
              </a:rPr>
              <a:t/>
            </a:r>
            <a:br>
              <a:rPr lang="fr-FR" sz="1800" b="1" dirty="0">
                <a:solidFill>
                  <a:srgbClr val="FF0000"/>
                </a:solidFill>
                <a:latin typeface="Sylfaen" pitchFamily="18" charset="0"/>
              </a:rPr>
            </a:br>
            <a:r>
              <a:rPr lang="fr-FR" sz="1800" b="1" dirty="0">
                <a:latin typeface="Sylfaen" pitchFamily="18" charset="0"/>
              </a:rPr>
              <a:t> </a:t>
            </a:r>
            <a:br>
              <a:rPr lang="fr-FR" sz="1800" b="1" dirty="0">
                <a:latin typeface="Sylfaen" pitchFamily="18" charset="0"/>
              </a:rPr>
            </a:br>
            <a:r>
              <a:rPr lang="en-US" sz="2400" b="1" dirty="0">
                <a:solidFill>
                  <a:srgbClr val="006600"/>
                </a:solidFill>
                <a:effectLst>
                  <a:outerShdw blurRad="38100" dist="38100" dir="2700000" algn="tl">
                    <a:srgbClr val="000000">
                      <a:alpha val="43137"/>
                    </a:srgbClr>
                  </a:outerShdw>
                </a:effectLst>
                <a:latin typeface="Sylfaen" pitchFamily="18" charset="0"/>
              </a:rPr>
              <a:t>The fennec fox or fennec is a small nocturnal fox found in the Algerian Sahara. Its most distinctive feature is its unusually large ears, which also serve to dissipate heat.</a:t>
            </a:r>
            <a:r>
              <a:rPr lang="fr-FR" sz="2400" b="1" dirty="0">
                <a:solidFill>
                  <a:srgbClr val="006600"/>
                </a:solidFill>
                <a:effectLst>
                  <a:outerShdw blurRad="38100" dist="38100" dir="2700000" algn="tl">
                    <a:srgbClr val="000000">
                      <a:alpha val="43137"/>
                    </a:srgbClr>
                  </a:outerShdw>
                </a:effectLst>
                <a:latin typeface="Sylfaen" pitchFamily="18" charset="0"/>
              </a:rPr>
              <a:t/>
            </a:r>
            <a:br>
              <a:rPr lang="fr-FR" sz="2400" b="1" dirty="0">
                <a:solidFill>
                  <a:srgbClr val="006600"/>
                </a:solidFill>
                <a:effectLst>
                  <a:outerShdw blurRad="38100" dist="38100" dir="2700000" algn="tl">
                    <a:srgbClr val="000000">
                      <a:alpha val="43137"/>
                    </a:srgbClr>
                  </a:outerShdw>
                </a:effectLst>
                <a:latin typeface="Sylfaen" pitchFamily="18" charset="0"/>
              </a:rPr>
            </a:br>
            <a:endParaRPr lang="fr-FR" sz="2400" b="1" dirty="0">
              <a:solidFill>
                <a:srgbClr val="006600"/>
              </a:solidFill>
              <a:effectLst>
                <a:outerShdw blurRad="38100" dist="38100" dir="2700000" algn="tl">
                  <a:srgbClr val="000000">
                    <a:alpha val="43137"/>
                  </a:srgbClr>
                </a:outerShdw>
              </a:effectLst>
              <a:latin typeface="Sylfaen" pitchFamily="18" charset="0"/>
            </a:endParaRPr>
          </a:p>
        </p:txBody>
      </p:sp>
      <p:pic>
        <p:nvPicPr>
          <p:cNvPr id="3" name="Image 2" descr="[​IM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708920"/>
            <a:ext cx="5976664" cy="3600400"/>
          </a:xfrm>
          <a:prstGeom prst="rect">
            <a:avLst/>
          </a:prstGeom>
          <a:ln>
            <a:noFill/>
          </a:ln>
          <a:effectLst>
            <a:softEdge rad="112500"/>
          </a:effectLst>
        </p:spPr>
      </p:pic>
    </p:spTree>
    <p:extLst>
      <p:ext uri="{BB962C8B-B14F-4D97-AF65-F5344CB8AC3E}">
        <p14:creationId xmlns:p14="http://schemas.microsoft.com/office/powerpoint/2010/main" xmlns="" val="211147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1800200"/>
          </a:xfrm>
        </p:spPr>
        <p:txBody>
          <a:bodyPr>
            <a:noAutofit/>
          </a:bodyPr>
          <a:lstStyle/>
          <a:p>
            <a:r>
              <a:rPr lang="en-US" sz="2800" b="1" dirty="0">
                <a:solidFill>
                  <a:srgbClr val="C00000"/>
                </a:solidFill>
                <a:effectLst>
                  <a:outerShdw blurRad="38100" dist="38100" dir="2700000" algn="tl">
                    <a:srgbClr val="000000">
                      <a:alpha val="43137"/>
                    </a:srgbClr>
                  </a:outerShdw>
                </a:effectLst>
                <a:latin typeface="Sylfaen" pitchFamily="18" charset="0"/>
              </a:rPr>
              <a:t>5/ Serval or </a:t>
            </a:r>
            <a:r>
              <a:rPr lang="en-US" sz="2800" b="1" dirty="0" err="1">
                <a:solidFill>
                  <a:srgbClr val="C00000"/>
                </a:solidFill>
                <a:effectLst>
                  <a:outerShdw blurRad="38100" dist="38100" dir="2700000" algn="tl">
                    <a:srgbClr val="000000">
                      <a:alpha val="43137"/>
                    </a:srgbClr>
                  </a:outerShdw>
                </a:effectLst>
                <a:latin typeface="Sylfaen" pitchFamily="18" charset="0"/>
              </a:rPr>
              <a:t>Tierboskat</a:t>
            </a:r>
            <a:r>
              <a:rPr lang="en-US" sz="2800" b="1" dirty="0">
                <a:solidFill>
                  <a:srgbClr val="C00000"/>
                </a:solidFill>
                <a:effectLst>
                  <a:outerShdw blurRad="38100" dist="38100" dir="2700000" algn="tl">
                    <a:srgbClr val="000000">
                      <a:alpha val="43137"/>
                    </a:srgbClr>
                  </a:outerShdw>
                </a:effectLst>
                <a:latin typeface="Sylfaen" pitchFamily="18" charset="0"/>
              </a:rPr>
              <a:t>. </a:t>
            </a:r>
            <a:r>
              <a:rPr lang="en-US" sz="2800" b="1" dirty="0" smtClean="0">
                <a:solidFill>
                  <a:srgbClr val="C00000"/>
                </a:solidFill>
                <a:effectLst>
                  <a:outerShdw blurRad="38100" dist="38100" dir="2700000" algn="tl">
                    <a:srgbClr val="000000">
                      <a:alpha val="43137"/>
                    </a:srgbClr>
                  </a:outerShdw>
                </a:effectLst>
                <a:latin typeface="Sylfaen" pitchFamily="18" charset="0"/>
              </a:rPr>
              <a:t>It’s </a:t>
            </a:r>
            <a:r>
              <a:rPr lang="en-US" sz="2800" b="1" dirty="0">
                <a:solidFill>
                  <a:srgbClr val="C00000"/>
                </a:solidFill>
                <a:effectLst>
                  <a:outerShdw blurRad="38100" dist="38100" dir="2700000" algn="tl">
                    <a:srgbClr val="000000">
                      <a:alpha val="43137"/>
                    </a:srgbClr>
                  </a:outerShdw>
                </a:effectLst>
                <a:latin typeface="Sylfaen" pitchFamily="18" charset="0"/>
              </a:rPr>
              <a:t>a wild </a:t>
            </a:r>
            <a:r>
              <a:rPr lang="en-US" sz="2800" b="1" dirty="0" smtClean="0">
                <a:solidFill>
                  <a:srgbClr val="C00000"/>
                </a:solidFill>
                <a:effectLst>
                  <a:outerShdw blurRad="38100" dist="38100" dir="2700000" algn="tl">
                    <a:srgbClr val="000000">
                      <a:alpha val="43137"/>
                    </a:srgbClr>
                  </a:outerShdw>
                </a:effectLst>
                <a:latin typeface="Sylfaen" pitchFamily="18" charset="0"/>
              </a:rPr>
              <a:t>cat</a:t>
            </a:r>
            <a:br>
              <a:rPr lang="en-US" sz="2800" b="1" dirty="0" smtClean="0">
                <a:solidFill>
                  <a:srgbClr val="C00000"/>
                </a:solidFill>
                <a:effectLst>
                  <a:outerShdw blurRad="38100" dist="38100" dir="2700000" algn="tl">
                    <a:srgbClr val="000000">
                      <a:alpha val="43137"/>
                    </a:srgbClr>
                  </a:outerShdw>
                </a:effectLst>
                <a:latin typeface="Sylfaen" pitchFamily="18" charset="0"/>
              </a:rPr>
            </a:br>
            <a:r>
              <a:rPr lang="fr-FR" sz="1800" b="1" dirty="0">
                <a:solidFill>
                  <a:srgbClr val="FF0000"/>
                </a:solidFill>
                <a:effectLst>
                  <a:outerShdw blurRad="38100" dist="38100" dir="2700000" algn="tl">
                    <a:srgbClr val="000000">
                      <a:alpha val="43137"/>
                    </a:srgbClr>
                  </a:outerShdw>
                </a:effectLst>
                <a:latin typeface="Sylfaen" pitchFamily="18" charset="0"/>
              </a:rPr>
              <a:t/>
            </a:r>
            <a:br>
              <a:rPr lang="fr-FR" sz="1800" b="1" dirty="0">
                <a:solidFill>
                  <a:srgbClr val="FF0000"/>
                </a:solidFill>
                <a:effectLst>
                  <a:outerShdw blurRad="38100" dist="38100" dir="2700000" algn="tl">
                    <a:srgbClr val="000000">
                      <a:alpha val="43137"/>
                    </a:srgbClr>
                  </a:outerShdw>
                </a:effectLst>
                <a:latin typeface="Sylfaen" pitchFamily="18" charset="0"/>
              </a:rPr>
            </a:br>
            <a:r>
              <a:rPr lang="en-US" sz="2000" b="1" dirty="0">
                <a:solidFill>
                  <a:srgbClr val="002060"/>
                </a:solidFill>
                <a:effectLst>
                  <a:outerShdw blurRad="38100" dist="38100" dir="2700000" algn="tl">
                    <a:srgbClr val="000000">
                      <a:alpha val="43137"/>
                    </a:srgbClr>
                  </a:outerShdw>
                </a:effectLst>
                <a:latin typeface="Sylfaen" pitchFamily="18" charset="0"/>
              </a:rPr>
              <a:t>The serval is a slender, medium-sized cat that stands 54–62 cm at the shoulder and weighs 9–18 kg. It has a small head, large ears, a golden-yellow to buff coat spotted and striped with black, and a short, black-tipped tail. The serval has the longest legs of any cat relative to its body size. </a:t>
            </a:r>
            <a:r>
              <a:rPr lang="en-US" sz="2000" b="1" dirty="0" smtClean="0">
                <a:solidFill>
                  <a:srgbClr val="002060"/>
                </a:solidFill>
                <a:effectLst>
                  <a:outerShdw blurRad="38100" dist="38100" dir="2700000" algn="tl">
                    <a:srgbClr val="000000">
                      <a:alpha val="43137"/>
                    </a:srgbClr>
                  </a:outerShdw>
                </a:effectLst>
                <a:latin typeface="Sylfaen" pitchFamily="18" charset="0"/>
              </a:rPr>
              <a:t/>
            </a:r>
            <a:br>
              <a:rPr lang="en-US" sz="2000" b="1" dirty="0" smtClean="0">
                <a:solidFill>
                  <a:srgbClr val="002060"/>
                </a:solidFill>
                <a:effectLst>
                  <a:outerShdw blurRad="38100" dist="38100" dir="2700000" algn="tl">
                    <a:srgbClr val="000000">
                      <a:alpha val="43137"/>
                    </a:srgbClr>
                  </a:outerShdw>
                </a:effectLst>
                <a:latin typeface="Sylfaen" pitchFamily="18" charset="0"/>
              </a:rPr>
            </a:br>
            <a:r>
              <a:rPr lang="en-US" sz="2000" b="1" dirty="0" smtClean="0">
                <a:solidFill>
                  <a:srgbClr val="002060"/>
                </a:solidFill>
                <a:effectLst>
                  <a:outerShdw blurRad="38100" dist="38100" dir="2700000" algn="tl">
                    <a:srgbClr val="000000">
                      <a:alpha val="43137"/>
                    </a:srgbClr>
                  </a:outerShdw>
                </a:effectLst>
                <a:latin typeface="Sylfaen" pitchFamily="18" charset="0"/>
              </a:rPr>
              <a:t>It </a:t>
            </a:r>
            <a:r>
              <a:rPr lang="en-US" sz="2000" b="1" dirty="0">
                <a:solidFill>
                  <a:srgbClr val="002060"/>
                </a:solidFill>
                <a:effectLst>
                  <a:outerShdw blurRad="38100" dist="38100" dir="2700000" algn="tl">
                    <a:srgbClr val="000000">
                      <a:alpha val="43137"/>
                    </a:srgbClr>
                  </a:outerShdw>
                </a:effectLst>
                <a:latin typeface="Sylfaen" pitchFamily="18" charset="0"/>
              </a:rPr>
              <a:t>is active in the day as well as at night, and tends to be solitary with minimal social interaction. Servals are </a:t>
            </a:r>
            <a:r>
              <a:rPr lang="en-US" sz="2000" b="1" dirty="0" smtClean="0">
                <a:solidFill>
                  <a:srgbClr val="002060"/>
                </a:solidFill>
                <a:effectLst>
                  <a:outerShdw blurRad="38100" dist="38100" dir="2700000" algn="tl">
                    <a:srgbClr val="000000">
                      <a:alpha val="43137"/>
                    </a:srgbClr>
                  </a:outerShdw>
                </a:effectLst>
                <a:latin typeface="Sylfaen" pitchFamily="18" charset="0"/>
              </a:rPr>
              <a:t>carnivores which </a:t>
            </a:r>
            <a:r>
              <a:rPr lang="en-US" sz="2000" b="1" dirty="0">
                <a:solidFill>
                  <a:srgbClr val="002060"/>
                </a:solidFill>
                <a:effectLst>
                  <a:outerShdw blurRad="38100" dist="38100" dir="2700000" algn="tl">
                    <a:srgbClr val="000000">
                      <a:alpha val="43137"/>
                    </a:srgbClr>
                  </a:outerShdw>
                </a:effectLst>
                <a:latin typeface="Sylfaen" pitchFamily="18" charset="0"/>
              </a:rPr>
              <a:t>prey on rodents  especially rats, small birds, frogs, insects, and reptiles. </a:t>
            </a:r>
            <a:r>
              <a:rPr lang="fr-FR" sz="2000" b="1" dirty="0">
                <a:solidFill>
                  <a:srgbClr val="002060"/>
                </a:solidFill>
              </a:rPr>
              <a:t/>
            </a:r>
            <a:br>
              <a:rPr lang="fr-FR" sz="2000" b="1" dirty="0">
                <a:solidFill>
                  <a:srgbClr val="002060"/>
                </a:solidFill>
              </a:rPr>
            </a:br>
            <a:endParaRPr lang="fr-FR" sz="2000" b="1" dirty="0">
              <a:solidFill>
                <a:srgbClr val="002060"/>
              </a:solidFill>
            </a:endParaRPr>
          </a:p>
        </p:txBody>
      </p:sp>
      <p:pic>
        <p:nvPicPr>
          <p:cNvPr id="3" name="Image 2" descr="Related imag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3140968"/>
            <a:ext cx="4176464" cy="3456383"/>
          </a:xfrm>
          <a:prstGeom prst="rect">
            <a:avLst/>
          </a:prstGeom>
          <a:ln>
            <a:noFill/>
          </a:ln>
          <a:effectLst>
            <a:softEdge rad="112500"/>
          </a:effectLst>
        </p:spPr>
      </p:pic>
    </p:spTree>
    <p:extLst>
      <p:ext uri="{BB962C8B-B14F-4D97-AF65-F5344CB8AC3E}">
        <p14:creationId xmlns:p14="http://schemas.microsoft.com/office/powerpoint/2010/main" xmlns="" val="79905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58418"/>
          </a:xfrm>
        </p:spPr>
        <p:txBody>
          <a:bodyPr>
            <a:noAutofit/>
          </a:bodyPr>
          <a:lstStyle/>
          <a:p>
            <a:r>
              <a:rPr lang="en-US" sz="2000" b="1" dirty="0">
                <a:solidFill>
                  <a:srgbClr val="7030A0"/>
                </a:solidFill>
                <a:effectLst>
                  <a:outerShdw blurRad="38100" dist="38100" dir="2700000" algn="tl">
                    <a:srgbClr val="000000">
                      <a:alpha val="43137"/>
                    </a:srgbClr>
                  </a:outerShdw>
                </a:effectLst>
                <a:latin typeface="Sylfaen" pitchFamily="18" charset="0"/>
              </a:rPr>
              <a:t>B/ Herbivorous </a:t>
            </a:r>
            <a:r>
              <a:rPr lang="en-US" sz="2000" b="1" dirty="0" smtClean="0">
                <a:solidFill>
                  <a:srgbClr val="7030A0"/>
                </a:solidFill>
                <a:effectLst>
                  <a:outerShdw blurRad="38100" dist="38100" dir="2700000" algn="tl">
                    <a:srgbClr val="000000">
                      <a:alpha val="43137"/>
                    </a:srgbClr>
                  </a:outerShdw>
                </a:effectLst>
                <a:latin typeface="Sylfaen" pitchFamily="18" charset="0"/>
              </a:rPr>
              <a:t>mammals</a:t>
            </a:r>
            <a:r>
              <a:rPr lang="fr-FR" sz="2000" b="1" dirty="0">
                <a:solidFill>
                  <a:srgbClr val="FF0000"/>
                </a:solidFill>
                <a:latin typeface="Sylfaen" pitchFamily="18" charset="0"/>
              </a:rPr>
              <a:t/>
            </a:r>
            <a:br>
              <a:rPr lang="fr-FR" sz="2000" b="1" dirty="0">
                <a:solidFill>
                  <a:srgbClr val="FF0000"/>
                </a:solidFill>
                <a:latin typeface="Sylfaen" pitchFamily="18" charset="0"/>
              </a:rPr>
            </a:br>
            <a:r>
              <a:rPr lang="en-US" sz="2000" b="1" dirty="0">
                <a:solidFill>
                  <a:srgbClr val="C00000"/>
                </a:solidFill>
                <a:effectLst>
                  <a:outerShdw blurRad="38100" dist="38100" dir="2700000" algn="tl">
                    <a:srgbClr val="000000">
                      <a:alpha val="43137"/>
                    </a:srgbClr>
                  </a:outerShdw>
                </a:effectLst>
                <a:latin typeface="Sylfaen" pitchFamily="18" charset="0"/>
              </a:rPr>
              <a:t>1/ The Barbary </a:t>
            </a:r>
            <a:r>
              <a:rPr lang="en-US" sz="2000" b="1" dirty="0" smtClean="0">
                <a:solidFill>
                  <a:srgbClr val="C00000"/>
                </a:solidFill>
                <a:effectLst>
                  <a:outerShdw blurRad="38100" dist="38100" dir="2700000" algn="tl">
                    <a:srgbClr val="000000">
                      <a:alpha val="43137"/>
                    </a:srgbClr>
                  </a:outerShdw>
                </a:effectLst>
                <a:latin typeface="Sylfaen" pitchFamily="18" charset="0"/>
              </a:rPr>
              <a:t>sheep</a:t>
            </a:r>
            <a:r>
              <a:rPr lang="en-US" sz="1800" b="1" dirty="0" smtClean="0">
                <a:solidFill>
                  <a:srgbClr val="C00000"/>
                </a:solidFill>
                <a:effectLst>
                  <a:outerShdw blurRad="38100" dist="38100" dir="2700000" algn="tl">
                    <a:srgbClr val="000000">
                      <a:alpha val="43137"/>
                    </a:srgbClr>
                  </a:outerShdw>
                </a:effectLst>
                <a:latin typeface="Sylfaen" pitchFamily="18" charset="0"/>
              </a:rPr>
              <a:t/>
            </a:r>
            <a:br>
              <a:rPr lang="en-US" sz="1800" b="1" dirty="0" smtClean="0">
                <a:solidFill>
                  <a:srgbClr val="C00000"/>
                </a:solidFill>
                <a:effectLst>
                  <a:outerShdw blurRad="38100" dist="38100" dir="2700000" algn="tl">
                    <a:srgbClr val="000000">
                      <a:alpha val="43137"/>
                    </a:srgbClr>
                  </a:outerShdw>
                </a:effectLst>
                <a:latin typeface="Sylfaen" pitchFamily="18" charset="0"/>
              </a:rPr>
            </a:br>
            <a:r>
              <a:rPr lang="fr-FR" sz="1800" b="1" dirty="0">
                <a:solidFill>
                  <a:srgbClr val="FF0000"/>
                </a:solidFill>
                <a:latin typeface="Sylfaen" pitchFamily="18" charset="0"/>
              </a:rPr>
              <a:t/>
            </a:r>
            <a:br>
              <a:rPr lang="fr-FR" sz="1800" b="1" dirty="0">
                <a:solidFill>
                  <a:srgbClr val="FF0000"/>
                </a:solidFill>
                <a:latin typeface="Sylfaen" pitchFamily="18" charset="0"/>
              </a:rPr>
            </a:br>
            <a:r>
              <a:rPr lang="en-US" sz="1800" b="1" dirty="0">
                <a:effectLst>
                  <a:outerShdw blurRad="38100" dist="38100" dir="2700000" algn="tl">
                    <a:srgbClr val="000000">
                      <a:alpha val="43137"/>
                    </a:srgbClr>
                  </a:outerShdw>
                </a:effectLst>
                <a:latin typeface="Sylfaen" pitchFamily="18" charset="0"/>
              </a:rPr>
              <a:t>Barbary sheep are found in arid mountainous areas where they graze and browse grasses, bushes, and </a:t>
            </a:r>
            <a:r>
              <a:rPr lang="en-US" sz="1800" b="1" dirty="0" smtClean="0">
                <a:effectLst>
                  <a:outerShdw blurRad="38100" dist="38100" dir="2700000" algn="tl">
                    <a:srgbClr val="000000">
                      <a:alpha val="43137"/>
                    </a:srgbClr>
                  </a:outerShdw>
                </a:effectLst>
                <a:latin typeface="Sylfaen" pitchFamily="18" charset="0"/>
              </a:rPr>
              <a:t>lichens.</a:t>
            </a:r>
            <a:r>
              <a:rPr lang="en-US" sz="1800" b="1" dirty="0">
                <a:effectLst>
                  <a:outerShdw blurRad="38100" dist="38100" dir="2700000" algn="tl">
                    <a:srgbClr val="000000">
                      <a:alpha val="43137"/>
                    </a:srgbClr>
                  </a:outerShdw>
                </a:effectLst>
                <a:latin typeface="Sylfaen" pitchFamily="18" charset="0"/>
              </a:rPr>
              <a:t> </a:t>
            </a:r>
            <a:r>
              <a:rPr lang="en-US" sz="1800" b="1" dirty="0" smtClean="0">
                <a:effectLst>
                  <a:outerShdw blurRad="38100" dist="38100" dir="2700000" algn="tl">
                    <a:srgbClr val="000000">
                      <a:alpha val="43137"/>
                    </a:srgbClr>
                  </a:outerShdw>
                </a:effectLst>
                <a:latin typeface="Sylfaen" pitchFamily="18" charset="0"/>
              </a:rPr>
              <a:t>They </a:t>
            </a:r>
            <a:r>
              <a:rPr lang="en-US" sz="1800" b="1" dirty="0">
                <a:effectLst>
                  <a:outerShdw blurRad="38100" dist="38100" dir="2700000" algn="tl">
                    <a:srgbClr val="000000">
                      <a:alpha val="43137"/>
                    </a:srgbClr>
                  </a:outerShdw>
                </a:effectLst>
                <a:latin typeface="Sylfaen" pitchFamily="18" charset="0"/>
              </a:rPr>
              <a:t>are able to obtain all their metabolic water from food, but if liquid water is available, they will drink and wallow in it. Barbary sheep are crepuscular. That is they are active in the early morning and late afternoon and rest in the heat of the day. They are very agile and can achieve a standing jump of over 2 </a:t>
            </a:r>
            <a:r>
              <a:rPr lang="en-US" sz="1800" b="1" dirty="0" err="1">
                <a:effectLst>
                  <a:outerShdw blurRad="38100" dist="38100" dir="2700000" algn="tl">
                    <a:srgbClr val="000000">
                      <a:alpha val="43137"/>
                    </a:srgbClr>
                  </a:outerShdw>
                </a:effectLst>
                <a:latin typeface="Sylfaen" pitchFamily="18" charset="0"/>
              </a:rPr>
              <a:t>metres</a:t>
            </a:r>
            <a:r>
              <a:rPr lang="en-US" sz="1800" b="1" dirty="0">
                <a:effectLst>
                  <a:outerShdw blurRad="38100" dist="38100" dir="2700000" algn="tl">
                    <a:srgbClr val="000000">
                      <a:alpha val="43137"/>
                    </a:srgbClr>
                  </a:outerShdw>
                </a:effectLst>
                <a:latin typeface="Sylfaen" pitchFamily="18" charset="0"/>
              </a:rPr>
              <a:t> (7 </a:t>
            </a:r>
            <a:r>
              <a:rPr lang="en-US" sz="1800" b="1" dirty="0" err="1">
                <a:effectLst>
                  <a:outerShdw blurRad="38100" dist="38100" dir="2700000" algn="tl">
                    <a:srgbClr val="000000">
                      <a:alpha val="43137"/>
                    </a:srgbClr>
                  </a:outerShdw>
                </a:effectLst>
                <a:latin typeface="Sylfaen" pitchFamily="18" charset="0"/>
              </a:rPr>
              <a:t>ft</a:t>
            </a:r>
            <a:r>
              <a:rPr lang="en-US" sz="1800" b="1" dirty="0">
                <a:effectLst>
                  <a:outerShdw blurRad="38100" dist="38100" dir="2700000" algn="tl">
                    <a:srgbClr val="000000">
                      <a:alpha val="43137"/>
                    </a:srgbClr>
                  </a:outerShdw>
                </a:effectLst>
                <a:latin typeface="Sylfaen" pitchFamily="18" charset="0"/>
              </a:rPr>
              <a:t>). They are well adapted to their habitat, which consist of steep rocky mountains and canyons. They often flee at the first sign of danger, typically running uphill. The Barbary sheep are extremely nomadic and travel constantly via mountain ranges. But their populations now are mainly threatened by humans.</a:t>
            </a:r>
            <a:r>
              <a:rPr lang="fr-FR" sz="1800" b="1" dirty="0">
                <a:effectLst>
                  <a:outerShdw blurRad="38100" dist="38100" dir="2700000" algn="tl">
                    <a:srgbClr val="000000">
                      <a:alpha val="43137"/>
                    </a:srgbClr>
                  </a:outerShdw>
                </a:effectLst>
                <a:latin typeface="Sylfaen" pitchFamily="18" charset="0"/>
              </a:rPr>
              <a:t/>
            </a:r>
            <a:br>
              <a:rPr lang="fr-FR" sz="1800" b="1" dirty="0">
                <a:effectLst>
                  <a:outerShdw blurRad="38100" dist="38100" dir="2700000" algn="tl">
                    <a:srgbClr val="000000">
                      <a:alpha val="43137"/>
                    </a:srgbClr>
                  </a:outerShdw>
                </a:effectLst>
                <a:latin typeface="Sylfaen" pitchFamily="18" charset="0"/>
              </a:rPr>
            </a:br>
            <a:endParaRPr lang="fr-FR" sz="1800" b="1" dirty="0">
              <a:effectLst>
                <a:outerShdw blurRad="38100" dist="38100" dir="2700000" algn="tl">
                  <a:srgbClr val="000000">
                    <a:alpha val="43137"/>
                  </a:srgbClr>
                </a:outerShdw>
              </a:effectLst>
              <a:latin typeface="Sylfaen" pitchFamily="18" charset="0"/>
            </a:endParaRPr>
          </a:p>
        </p:txBody>
      </p:sp>
      <p:pic>
        <p:nvPicPr>
          <p:cNvPr id="3" name="Image 2" descr="https://upload.wikimedia.org/wikipedia/commons/thumb/3/30/Ammotragus_lervia_AB.jpg/200px-Ammotragus_lervia_A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717032"/>
            <a:ext cx="2708920" cy="2982466"/>
          </a:xfrm>
          <a:prstGeom prst="rect">
            <a:avLst/>
          </a:prstGeom>
          <a:ln>
            <a:noFill/>
          </a:ln>
          <a:effectLst>
            <a:softEdge rad="112500"/>
          </a:effectLst>
        </p:spPr>
      </p:pic>
    </p:spTree>
    <p:extLst>
      <p:ext uri="{BB962C8B-B14F-4D97-AF65-F5344CB8AC3E}">
        <p14:creationId xmlns:p14="http://schemas.microsoft.com/office/powerpoint/2010/main" xmlns="" val="4075532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633</Words>
  <Application>Microsoft Office PowerPoint</Application>
  <PresentationFormat>Экран (4:3)</PresentationFormat>
  <Paragraphs>50</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Thème Office</vt:lpstr>
      <vt:lpstr>The Final Project   Endangered Animals  In Your Region </vt:lpstr>
      <vt:lpstr>Endangered Animals In Algeria</vt:lpstr>
      <vt:lpstr>Rabeh Sehdi High School Constantine, Algeria  Work achieved by the students Nawel Rouini, Nahla Chiraz Chaabane, Nihal Kaabouche , Darine Nouioua,  Ahmed Nadjib Alikeche Supervised by their teacher Fatiha Touafek </vt:lpstr>
      <vt:lpstr>A/ Carnivoran mammals  1/ The Saharan Jackal    Jackals are nocturnal, omnivorous scavengers.  With their long legs and curved canine teeth, they are well adapted for hunting. They hunt animals such as antelopes, gazelles, small mammals, birds, amphibians and reptiles. </vt:lpstr>
      <vt:lpstr>2/  Hyaena     Hyaena is a flesh-eating mammal, resembling a dog,  but with hind limbs shorter than forelimbs. </vt:lpstr>
      <vt:lpstr>3/ Saharan Cheetah  (in Hoggar Tassili South east of the Algerian Sahara)  The Northwest African cheetahs ranges around the central and western Sahara desert and the Sahel in small, fragmented populations. The largest of these populations is believed to exist in the Ahaggar highlands of Algeria. Tassili n'Ajjer. More than 50 cheetahs are thought to live in Algeria. The total world population is estimated to be about 250 mature individuals. This animal has an important physiological and behavioral adaptation that allows it to survive in the extreme conditions of the Sahara desert, where temperatures may reach up to 45 degrees Celsius and there is no standing water. The Northwest African cheetah is even more nocturnal than other cheetahs, which helps it to conserve water  and stay out of the daytime heat of the desert. </vt:lpstr>
      <vt:lpstr>4/ The fennec   The fennec fox or fennec is a small nocturnal fox found in the Algerian Sahara. Its most distinctive feature is its unusually large ears, which also serve to dissipate heat. </vt:lpstr>
      <vt:lpstr>5/ Serval or Tierboskat. It’s a wild cat  The serval is a slender, medium-sized cat that stands 54–62 cm at the shoulder and weighs 9–18 kg. It has a small head, large ears, a golden-yellow to buff coat spotted and striped with black, and a short, black-tipped tail. The serval has the longest legs of any cat relative to its body size.  It is active in the day as well as at night, and tends to be solitary with minimal social interaction. Servals are carnivores which prey on rodents  especially rats, small birds, frogs, insects, and reptiles.  </vt:lpstr>
      <vt:lpstr>B/ Herbivorous mammals 1/ The Barbary sheep  Barbary sheep are found in arid mountainous areas where they graze and browse grasses, bushes, and lichens. They are able to obtain all their metabolic water from food, but if liquid water is available, they will drink and wallow in it. Barbary sheep are crepuscular. That is they are active in the early morning and late afternoon and rest in the heat of the day. They are very agile and can achieve a standing jump of over 2 metres (7 ft). They are well adapted to their habitat, which consist of steep rocky mountains and canyons. They often flee at the first sign of danger, typically running uphill. The Barbary sheep are extremely nomadic and travel constantly via mountain ranges. But their populations now are mainly threatened by humans. </vt:lpstr>
      <vt:lpstr>   2/ Gazelle   This animal is in its way of extinction because of hunting, urbanization, and drought which reduces the area  where this animal lives.</vt:lpstr>
      <vt:lpstr>3/ The crested porcupine    The adult crested porcupine has an average head and body length around 60 to 83 cm (24 to 33 in) long, discounting the tail, and weighs from 13 to 27 kg. Almost the entire body is covered with bristles which are either dark brown or black and rather coarse. This mammal is recognizable by the quills that run along the head, nape, and back that can be raised into a crest.. These quills are used for defense and are usually marked with light and dark bands which alternate. This porcupine has a shorter tail which has rattle quills at the end. The rattle quills broaden at the terminal end and the broad portion is hollow with thin walls. When these quills are vibrated, they produce a hiss-like rattle. The crested porcupine food is roots, bulbs, and leaves, but occasionally they do consume insects, small vertebrates, and carrion. Their life is in risk because of hunting and  clearing up forest and fires.       </vt:lpstr>
      <vt:lpstr> All these mammals’ life is threatened.  Their population is decreasing because of hunting, over grazing deforestation, fires, lack of rain, shortage of water and human carelessness.        Consequently all these animals deserve protection to conserve the biodiversity and the ecosystem of our planet.   The Algerian authority and environmental associations are doing their best to save these animals from disappearance by editing laws to regularize hunting to protect them and sensibilizing the community to be more responsible and  act swiftly and collectively and  do concrete actions to save these animals.</vt:lpstr>
      <vt:lpstr>Endangered Animals In Belarus </vt:lpstr>
      <vt:lpstr>The fauna of Belarus</vt:lpstr>
      <vt:lpstr>Animal symbol</vt:lpstr>
      <vt:lpstr>Bird symbol</vt:lpstr>
      <vt:lpstr>The coat of arms with animals</vt:lpstr>
      <vt:lpstr>Volkovysk coat of arms</vt:lpstr>
      <vt:lpstr>The coat of arms of Gomel</vt:lpstr>
      <vt:lpstr>The coat of arms of Grodno.</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in their way of extinction in Algeria In Algeria Many creatures are threatened of extinction. The authorities declared that more than 3000 animal species are endangered due mainly to illegal business and hunting. The animals we have chosen to present and inform you about are:  </dc:title>
  <dc:creator>pc</dc:creator>
  <cp:lastModifiedBy>User</cp:lastModifiedBy>
  <cp:revision>31</cp:revision>
  <dcterms:created xsi:type="dcterms:W3CDTF">2017-11-25T07:59:50Z</dcterms:created>
  <dcterms:modified xsi:type="dcterms:W3CDTF">2018-01-05T05:23:44Z</dcterms:modified>
</cp:coreProperties>
</file>