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8" d="100"/>
          <a:sy n="108" d="100"/>
        </p:scale>
        <p:origin x="-104" y="-3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Shape 55"/>
          <p:cNvSpPr txBox="1">
            <a:spLocks noGrp="1"/>
          </p:cNvSpPr>
          <p:nvPr>
            <p:ph type="ctrTitle"/>
          </p:nvPr>
        </p:nvSpPr>
        <p:spPr>
          <a:xfrm>
            <a:off x="2" y="2028943"/>
            <a:ext cx="9144000" cy="1612200"/>
          </a:xfrm>
          <a:prstGeom prst="rect">
            <a:avLst/>
          </a:prstGeom>
        </p:spPr>
        <p:txBody>
          <a:bodyPr lIns="91425" tIns="91425" rIns="91425" bIns="91425" anchor="b" anchorCtr="0">
            <a:noAutofit/>
          </a:bodyPr>
          <a:lstStyle/>
          <a:p>
            <a:pPr lvl="0">
              <a:spcBef>
                <a:spcPts val="0"/>
              </a:spcBef>
              <a:buNone/>
            </a:pPr>
            <a:r>
              <a:rPr lang="en"/>
              <a:t>Unique Buildings in Our Community</a:t>
            </a:r>
          </a:p>
        </p:txBody>
      </p:sp>
      <p:sp>
        <p:nvSpPr>
          <p:cNvPr id="56" name="Shape 56"/>
          <p:cNvSpPr txBox="1">
            <a:spLocks noGrp="1"/>
          </p:cNvSpPr>
          <p:nvPr>
            <p:ph type="subTitle" idx="1"/>
          </p:nvPr>
        </p:nvSpPr>
        <p:spPr>
          <a:xfrm>
            <a:off x="0" y="4594500"/>
            <a:ext cx="3013500" cy="549000"/>
          </a:xfrm>
          <a:prstGeom prst="rect">
            <a:avLst/>
          </a:prstGeom>
        </p:spPr>
        <p:txBody>
          <a:bodyPr lIns="91425" tIns="91425" rIns="91425" bIns="91425" anchor="t" anchorCtr="0">
            <a:noAutofit/>
          </a:bodyPr>
          <a:lstStyle/>
          <a:p>
            <a:pPr lvl="0">
              <a:spcBef>
                <a:spcPts val="0"/>
              </a:spcBef>
              <a:buNone/>
            </a:pPr>
            <a:r>
              <a:rPr lang="en"/>
              <a:t>By Joey and Ned</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961475" y="362875"/>
            <a:ext cx="2313600" cy="576900"/>
          </a:xfrm>
          <a:prstGeom prst="rect">
            <a:avLst/>
          </a:prstGeom>
        </p:spPr>
        <p:txBody>
          <a:bodyPr lIns="91425" tIns="91425" rIns="91425" bIns="91425" anchor="b" anchorCtr="0">
            <a:noAutofit/>
          </a:bodyPr>
          <a:lstStyle/>
          <a:p>
            <a:pPr lvl="0">
              <a:spcBef>
                <a:spcPts val="0"/>
              </a:spcBef>
              <a:buNone/>
            </a:pPr>
            <a:r>
              <a:rPr lang="en" b="1"/>
              <a:t>Liberty Hall</a:t>
            </a:r>
          </a:p>
        </p:txBody>
      </p:sp>
      <p:sp>
        <p:nvSpPr>
          <p:cNvPr id="121" name="Shape 121"/>
          <p:cNvSpPr txBox="1">
            <a:spLocks noGrp="1"/>
          </p:cNvSpPr>
          <p:nvPr>
            <p:ph type="body" idx="1"/>
          </p:nvPr>
        </p:nvSpPr>
        <p:spPr>
          <a:xfrm>
            <a:off x="315900" y="1141575"/>
            <a:ext cx="2313600" cy="36195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The Liberty Hall Museum in Union County, New Jersey, United States, is an American historic site. Built in 1772 as a fourteen-room house, Liberty Hall stands today a fifty-room huge mansion. </a:t>
            </a:r>
          </a:p>
        </p:txBody>
      </p:sp>
      <p:pic>
        <p:nvPicPr>
          <p:cNvPr id="122" name="Shape 122"/>
          <p:cNvPicPr preferRelativeResize="0"/>
          <p:nvPr/>
        </p:nvPicPr>
        <p:blipFill>
          <a:blip r:embed="rId3">
            <a:alphaModFix/>
          </a:blip>
          <a:stretch>
            <a:fillRect/>
          </a:stretch>
        </p:blipFill>
        <p:spPr>
          <a:xfrm>
            <a:off x="2961466" y="1127457"/>
            <a:ext cx="6024300" cy="3753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9FC5E8"/>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327000"/>
            <a:ext cx="5044500" cy="755700"/>
          </a:xfrm>
          <a:prstGeom prst="rect">
            <a:avLst/>
          </a:prstGeom>
        </p:spPr>
        <p:txBody>
          <a:bodyPr lIns="91425" tIns="91425" rIns="91425" bIns="91425" anchor="b" anchorCtr="0">
            <a:noAutofit/>
          </a:bodyPr>
          <a:lstStyle/>
          <a:p>
            <a:pPr lvl="0">
              <a:spcBef>
                <a:spcPts val="0"/>
              </a:spcBef>
              <a:buNone/>
            </a:pPr>
            <a:r>
              <a:rPr lang="en" b="1"/>
              <a:t>Navesink Twin Lights, Highlands</a:t>
            </a:r>
          </a:p>
        </p:txBody>
      </p:sp>
      <p:sp>
        <p:nvSpPr>
          <p:cNvPr id="128" name="Shape 128"/>
          <p:cNvSpPr txBox="1">
            <a:spLocks noGrp="1"/>
          </p:cNvSpPr>
          <p:nvPr>
            <p:ph type="body" idx="1"/>
          </p:nvPr>
        </p:nvSpPr>
        <p:spPr>
          <a:xfrm>
            <a:off x="311700" y="1389600"/>
            <a:ext cx="2992200" cy="3179400"/>
          </a:xfrm>
          <a:prstGeom prst="rect">
            <a:avLst/>
          </a:prstGeom>
        </p:spPr>
        <p:txBody>
          <a:bodyPr lIns="91425" tIns="91425" rIns="91425" bIns="91425" anchor="t" anchorCtr="0">
            <a:noAutofit/>
          </a:bodyPr>
          <a:lstStyle/>
          <a:p>
            <a:pPr lvl="0">
              <a:spcBef>
                <a:spcPts val="0"/>
              </a:spcBef>
              <a:buNone/>
            </a:pPr>
            <a:r>
              <a:rPr lang="en" sz="1600">
                <a:solidFill>
                  <a:schemeClr val="dk1"/>
                </a:solidFill>
              </a:rPr>
              <a:t>The Twin Lights are a pair of beacons located 246 feet (75 m) above sea level on the headlands of the Navesink Highlands near Sandy Hook, New Jersey.  </a:t>
            </a:r>
            <a:r>
              <a:rPr lang="en" sz="1600">
                <a:solidFill>
                  <a:srgbClr val="222222"/>
                </a:solidFill>
              </a:rPr>
              <a:t>In 1962, the State of New Jersey acquired the  Twin Lights. The current museum facility features tours of the lighthouse and an ocean view from the North Tower.</a:t>
            </a:r>
          </a:p>
          <a:p>
            <a:pPr lvl="0">
              <a:spcBef>
                <a:spcPts val="0"/>
              </a:spcBef>
              <a:buNone/>
            </a:pPr>
            <a:endParaRPr/>
          </a:p>
        </p:txBody>
      </p:sp>
      <p:pic>
        <p:nvPicPr>
          <p:cNvPr id="129" name="Shape 129" descr="NavesinkLighthouse.jpg"/>
          <p:cNvPicPr preferRelativeResize="0"/>
          <p:nvPr/>
        </p:nvPicPr>
        <p:blipFill>
          <a:blip r:embed="rId3">
            <a:alphaModFix/>
          </a:blip>
          <a:stretch>
            <a:fillRect/>
          </a:stretch>
        </p:blipFill>
        <p:spPr>
          <a:xfrm>
            <a:off x="3399275" y="1311296"/>
            <a:ext cx="4944500" cy="3284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815825" y="380425"/>
            <a:ext cx="4731600" cy="755700"/>
          </a:xfrm>
          <a:prstGeom prst="rect">
            <a:avLst/>
          </a:prstGeom>
        </p:spPr>
        <p:txBody>
          <a:bodyPr lIns="91425" tIns="91425" rIns="91425" bIns="91425" anchor="b" anchorCtr="0">
            <a:noAutofit/>
          </a:bodyPr>
          <a:lstStyle/>
          <a:p>
            <a:pPr lvl="0" algn="r">
              <a:spcBef>
                <a:spcPts val="0"/>
              </a:spcBef>
              <a:buNone/>
            </a:pPr>
            <a:r>
              <a:rPr lang="en" b="1"/>
              <a:t>Atlantic City Boardwalk</a:t>
            </a:r>
          </a:p>
        </p:txBody>
      </p:sp>
      <p:sp>
        <p:nvSpPr>
          <p:cNvPr id="135" name="Shape 135"/>
          <p:cNvSpPr txBox="1">
            <a:spLocks noGrp="1"/>
          </p:cNvSpPr>
          <p:nvPr>
            <p:ph type="body" idx="1"/>
          </p:nvPr>
        </p:nvSpPr>
        <p:spPr>
          <a:xfrm>
            <a:off x="6157200" y="1452200"/>
            <a:ext cx="2628000" cy="3179400"/>
          </a:xfrm>
          <a:prstGeom prst="rect">
            <a:avLst/>
          </a:prstGeom>
        </p:spPr>
        <p:txBody>
          <a:bodyPr lIns="91425" tIns="91425" rIns="91425" bIns="91425" anchor="t" anchorCtr="0">
            <a:noAutofit/>
          </a:bodyPr>
          <a:lstStyle/>
          <a:p>
            <a:pPr lvl="0">
              <a:spcBef>
                <a:spcPts val="0"/>
              </a:spcBef>
              <a:buNone/>
            </a:pPr>
            <a:r>
              <a:rPr lang="en" sz="1600"/>
              <a:t>Atlantic City is a resort city located along the Atlantic Ocean in Southern New New Jersey.  </a:t>
            </a:r>
            <a:r>
              <a:rPr lang="en" sz="1600">
                <a:solidFill>
                  <a:srgbClr val="222222"/>
                </a:solidFill>
                <a:highlight>
                  <a:srgbClr val="FFFFFF"/>
                </a:highlight>
              </a:rPr>
              <a:t>The Boardwalk opened on June 26, 1870, as a way from beachgoers to transition from the sand to the shops, restaurants, and hotels located near the beach.</a:t>
            </a:r>
          </a:p>
        </p:txBody>
      </p:sp>
      <p:pic>
        <p:nvPicPr>
          <p:cNvPr id="136" name="Shape 136" descr="AtlanticCityBoardwalk.jpg"/>
          <p:cNvPicPr preferRelativeResize="0"/>
          <p:nvPr/>
        </p:nvPicPr>
        <p:blipFill>
          <a:blip r:embed="rId3">
            <a:alphaModFix/>
          </a:blip>
          <a:stretch>
            <a:fillRect/>
          </a:stretch>
        </p:blipFill>
        <p:spPr>
          <a:xfrm>
            <a:off x="397150" y="1551837"/>
            <a:ext cx="5517399" cy="2980075"/>
          </a:xfrm>
          <a:prstGeom prst="rect">
            <a:avLst/>
          </a:prstGeom>
          <a:noFill/>
          <a:ln>
            <a:noFill/>
          </a:ln>
        </p:spPr>
      </p:pic>
      <p:pic>
        <p:nvPicPr>
          <p:cNvPr id="137" name="Shape 137" descr="AtlanticCity.png"/>
          <p:cNvPicPr preferRelativeResize="0"/>
          <p:nvPr/>
        </p:nvPicPr>
        <p:blipFill>
          <a:blip r:embed="rId4">
            <a:alphaModFix/>
          </a:blip>
          <a:stretch>
            <a:fillRect/>
          </a:stretch>
        </p:blipFill>
        <p:spPr>
          <a:xfrm>
            <a:off x="1676950" y="435624"/>
            <a:ext cx="2698976" cy="1518174"/>
          </a:xfrm>
          <a:prstGeom prst="rect">
            <a:avLst/>
          </a:prstGeom>
          <a:noFill/>
          <a:ln w="28575" cap="flat" cmpd="sng">
            <a:solidFill>
              <a:schemeClr val="dk2"/>
            </a:solidFill>
            <a:prstDash val="solid"/>
            <a:round/>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FEFEF"/>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125550" y="253621"/>
            <a:ext cx="2887200" cy="3835200"/>
          </a:xfrm>
          <a:prstGeom prst="rect">
            <a:avLst/>
          </a:prstGeom>
        </p:spPr>
        <p:txBody>
          <a:bodyPr lIns="91425" tIns="91425" rIns="91425" bIns="91425" anchor="b" anchorCtr="0">
            <a:noAutofit/>
          </a:bodyPr>
          <a:lstStyle/>
          <a:p>
            <a:pPr lvl="0">
              <a:spcBef>
                <a:spcPts val="0"/>
              </a:spcBef>
              <a:buNone/>
            </a:pPr>
            <a:r>
              <a:rPr lang="en">
                <a:solidFill>
                  <a:srgbClr val="FF0000"/>
                </a:solidFill>
              </a:rPr>
              <a:t>By: </a:t>
            </a:r>
          </a:p>
          <a:p>
            <a:pPr lvl="0">
              <a:spcBef>
                <a:spcPts val="0"/>
              </a:spcBef>
              <a:buNone/>
            </a:pPr>
            <a:r>
              <a:rPr lang="en">
                <a:solidFill>
                  <a:srgbClr val="FF0000"/>
                </a:solidFill>
              </a:rPr>
              <a:t>Ned Scannell and</a:t>
            </a:r>
          </a:p>
          <a:p>
            <a:pPr lvl="0">
              <a:spcBef>
                <a:spcPts val="0"/>
              </a:spcBef>
              <a:buNone/>
            </a:pPr>
            <a:r>
              <a:rPr lang="en">
                <a:solidFill>
                  <a:srgbClr val="FF0000"/>
                </a:solidFill>
              </a:rPr>
              <a:t>Joey Edwards </a:t>
            </a:r>
          </a:p>
          <a:p>
            <a:pPr lvl="0">
              <a:spcBef>
                <a:spcPts val="0"/>
              </a:spcBef>
              <a:buNone/>
            </a:pPr>
            <a:endParaRPr>
              <a:solidFill>
                <a:srgbClr val="FF0000"/>
              </a:solidFill>
            </a:endParaRPr>
          </a:p>
          <a:p>
            <a:pPr lvl="0">
              <a:spcBef>
                <a:spcPts val="0"/>
              </a:spcBef>
              <a:buNone/>
            </a:pPr>
            <a:r>
              <a:rPr lang="en" sz="1800">
                <a:solidFill>
                  <a:srgbClr val="FF0000"/>
                </a:solidFill>
              </a:rPr>
              <a:t>Grade 5</a:t>
            </a:r>
          </a:p>
          <a:p>
            <a:pPr lvl="0">
              <a:spcBef>
                <a:spcPts val="0"/>
              </a:spcBef>
              <a:buNone/>
            </a:pPr>
            <a:r>
              <a:rPr lang="en" sz="1800">
                <a:solidFill>
                  <a:srgbClr val="FF0000"/>
                </a:solidFill>
              </a:rPr>
              <a:t>Dr. Kramer’s Class</a:t>
            </a:r>
          </a:p>
          <a:p>
            <a:pPr lvl="0">
              <a:spcBef>
                <a:spcPts val="0"/>
              </a:spcBef>
              <a:buNone/>
            </a:pPr>
            <a:r>
              <a:rPr lang="en" sz="1800">
                <a:solidFill>
                  <a:srgbClr val="FF0000"/>
                </a:solidFill>
              </a:rPr>
              <a:t>Franklin Township School</a:t>
            </a:r>
          </a:p>
          <a:p>
            <a:pPr lvl="0">
              <a:spcBef>
                <a:spcPts val="0"/>
              </a:spcBef>
              <a:buNone/>
            </a:pPr>
            <a:r>
              <a:rPr lang="en" sz="1800">
                <a:solidFill>
                  <a:srgbClr val="FF0000"/>
                </a:solidFill>
              </a:rPr>
              <a:t>Quakertown</a:t>
            </a:r>
            <a:br>
              <a:rPr lang="en" sz="1800">
                <a:solidFill>
                  <a:srgbClr val="FF0000"/>
                </a:solidFill>
              </a:rPr>
            </a:br>
            <a:r>
              <a:rPr lang="en" sz="1800">
                <a:solidFill>
                  <a:srgbClr val="FF0000"/>
                </a:solidFill>
              </a:rPr>
              <a:t>New Jersey</a:t>
            </a:r>
          </a:p>
        </p:txBody>
      </p:sp>
      <p:pic>
        <p:nvPicPr>
          <p:cNvPr id="143" name="Shape 143"/>
          <p:cNvPicPr preferRelativeResize="0"/>
          <p:nvPr/>
        </p:nvPicPr>
        <p:blipFill>
          <a:blip r:embed="rId3">
            <a:alphaModFix/>
          </a:blip>
          <a:stretch>
            <a:fillRect/>
          </a:stretch>
        </p:blipFill>
        <p:spPr>
          <a:xfrm>
            <a:off x="76198" y="152391"/>
            <a:ext cx="5951997" cy="46712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11874" y="224225"/>
            <a:ext cx="6507600" cy="572700"/>
          </a:xfrm>
          <a:prstGeom prst="rect">
            <a:avLst/>
          </a:prstGeom>
        </p:spPr>
        <p:txBody>
          <a:bodyPr lIns="91425" tIns="91425" rIns="91425" bIns="91425" anchor="t" anchorCtr="0">
            <a:noAutofit/>
          </a:bodyPr>
          <a:lstStyle/>
          <a:p>
            <a:pPr lvl="0">
              <a:spcBef>
                <a:spcPts val="0"/>
              </a:spcBef>
              <a:buNone/>
            </a:pPr>
            <a:r>
              <a:rPr lang="en" b="1">
                <a:solidFill>
                  <a:srgbClr val="990000"/>
                </a:solidFill>
              </a:rPr>
              <a:t>The Little Red School House</a:t>
            </a:r>
          </a:p>
        </p:txBody>
      </p:sp>
      <p:pic>
        <p:nvPicPr>
          <p:cNvPr id="62" name="Shape 62"/>
          <p:cNvPicPr preferRelativeResize="0"/>
          <p:nvPr/>
        </p:nvPicPr>
        <p:blipFill>
          <a:blip r:embed="rId3">
            <a:alphaModFix/>
          </a:blip>
          <a:stretch>
            <a:fillRect/>
          </a:stretch>
        </p:blipFill>
        <p:spPr>
          <a:xfrm>
            <a:off x="3938625" y="1044312"/>
            <a:ext cx="5118900" cy="3809824"/>
          </a:xfrm>
          <a:prstGeom prst="rect">
            <a:avLst/>
          </a:prstGeom>
          <a:noFill/>
          <a:ln>
            <a:noFill/>
          </a:ln>
        </p:spPr>
      </p:pic>
      <p:sp>
        <p:nvSpPr>
          <p:cNvPr id="63" name="Shape 63"/>
          <p:cNvSpPr txBox="1"/>
          <p:nvPr/>
        </p:nvSpPr>
        <p:spPr>
          <a:xfrm>
            <a:off x="375450" y="900825"/>
            <a:ext cx="3649500" cy="4096800"/>
          </a:xfrm>
          <a:prstGeom prst="rect">
            <a:avLst/>
          </a:prstGeom>
          <a:noFill/>
          <a:ln>
            <a:noFill/>
          </a:ln>
        </p:spPr>
        <p:txBody>
          <a:bodyPr lIns="91425" tIns="91425" rIns="91425" bIns="91425" anchor="t" anchorCtr="0">
            <a:noAutofit/>
          </a:bodyPr>
          <a:lstStyle/>
          <a:p>
            <a:pPr lvl="0">
              <a:spcBef>
                <a:spcPts val="0"/>
              </a:spcBef>
              <a:buNone/>
            </a:pPr>
            <a:r>
              <a:rPr lang="en" sz="1800">
                <a:solidFill>
                  <a:srgbClr val="0000FF"/>
                </a:solidFill>
              </a:rPr>
              <a:t>This is the Little Red School House. It was built in 1837 and is a one room 18-foot square one-room school.  In 1836, it was unofficially called the Maple Grove School. In 1871, it was replaced by a more modern building 200 feet away, but was used until 1936.  It is now called the Franklin Township School Little Red School House.  The Little Red School House remains today because it was preserved and restored to its former glory.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06666"/>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829475" y="305500"/>
            <a:ext cx="5314500" cy="590700"/>
          </a:xfrm>
          <a:prstGeom prst="rect">
            <a:avLst/>
          </a:prstGeom>
        </p:spPr>
        <p:txBody>
          <a:bodyPr lIns="91425" tIns="91425" rIns="91425" bIns="91425" anchor="t" anchorCtr="0">
            <a:noAutofit/>
          </a:bodyPr>
          <a:lstStyle/>
          <a:p>
            <a:pPr lvl="0">
              <a:spcBef>
                <a:spcPts val="0"/>
              </a:spcBef>
              <a:buNone/>
            </a:pPr>
            <a:r>
              <a:rPr lang="en" b="1">
                <a:solidFill>
                  <a:srgbClr val="660000"/>
                </a:solidFill>
              </a:rPr>
              <a:t>The Red Mill Museum Village</a:t>
            </a:r>
          </a:p>
        </p:txBody>
      </p:sp>
      <p:pic>
        <p:nvPicPr>
          <p:cNvPr id="69" name="Shape 69"/>
          <p:cNvPicPr preferRelativeResize="0"/>
          <p:nvPr/>
        </p:nvPicPr>
        <p:blipFill>
          <a:blip r:embed="rId3">
            <a:alphaModFix/>
          </a:blip>
          <a:stretch>
            <a:fillRect/>
          </a:stretch>
        </p:blipFill>
        <p:spPr>
          <a:xfrm>
            <a:off x="4668400" y="1052225"/>
            <a:ext cx="4323300" cy="3634075"/>
          </a:xfrm>
          <a:prstGeom prst="rect">
            <a:avLst/>
          </a:prstGeom>
          <a:noFill/>
          <a:ln>
            <a:noFill/>
          </a:ln>
        </p:spPr>
      </p:pic>
      <p:sp>
        <p:nvSpPr>
          <p:cNvPr id="70" name="Shape 70"/>
          <p:cNvSpPr txBox="1"/>
          <p:nvPr/>
        </p:nvSpPr>
        <p:spPr>
          <a:xfrm>
            <a:off x="578800" y="237775"/>
            <a:ext cx="3989100" cy="4642800"/>
          </a:xfrm>
          <a:prstGeom prst="rect">
            <a:avLst/>
          </a:prstGeom>
          <a:noFill/>
          <a:ln>
            <a:noFill/>
          </a:ln>
        </p:spPr>
        <p:txBody>
          <a:bodyPr lIns="91425" tIns="91425" rIns="91425" bIns="91425" anchor="t" anchorCtr="0">
            <a:noAutofit/>
          </a:bodyPr>
          <a:lstStyle/>
          <a:p>
            <a:pPr lvl="0">
              <a:spcBef>
                <a:spcPts val="0"/>
              </a:spcBef>
              <a:buNone/>
            </a:pPr>
            <a:r>
              <a:rPr lang="en" sz="1800"/>
              <a:t>The Red Mill is located in </a:t>
            </a:r>
          </a:p>
          <a:p>
            <a:pPr lvl="0">
              <a:spcBef>
                <a:spcPts val="0"/>
              </a:spcBef>
              <a:buNone/>
            </a:pPr>
            <a:r>
              <a:rPr lang="en" sz="1800"/>
              <a:t>Clinton, New Jersey. It was </a:t>
            </a:r>
          </a:p>
          <a:p>
            <a:pPr lvl="0">
              <a:spcBef>
                <a:spcPts val="0"/>
              </a:spcBef>
              <a:buNone/>
            </a:pPr>
            <a:r>
              <a:rPr lang="en" sz="1800"/>
              <a:t>built in 1812 to process wool. </a:t>
            </a:r>
          </a:p>
          <a:p>
            <a:pPr lvl="0">
              <a:spcBef>
                <a:spcPts val="0"/>
              </a:spcBef>
              <a:buNone/>
            </a:pPr>
            <a:r>
              <a:rPr lang="en" sz="1800"/>
              <a:t>It was very dangerous to work in factories back then so lots of workers were injured. The wool process failed and somebody else bought it.  A milling family at the time changed the town's name to Clinton after New York governor, DeWitt Clinton. The name stuck, but yet again, the business failed.  A few other people tried to revive the business, but all of them failed. Many people thought the Old Mill was cursed and haunted.  Today it is a symbol of New Jersey.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791500" y="212748"/>
            <a:ext cx="3478200" cy="607200"/>
          </a:xfrm>
          <a:prstGeom prst="rect">
            <a:avLst/>
          </a:prstGeom>
        </p:spPr>
        <p:txBody>
          <a:bodyPr lIns="91425" tIns="91425" rIns="91425" bIns="91425" anchor="t" anchorCtr="0">
            <a:noAutofit/>
          </a:bodyPr>
          <a:lstStyle/>
          <a:p>
            <a:pPr lvl="0">
              <a:spcBef>
                <a:spcPts val="0"/>
              </a:spcBef>
              <a:buNone/>
            </a:pPr>
            <a:r>
              <a:rPr lang="en" b="1">
                <a:solidFill>
                  <a:srgbClr val="38761D"/>
                </a:solidFill>
              </a:rPr>
              <a:t>Lucy the Elephant</a:t>
            </a:r>
          </a:p>
        </p:txBody>
      </p:sp>
      <p:sp>
        <p:nvSpPr>
          <p:cNvPr id="76" name="Shape 76"/>
          <p:cNvSpPr txBox="1"/>
          <p:nvPr/>
        </p:nvSpPr>
        <p:spPr>
          <a:xfrm>
            <a:off x="273180" y="1066223"/>
            <a:ext cx="3571200" cy="3938100"/>
          </a:xfrm>
          <a:prstGeom prst="rect">
            <a:avLst/>
          </a:prstGeom>
          <a:noFill/>
          <a:ln>
            <a:noFill/>
          </a:ln>
        </p:spPr>
        <p:txBody>
          <a:bodyPr lIns="91425" tIns="91425" rIns="91425" bIns="91425" anchor="t" anchorCtr="0">
            <a:noAutofit/>
          </a:bodyPr>
          <a:lstStyle/>
          <a:p>
            <a:pPr lvl="0">
              <a:spcBef>
                <a:spcPts val="0"/>
              </a:spcBef>
              <a:buNone/>
            </a:pPr>
            <a:r>
              <a:rPr lang="en" sz="1800">
                <a:solidFill>
                  <a:srgbClr val="0000FF"/>
                </a:solidFill>
              </a:rPr>
              <a:t>Lucy, The Elephant, is a giant 6 story elephant. She is located on Atlantic Avenue in Margate City, New Jersey.  Lucy the Elephant was built by real estate developer, James Lafferty, in 1881, to attract people to his land holdings along the coast of South Atlantic City.  Eventually, a popular hotel business was built around Lucy. You can still go inside Lucy today to see amazing views of the Jersey Shore.</a:t>
            </a:r>
          </a:p>
        </p:txBody>
      </p:sp>
      <p:pic>
        <p:nvPicPr>
          <p:cNvPr id="77" name="Shape 77"/>
          <p:cNvPicPr preferRelativeResize="0"/>
          <p:nvPr/>
        </p:nvPicPr>
        <p:blipFill>
          <a:blip r:embed="rId3">
            <a:alphaModFix/>
          </a:blip>
          <a:stretch>
            <a:fillRect/>
          </a:stretch>
        </p:blipFill>
        <p:spPr>
          <a:xfrm>
            <a:off x="4128844" y="1140598"/>
            <a:ext cx="4803529" cy="36026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CCCC"/>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88388" y="243888"/>
            <a:ext cx="3751799" cy="572700"/>
          </a:xfrm>
          <a:prstGeom prst="rect">
            <a:avLst/>
          </a:prstGeom>
        </p:spPr>
        <p:txBody>
          <a:bodyPr lIns="91425" tIns="91425" rIns="91425" bIns="91425" anchor="t" anchorCtr="0">
            <a:noAutofit/>
          </a:bodyPr>
          <a:lstStyle/>
          <a:p>
            <a:pPr lvl="0">
              <a:spcBef>
                <a:spcPts val="0"/>
              </a:spcBef>
              <a:buNone/>
            </a:pPr>
            <a:r>
              <a:rPr lang="en">
                <a:solidFill>
                  <a:srgbClr val="FFFFFF"/>
                </a:solidFill>
              </a:rPr>
              <a:t>Old Barracks Museum</a:t>
            </a:r>
          </a:p>
        </p:txBody>
      </p:sp>
      <p:pic>
        <p:nvPicPr>
          <p:cNvPr id="83" name="Shape 83"/>
          <p:cNvPicPr preferRelativeResize="0"/>
          <p:nvPr/>
        </p:nvPicPr>
        <p:blipFill>
          <a:blip r:embed="rId3">
            <a:alphaModFix/>
          </a:blip>
          <a:stretch>
            <a:fillRect/>
          </a:stretch>
        </p:blipFill>
        <p:spPr>
          <a:xfrm>
            <a:off x="4512199" y="1050025"/>
            <a:ext cx="4555600" cy="3713375"/>
          </a:xfrm>
          <a:prstGeom prst="rect">
            <a:avLst/>
          </a:prstGeom>
          <a:noFill/>
          <a:ln>
            <a:noFill/>
          </a:ln>
        </p:spPr>
      </p:pic>
      <p:sp>
        <p:nvSpPr>
          <p:cNvPr id="84" name="Shape 84"/>
          <p:cNvSpPr txBox="1"/>
          <p:nvPr/>
        </p:nvSpPr>
        <p:spPr>
          <a:xfrm>
            <a:off x="424425" y="456650"/>
            <a:ext cx="3930600" cy="2659500"/>
          </a:xfrm>
          <a:prstGeom prst="rect">
            <a:avLst/>
          </a:prstGeom>
          <a:noFill/>
          <a:ln>
            <a:noFill/>
          </a:ln>
        </p:spPr>
        <p:txBody>
          <a:bodyPr lIns="91425" tIns="91425" rIns="91425" bIns="91425" anchor="t" anchorCtr="0">
            <a:noAutofit/>
          </a:bodyPr>
          <a:lstStyle/>
          <a:p>
            <a:pPr lvl="0">
              <a:spcBef>
                <a:spcPts val="0"/>
              </a:spcBef>
              <a:buNone/>
            </a:pPr>
            <a:r>
              <a:rPr lang="en" sz="1800">
                <a:solidFill>
                  <a:srgbClr val="00FFFF"/>
                </a:solidFill>
              </a:rPr>
              <a:t>The Old Barracks Museum is located on Barrack Street in Trenton, New Jersey.  It is the only remaining colonial barracks in New Jersey and is the last of five barracks built during the time of the thirteen original American colonies.  To today it is museum that recreates colonial history.   </a:t>
            </a:r>
            <a:r>
              <a:rPr lang="en" sz="1800"/>
              <a:t>. </a:t>
            </a:r>
          </a:p>
        </p:txBody>
      </p:sp>
      <p:pic>
        <p:nvPicPr>
          <p:cNvPr id="85" name="Shape 85"/>
          <p:cNvPicPr preferRelativeResize="0"/>
          <p:nvPr/>
        </p:nvPicPr>
        <p:blipFill>
          <a:blip r:embed="rId4">
            <a:alphaModFix/>
          </a:blip>
          <a:stretch>
            <a:fillRect/>
          </a:stretch>
        </p:blipFill>
        <p:spPr>
          <a:xfrm>
            <a:off x="167075" y="3257175"/>
            <a:ext cx="4312324" cy="1419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40275" y="377350"/>
            <a:ext cx="3150000" cy="590700"/>
          </a:xfrm>
          <a:prstGeom prst="rect">
            <a:avLst/>
          </a:prstGeom>
        </p:spPr>
        <p:txBody>
          <a:bodyPr lIns="91425" tIns="91425" rIns="91425" bIns="91425" anchor="b" anchorCtr="0">
            <a:noAutofit/>
          </a:bodyPr>
          <a:lstStyle/>
          <a:p>
            <a:pPr lvl="0" rtl="0">
              <a:spcBef>
                <a:spcPts val="0"/>
              </a:spcBef>
              <a:buNone/>
            </a:pPr>
            <a:r>
              <a:rPr lang="en" b="1">
                <a:solidFill>
                  <a:schemeClr val="accent4"/>
                </a:solidFill>
              </a:rPr>
              <a:t>Waterloo Village</a:t>
            </a:r>
          </a:p>
        </p:txBody>
      </p:sp>
      <p:sp>
        <p:nvSpPr>
          <p:cNvPr id="91" name="Shape 91"/>
          <p:cNvSpPr txBox="1">
            <a:spLocks noGrp="1"/>
          </p:cNvSpPr>
          <p:nvPr>
            <p:ph type="body" idx="1"/>
          </p:nvPr>
        </p:nvSpPr>
        <p:spPr>
          <a:xfrm>
            <a:off x="349050" y="331450"/>
            <a:ext cx="4161300" cy="4536000"/>
          </a:xfrm>
          <a:prstGeom prst="rect">
            <a:avLst/>
          </a:prstGeom>
        </p:spPr>
        <p:txBody>
          <a:bodyPr lIns="91425" tIns="91425" rIns="91425" bIns="91425" anchor="t" anchorCtr="0">
            <a:noAutofit/>
          </a:bodyPr>
          <a:lstStyle/>
          <a:p>
            <a:pPr lvl="0">
              <a:spcBef>
                <a:spcPts val="0"/>
              </a:spcBef>
              <a:buNone/>
            </a:pPr>
            <a:r>
              <a:rPr lang="en" sz="1700">
                <a:solidFill>
                  <a:srgbClr val="000000"/>
                </a:solidFill>
              </a:rPr>
              <a:t>Waterloo Village is a restored 19th-century canal town in Byram Township, Sussex County in northwestern New Jersey. The community was approximately the halfway point in the 102-mile long trip along the Morris Canal, which ran from Jersey City (across the Hudson River from Manhattan, New York) to Phillipsburg, New Jersey, (across the Delaware River from Easton, Pennsylvania). Waterloo had all the necessary facilities to serve the needs of a canal operation, including a general store, a church, and a blacksmith shop.</a:t>
            </a:r>
          </a:p>
        </p:txBody>
      </p:sp>
      <p:pic>
        <p:nvPicPr>
          <p:cNvPr id="92" name="Shape 92"/>
          <p:cNvPicPr preferRelativeResize="0"/>
          <p:nvPr/>
        </p:nvPicPr>
        <p:blipFill>
          <a:blip r:embed="rId3">
            <a:alphaModFix/>
          </a:blip>
          <a:stretch>
            <a:fillRect/>
          </a:stretch>
        </p:blipFill>
        <p:spPr>
          <a:xfrm>
            <a:off x="4540274" y="1196659"/>
            <a:ext cx="4358600" cy="1670750"/>
          </a:xfrm>
          <a:prstGeom prst="rect">
            <a:avLst/>
          </a:prstGeom>
          <a:noFill/>
          <a:ln>
            <a:noFill/>
          </a:ln>
        </p:spPr>
      </p:pic>
      <p:pic>
        <p:nvPicPr>
          <p:cNvPr id="93" name="Shape 93"/>
          <p:cNvPicPr preferRelativeResize="0"/>
          <p:nvPr/>
        </p:nvPicPr>
        <p:blipFill>
          <a:blip r:embed="rId4">
            <a:alphaModFix/>
          </a:blip>
          <a:stretch>
            <a:fillRect/>
          </a:stretch>
        </p:blipFill>
        <p:spPr>
          <a:xfrm>
            <a:off x="5321125" y="3096000"/>
            <a:ext cx="3611125" cy="1771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E599"/>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10774" y="152400"/>
            <a:ext cx="8520600" cy="572700"/>
          </a:xfrm>
          <a:prstGeom prst="rect">
            <a:avLst/>
          </a:prstGeom>
        </p:spPr>
        <p:txBody>
          <a:bodyPr lIns="91425" tIns="91425" rIns="91425" bIns="91425" anchor="t" anchorCtr="0">
            <a:noAutofit/>
          </a:bodyPr>
          <a:lstStyle/>
          <a:p>
            <a:pPr lvl="0">
              <a:spcBef>
                <a:spcPts val="0"/>
              </a:spcBef>
              <a:buNone/>
            </a:pPr>
            <a:r>
              <a:rPr lang="en" b="1"/>
              <a:t>C. A. Nothnagle Log House	</a:t>
            </a:r>
            <a:br>
              <a:rPr lang="en" b="1"/>
            </a:br>
            <a:endParaRPr lang="en" b="1"/>
          </a:p>
        </p:txBody>
      </p:sp>
      <p:pic>
        <p:nvPicPr>
          <p:cNvPr id="99" name="Shape 99"/>
          <p:cNvPicPr preferRelativeResize="0"/>
          <p:nvPr/>
        </p:nvPicPr>
        <p:blipFill>
          <a:blip r:embed="rId3">
            <a:alphaModFix/>
          </a:blip>
          <a:stretch>
            <a:fillRect/>
          </a:stretch>
        </p:blipFill>
        <p:spPr>
          <a:xfrm>
            <a:off x="3456000" y="719630"/>
            <a:ext cx="5687997" cy="4265998"/>
          </a:xfrm>
          <a:prstGeom prst="rect">
            <a:avLst/>
          </a:prstGeom>
          <a:noFill/>
          <a:ln>
            <a:noFill/>
          </a:ln>
        </p:spPr>
      </p:pic>
      <p:sp>
        <p:nvSpPr>
          <p:cNvPr id="100" name="Shape 100"/>
          <p:cNvSpPr txBox="1"/>
          <p:nvPr/>
        </p:nvSpPr>
        <p:spPr>
          <a:xfrm>
            <a:off x="586804" y="862211"/>
            <a:ext cx="2431200" cy="3775500"/>
          </a:xfrm>
          <a:prstGeom prst="rect">
            <a:avLst/>
          </a:prstGeom>
          <a:noFill/>
          <a:ln>
            <a:noFill/>
          </a:ln>
        </p:spPr>
        <p:txBody>
          <a:bodyPr lIns="91425" tIns="91425" rIns="91425" bIns="91425" anchor="ctr" anchorCtr="0">
            <a:noAutofit/>
          </a:bodyPr>
          <a:lstStyle/>
          <a:p>
            <a:pPr lvl="0" rtl="0">
              <a:spcBef>
                <a:spcPts val="0"/>
              </a:spcBef>
              <a:buNone/>
            </a:pPr>
            <a:r>
              <a:rPr lang="en" sz="1800">
                <a:solidFill>
                  <a:schemeClr val="dk1"/>
                </a:solidFill>
              </a:rPr>
              <a:t>The </a:t>
            </a:r>
            <a:r>
              <a:rPr lang="en" sz="1700">
                <a:solidFill>
                  <a:schemeClr val="dk1"/>
                </a:solidFill>
              </a:rPr>
              <a:t>C. A. Nothnagle Log House Is located on </a:t>
            </a:r>
            <a:r>
              <a:rPr lang="en" sz="1800"/>
              <a:t>Swedesboro Road in Gibbstown, New Jersey. The </a:t>
            </a:r>
            <a:r>
              <a:rPr lang="en" sz="1700">
                <a:solidFill>
                  <a:schemeClr val="dk1"/>
                </a:solidFill>
              </a:rPr>
              <a:t>C. A. Nothnagle Log House</a:t>
            </a:r>
            <a:br>
              <a:rPr lang="en" sz="1700">
                <a:solidFill>
                  <a:schemeClr val="dk1"/>
                </a:solidFill>
              </a:rPr>
            </a:br>
            <a:r>
              <a:rPr lang="en" sz="1700">
                <a:solidFill>
                  <a:schemeClr val="dk1"/>
                </a:solidFill>
              </a:rPr>
              <a:t>is </a:t>
            </a:r>
            <a:r>
              <a:rPr lang="en" sz="1800"/>
              <a:t>oldest log house in the United States.  It was once part of New Sweden, and is now a historic attraction in New Jersey.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6" name="Shape 106"/>
          <p:cNvSpPr txBox="1">
            <a:spLocks noGrp="1"/>
          </p:cNvSpPr>
          <p:nvPr>
            <p:ph type="title"/>
          </p:nvPr>
        </p:nvSpPr>
        <p:spPr>
          <a:xfrm flipH="1">
            <a:off x="4841673" y="479575"/>
            <a:ext cx="2866200" cy="639900"/>
          </a:xfrm>
          <a:prstGeom prst="rect">
            <a:avLst/>
          </a:prstGeom>
        </p:spPr>
        <p:txBody>
          <a:bodyPr lIns="91425" tIns="91425" rIns="91425" bIns="91425" anchor="b" anchorCtr="0">
            <a:noAutofit/>
          </a:bodyPr>
          <a:lstStyle/>
          <a:p>
            <a:pPr lvl="0">
              <a:spcBef>
                <a:spcPts val="0"/>
              </a:spcBef>
              <a:buNone/>
            </a:pPr>
            <a:r>
              <a:rPr lang="en" b="1"/>
              <a:t>The Ford Manor</a:t>
            </a:r>
          </a:p>
        </p:txBody>
      </p:sp>
      <p:sp>
        <p:nvSpPr>
          <p:cNvPr id="107" name="Shape 107"/>
          <p:cNvSpPr txBox="1">
            <a:spLocks noGrp="1"/>
          </p:cNvSpPr>
          <p:nvPr>
            <p:ph type="body" idx="1"/>
          </p:nvPr>
        </p:nvSpPr>
        <p:spPr>
          <a:xfrm>
            <a:off x="195325" y="592200"/>
            <a:ext cx="4473600" cy="3956100"/>
          </a:xfrm>
          <a:prstGeom prst="rect">
            <a:avLst/>
          </a:prstGeom>
        </p:spPr>
        <p:txBody>
          <a:bodyPr lIns="91425" tIns="91425" rIns="91425" bIns="91425" anchor="t" anchorCtr="0">
            <a:noAutofit/>
          </a:bodyPr>
          <a:lstStyle/>
          <a:p>
            <a:pPr lvl="0">
              <a:spcBef>
                <a:spcPts val="0"/>
              </a:spcBef>
              <a:buNone/>
            </a:pPr>
            <a:r>
              <a:rPr lang="en" sz="1700">
                <a:solidFill>
                  <a:schemeClr val="dk1"/>
                </a:solidFill>
              </a:rPr>
              <a:t>This building was used as a manor house by men who ran the Mount Hope Iron Works. It was known as the Ford-Faesch Manor House, and was named from two men who were very good in the iron industry before and during the Revolutionary War.  Jacob Ford, Jr. and John Jacob Faesch were very good in the iron industry.</a:t>
            </a:r>
          </a:p>
          <a:p>
            <a:pPr lvl="0" rtl="0">
              <a:spcBef>
                <a:spcPts val="0"/>
              </a:spcBef>
              <a:buNone/>
            </a:pPr>
            <a:r>
              <a:rPr lang="en" sz="1700">
                <a:solidFill>
                  <a:schemeClr val="dk1"/>
                </a:solidFill>
              </a:rPr>
              <a:t>It became famous when General George Washington used it as his winter headquarters during the American Revolutionary War.</a:t>
            </a:r>
          </a:p>
        </p:txBody>
      </p:sp>
      <p:pic>
        <p:nvPicPr>
          <p:cNvPr id="108" name="Shape 108"/>
          <p:cNvPicPr preferRelativeResize="0"/>
          <p:nvPr/>
        </p:nvPicPr>
        <p:blipFill>
          <a:blip r:embed="rId4">
            <a:alphaModFix/>
          </a:blip>
          <a:stretch>
            <a:fillRect/>
          </a:stretch>
        </p:blipFill>
        <p:spPr>
          <a:xfrm>
            <a:off x="4917975" y="1279367"/>
            <a:ext cx="3921222" cy="3308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6B26B"/>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424748" y="270025"/>
            <a:ext cx="4789800" cy="572700"/>
          </a:xfrm>
          <a:prstGeom prst="rect">
            <a:avLst/>
          </a:prstGeom>
        </p:spPr>
        <p:txBody>
          <a:bodyPr lIns="91425" tIns="91425" rIns="91425" bIns="91425" anchor="t" anchorCtr="0">
            <a:noAutofit/>
          </a:bodyPr>
          <a:lstStyle/>
          <a:p>
            <a:pPr lvl="0">
              <a:spcBef>
                <a:spcPts val="0"/>
              </a:spcBef>
              <a:buNone/>
            </a:pPr>
            <a:r>
              <a:rPr lang="en" b="1"/>
              <a:t>The William Trent House</a:t>
            </a:r>
          </a:p>
        </p:txBody>
      </p:sp>
      <p:pic>
        <p:nvPicPr>
          <p:cNvPr id="114" name="Shape 114"/>
          <p:cNvPicPr preferRelativeResize="0"/>
          <p:nvPr/>
        </p:nvPicPr>
        <p:blipFill>
          <a:blip r:embed="rId3">
            <a:alphaModFix/>
          </a:blip>
          <a:stretch>
            <a:fillRect/>
          </a:stretch>
        </p:blipFill>
        <p:spPr>
          <a:xfrm>
            <a:off x="3424750" y="987050"/>
            <a:ext cx="5490650" cy="4004050"/>
          </a:xfrm>
          <a:prstGeom prst="rect">
            <a:avLst/>
          </a:prstGeom>
          <a:noFill/>
          <a:ln>
            <a:noFill/>
          </a:ln>
        </p:spPr>
      </p:pic>
      <p:sp>
        <p:nvSpPr>
          <p:cNvPr id="115" name="Shape 115"/>
          <p:cNvSpPr txBox="1"/>
          <p:nvPr/>
        </p:nvSpPr>
        <p:spPr>
          <a:xfrm>
            <a:off x="347750" y="987050"/>
            <a:ext cx="2794800" cy="3624300"/>
          </a:xfrm>
          <a:prstGeom prst="rect">
            <a:avLst/>
          </a:prstGeom>
          <a:noFill/>
          <a:ln>
            <a:noFill/>
          </a:ln>
        </p:spPr>
        <p:txBody>
          <a:bodyPr lIns="91425" tIns="91425" rIns="91425" bIns="91425" anchor="t" anchorCtr="0">
            <a:noAutofit/>
          </a:bodyPr>
          <a:lstStyle/>
          <a:p>
            <a:pPr lvl="0">
              <a:spcBef>
                <a:spcPts val="0"/>
              </a:spcBef>
              <a:buNone/>
            </a:pPr>
            <a:r>
              <a:rPr lang="en" sz="1800"/>
              <a:t>The William Trent House is the oldest house in Trenton, Mercer County, New Jersey.  It was built for William Trent who found the town which became the capital of New Jersey. It has served as the residence for three New Jersey Governors</a:t>
            </a:r>
            <a:r>
              <a:rPr lang="en"/>
              <a:t>.</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810</Words>
  <Application>Microsoft Macintosh PowerPoint</Application>
  <PresentationFormat>On-screen Show (16:9)</PresentationFormat>
  <Paragraphs>36</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simple-light-2</vt:lpstr>
      <vt:lpstr>Unique Buildings in Our Community</vt:lpstr>
      <vt:lpstr>The Little Red School House</vt:lpstr>
      <vt:lpstr>The Red Mill Museum Village</vt:lpstr>
      <vt:lpstr>Lucy the Elephant</vt:lpstr>
      <vt:lpstr>Old Barracks Museum</vt:lpstr>
      <vt:lpstr>Waterloo Village</vt:lpstr>
      <vt:lpstr>C. A. Nothnagle Log House  </vt:lpstr>
      <vt:lpstr>The Ford Manor</vt:lpstr>
      <vt:lpstr>The William Trent House</vt:lpstr>
      <vt:lpstr>Liberty Hall</vt:lpstr>
      <vt:lpstr>Navesink Twin Lights, Highlands</vt:lpstr>
      <vt:lpstr>Atlantic City Boardwalk</vt:lpstr>
      <vt:lpstr>By:  Ned Scannell and Joey Edwards   Grade 5 Dr. Kramer’s Class Franklin Township School Quakertown New Jersey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Unique Buildings in Our Community</dc:title>
  <cp:lastModifiedBy>Barry Kramer</cp:lastModifiedBy>
  <cp:revision>1</cp:revision>
  <dcterms:created xsi:type="dcterms:W3CDTF">2017-05-07T05:10:15Z</dcterms:created>
  <dcterms:modified xsi:type="dcterms:W3CDTF">2017-05-07T05:10:51Z</dcterms:modified>
</cp:coreProperties>
</file>