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64" r:id="rId4"/>
    <p:sldId id="258" r:id="rId5"/>
    <p:sldId id="259" r:id="rId6"/>
    <p:sldId id="265" r:id="rId7"/>
    <p:sldId id="267" r:id="rId8"/>
    <p:sldId id="268" r:id="rId9"/>
    <p:sldId id="266" r:id="rId10"/>
    <p:sldId id="260" r:id="rId11"/>
    <p:sldId id="272" r:id="rId12"/>
    <p:sldId id="273" r:id="rId13"/>
    <p:sldId id="26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8" autoAdjust="0"/>
    <p:restoredTop sz="93712" autoAdjust="0"/>
  </p:normalViewPr>
  <p:slideViewPr>
    <p:cSldViewPr snapToGrid="0">
      <p:cViewPr varScale="1">
        <p:scale>
          <a:sx n="84" d="100"/>
          <a:sy n="84"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5/8/2017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descr="Image result for iran map with fla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Iran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3925" y="4466320"/>
            <a:ext cx="3113056" cy="22025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
          <p:cNvSpPr txBox="1">
            <a:spLocks/>
          </p:cNvSpPr>
          <p:nvPr/>
        </p:nvSpPr>
        <p:spPr>
          <a:xfrm rot="20829234">
            <a:off x="7018765" y="2919704"/>
            <a:ext cx="3683394" cy="1223587"/>
          </a:xfrm>
          <a:prstGeom prst="rect">
            <a:avLst/>
          </a:prstGeom>
          <a:no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2800" b="1" dirty="0">
                <a:solidFill>
                  <a:srgbClr val="FFFF00"/>
                </a:solidFill>
                <a:latin typeface="+mn-lt"/>
              </a:rPr>
              <a:t>Mehr A</a:t>
            </a:r>
            <a:r>
              <a:rPr lang="en-US" sz="2800" b="1" i="1" dirty="0">
                <a:solidFill>
                  <a:srgbClr val="FFFF00"/>
                </a:solidFill>
                <a:latin typeface="+mn-lt"/>
              </a:rPr>
              <a:t>e</a:t>
            </a:r>
            <a:r>
              <a:rPr lang="en-US" sz="2800" b="1" dirty="0">
                <a:solidFill>
                  <a:srgbClr val="FFFF00"/>
                </a:solidFill>
                <a:latin typeface="+mn-lt"/>
              </a:rPr>
              <a:t>in School</a:t>
            </a:r>
          </a:p>
          <a:p>
            <a:pPr algn="ctr"/>
            <a:r>
              <a:rPr lang="en-US" sz="2800" b="1" dirty="0">
                <a:solidFill>
                  <a:srgbClr val="FFFF00"/>
                </a:solidFill>
                <a:latin typeface="+mn-lt"/>
              </a:rPr>
              <a:t>Iran - Tehran  </a:t>
            </a:r>
          </a:p>
        </p:txBody>
      </p:sp>
      <p:sp>
        <p:nvSpPr>
          <p:cNvPr id="2" name="Title 1"/>
          <p:cNvSpPr>
            <a:spLocks noGrp="1"/>
          </p:cNvSpPr>
          <p:nvPr>
            <p:ph type="title"/>
          </p:nvPr>
        </p:nvSpPr>
        <p:spPr>
          <a:xfrm>
            <a:off x="1162702" y="312739"/>
            <a:ext cx="5260462" cy="745296"/>
          </a:xfrm>
          <a:solidFill>
            <a:schemeClr val="accent1">
              <a:lumMod val="75000"/>
            </a:schemeClr>
          </a:solidFill>
          <a:ln>
            <a:solidFill>
              <a:schemeClr val="bg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dirty="0">
                <a:solidFill>
                  <a:srgbClr val="FFFF00"/>
                </a:solidFill>
                <a:latin typeface="Lucida Calligraphy" panose="03010101010101010101" pitchFamily="66" charset="0"/>
              </a:rPr>
              <a:t>In The Name Of  God </a:t>
            </a:r>
          </a:p>
        </p:txBody>
      </p:sp>
      <p:sp>
        <p:nvSpPr>
          <p:cNvPr id="17" name="Title 1"/>
          <p:cNvSpPr txBox="1">
            <a:spLocks/>
          </p:cNvSpPr>
          <p:nvPr/>
        </p:nvSpPr>
        <p:spPr>
          <a:xfrm>
            <a:off x="1577238" y="1960785"/>
            <a:ext cx="4431389" cy="997806"/>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b="1" dirty="0" smtClean="0">
                <a:solidFill>
                  <a:srgbClr val="FFFF00"/>
                </a:solidFill>
                <a:latin typeface="Lucida Calligraphy" panose="03010101010101010101" pitchFamily="66" charset="0"/>
              </a:rPr>
              <a:t>Unemployment</a:t>
            </a:r>
            <a:r>
              <a:rPr lang="en-US" sz="2800" b="1" dirty="0" smtClean="0">
                <a:solidFill>
                  <a:schemeClr val="bg1"/>
                </a:solidFill>
                <a:latin typeface="Lucida Calligraphy" panose="03010101010101010101" pitchFamily="66" charset="0"/>
              </a:rPr>
              <a:t> </a:t>
            </a:r>
            <a:endParaRPr lang="en-US" sz="2800" b="1" dirty="0">
              <a:solidFill>
                <a:schemeClr val="bg1"/>
              </a:solidFill>
              <a:latin typeface="Lucida Calligraphy" panose="03010101010101010101" pitchFamily="66" charset="0"/>
            </a:endParaRPr>
          </a:p>
        </p:txBody>
      </p:sp>
      <p:pic>
        <p:nvPicPr>
          <p:cNvPr id="3" name="Picture 2" descr="Image result for flag of i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227" y="314803"/>
            <a:ext cx="2134335" cy="22818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unemployment clip a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unemployment clip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66" y="3194570"/>
            <a:ext cx="4448934" cy="3336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3705" y="1146586"/>
            <a:ext cx="6096000" cy="646331"/>
          </a:xfrm>
          <a:prstGeom prst="rect">
            <a:avLst/>
          </a:prstGeom>
        </p:spPr>
        <p:txBody>
          <a:bodyPr>
            <a:spAutoFit/>
          </a:bodyPr>
          <a:lstStyle/>
          <a:p>
            <a:pPr algn="ctr"/>
            <a:r>
              <a:rPr lang="en-US" b="1" dirty="0">
                <a:solidFill>
                  <a:srgbClr val="FFFF00"/>
                </a:solidFill>
                <a:latin typeface="Proxima"/>
              </a:rPr>
              <a:t>Global Issues: </a:t>
            </a:r>
            <a:endParaRPr lang="en-US" b="1" dirty="0" smtClean="0">
              <a:solidFill>
                <a:srgbClr val="FFFF00"/>
              </a:solidFill>
              <a:latin typeface="Proxima"/>
            </a:endParaRPr>
          </a:p>
          <a:p>
            <a:pPr algn="ctr"/>
            <a:r>
              <a:rPr lang="en-US" b="1" dirty="0" smtClean="0">
                <a:solidFill>
                  <a:srgbClr val="FFFF00"/>
                </a:solidFill>
                <a:latin typeface="Proxima"/>
              </a:rPr>
              <a:t>Environment </a:t>
            </a:r>
            <a:r>
              <a:rPr lang="en-US" b="1" dirty="0">
                <a:solidFill>
                  <a:srgbClr val="FFFF00"/>
                </a:solidFill>
                <a:latin typeface="Proxima"/>
              </a:rPr>
              <a:t>Learning </a:t>
            </a:r>
            <a:r>
              <a:rPr lang="en-US" b="1" dirty="0" smtClean="0">
                <a:solidFill>
                  <a:srgbClr val="FFFF00"/>
                </a:solidFill>
                <a:latin typeface="Proxima"/>
              </a:rPr>
              <a:t> Circle </a:t>
            </a:r>
            <a:r>
              <a:rPr lang="en-US" b="1" dirty="0">
                <a:solidFill>
                  <a:srgbClr val="FFFF00"/>
                </a:solidFill>
                <a:latin typeface="Proxima"/>
              </a:rPr>
              <a:t>1 (Middle/High School)</a:t>
            </a:r>
          </a:p>
        </p:txBody>
      </p:sp>
    </p:spTree>
    <p:extLst>
      <p:ext uri="{BB962C8B-B14F-4D97-AF65-F5344CB8AC3E}">
        <p14:creationId xmlns:p14="http://schemas.microsoft.com/office/powerpoint/2010/main" val="2911159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barn(inVertical)">
                                      <p:cBhvr>
                                        <p:cTn id="26" dur="500"/>
                                        <p:tgtEl>
                                          <p:spTgt spid="103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circle(in)">
                                      <p:cBhvr>
                                        <p:cTn id="4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17"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75545"/>
            <a:ext cx="8998856" cy="923330"/>
          </a:xfrm>
          <a:prstGeom prst="rect">
            <a:avLst/>
          </a:prstGeom>
          <a:noFill/>
        </p:spPr>
        <p:txBody>
          <a:bodyPr wrap="square" rtlCol="0">
            <a:spAutoFit/>
          </a:bodyPr>
          <a:lstStyle/>
          <a:p>
            <a:r>
              <a:rPr lang="en-US" sz="5400" dirty="0" smtClean="0"/>
              <a:t>What is the solution for it ?  </a:t>
            </a:r>
            <a:endParaRPr lang="en-US" sz="5400" dirty="0"/>
          </a:p>
        </p:txBody>
      </p:sp>
      <p:sp>
        <p:nvSpPr>
          <p:cNvPr id="3" name="Rectangle 2"/>
          <p:cNvSpPr/>
          <p:nvPr/>
        </p:nvSpPr>
        <p:spPr>
          <a:xfrm>
            <a:off x="491490" y="1021735"/>
            <a:ext cx="6846570" cy="5262979"/>
          </a:xfrm>
          <a:prstGeom prst="rect">
            <a:avLst/>
          </a:prstGeom>
        </p:spPr>
        <p:txBody>
          <a:bodyPr wrap="square">
            <a:spAutoFit/>
          </a:bodyPr>
          <a:lstStyle/>
          <a:p>
            <a:r>
              <a:rPr lang="en-US" sz="2400" dirty="0"/>
              <a:t>Nearly 500 million new jobs will need to be created by 2020 to provide opportunities to those currently unemployed and to the young people who are projected to join the workforce over the next few years</a:t>
            </a:r>
            <a:r>
              <a:rPr lang="en-US" sz="2400" dirty="0" smtClean="0"/>
              <a:t>.</a:t>
            </a:r>
            <a:endParaRPr lang="en-US" sz="2400" dirty="0"/>
          </a:p>
          <a:p>
            <a:r>
              <a:rPr lang="en-US" sz="2400" dirty="0"/>
              <a:t>At the same time, many industries are facing difficulty hiring qualified staff. One 2015 survey found that, globally, 38% of all employers are reporting difficulty filling jobs, a two-percentage point rise from 2014</a:t>
            </a:r>
            <a:r>
              <a:rPr lang="en-US" sz="2400" dirty="0" smtClean="0"/>
              <a:t>.</a:t>
            </a:r>
            <a:endParaRPr lang="en-US" sz="2400" dirty="0"/>
          </a:p>
          <a:p>
            <a:r>
              <a:rPr lang="en-US" sz="2400" dirty="0"/>
              <a:t>Put simply, we need jobs for the hundreds of millions of unemployed people around the world, and we need the skilled employees that businesses are struggling to find.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070" y="2253829"/>
            <a:ext cx="4546237" cy="2443901"/>
          </a:xfrm>
          <a:prstGeom prst="rect">
            <a:avLst/>
          </a:prstGeom>
        </p:spPr>
      </p:pic>
    </p:spTree>
    <p:extLst>
      <p:ext uri="{BB962C8B-B14F-4D97-AF65-F5344CB8AC3E}">
        <p14:creationId xmlns:p14="http://schemas.microsoft.com/office/powerpoint/2010/main" val="608423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340" y="132080"/>
            <a:ext cx="5044440" cy="67259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65" y="1647190"/>
            <a:ext cx="5682826" cy="4262120"/>
          </a:xfrm>
          <a:prstGeom prst="rect">
            <a:avLst/>
          </a:prstGeom>
        </p:spPr>
      </p:pic>
    </p:spTree>
    <p:extLst>
      <p:ext uri="{BB962C8B-B14F-4D97-AF65-F5344CB8AC3E}">
        <p14:creationId xmlns:p14="http://schemas.microsoft.com/office/powerpoint/2010/main" val="26303436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746" y="799464"/>
            <a:ext cx="4183380" cy="55778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20" y="604518"/>
            <a:ext cx="4475799" cy="5967731"/>
          </a:xfrm>
          <a:prstGeom prst="rect">
            <a:avLst/>
          </a:prstGeom>
        </p:spPr>
      </p:pic>
    </p:spTree>
    <p:extLst>
      <p:ext uri="{BB962C8B-B14F-4D97-AF65-F5344CB8AC3E}">
        <p14:creationId xmlns:p14="http://schemas.microsoft.com/office/powerpoint/2010/main" val="11102737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416378"/>
            <a:ext cx="10835639" cy="2800767"/>
          </a:xfrm>
          <a:prstGeom prst="rect">
            <a:avLst/>
          </a:prstGeom>
          <a:noFill/>
        </p:spPr>
        <p:txBody>
          <a:bodyPr wrap="square" rtlCol="0">
            <a:spAutoFit/>
          </a:bodyPr>
          <a:lstStyle/>
          <a:p>
            <a:r>
              <a:rPr lang="en-US" sz="4400" dirty="0" smtClean="0"/>
              <a:t>As we told unemployment is a terrible issue for economy and human beings …. </a:t>
            </a:r>
          </a:p>
          <a:p>
            <a:r>
              <a:rPr lang="en-US" sz="4400" dirty="0" smtClean="0"/>
              <a:t>Let’s hope unemployment will decrease day by day… </a:t>
            </a:r>
            <a:endParaRPr lang="en-US" sz="4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011" y="3448483"/>
            <a:ext cx="7837715" cy="2636607"/>
          </a:xfrm>
          <a:prstGeom prst="rect">
            <a:avLst/>
          </a:prstGeom>
        </p:spPr>
      </p:pic>
    </p:spTree>
    <p:extLst>
      <p:ext uri="{BB962C8B-B14F-4D97-AF65-F5344CB8AC3E}">
        <p14:creationId xmlns:p14="http://schemas.microsoft.com/office/powerpoint/2010/main" val="177435556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457" y="166913"/>
            <a:ext cx="11727543" cy="3139321"/>
          </a:xfrm>
          <a:prstGeom prst="rect">
            <a:avLst/>
          </a:prstGeom>
          <a:noFill/>
        </p:spPr>
        <p:txBody>
          <a:bodyPr wrap="square" rtlCol="0">
            <a:spAutoFit/>
          </a:bodyPr>
          <a:lstStyle/>
          <a:p>
            <a:r>
              <a:rPr lang="en-US" sz="6600" dirty="0" smtClean="0"/>
              <a:t>Thank you for your attention.</a:t>
            </a:r>
          </a:p>
          <a:p>
            <a:endParaRPr lang="en-US" sz="6600" kern="1200" dirty="0">
              <a:solidFill>
                <a:schemeClr val="tx1"/>
              </a:solidFill>
            </a:endParaRPr>
          </a:p>
          <a:p>
            <a:pPr algn="ctr"/>
            <a:r>
              <a:rPr lang="en-US" sz="6600" dirty="0" smtClean="0"/>
              <a:t>We hope you enjoyed it .</a:t>
            </a:r>
          </a:p>
        </p:txBody>
      </p:sp>
      <p:sp>
        <p:nvSpPr>
          <p:cNvPr id="3" name="TextBox 2"/>
          <p:cNvSpPr txBox="1"/>
          <p:nvPr/>
        </p:nvSpPr>
        <p:spPr>
          <a:xfrm>
            <a:off x="859969" y="3640063"/>
            <a:ext cx="9953174" cy="5201424"/>
          </a:xfrm>
          <a:prstGeom prst="rect">
            <a:avLst/>
          </a:prstGeom>
          <a:noFill/>
        </p:spPr>
        <p:txBody>
          <a:bodyPr wrap="square" rtlCol="0">
            <a:spAutoFit/>
          </a:bodyPr>
          <a:lstStyle/>
          <a:p>
            <a:pPr algn="ctr"/>
            <a:r>
              <a:rPr lang="en-US" sz="16600" dirty="0" smtClean="0">
                <a:latin typeface="Bradley Hand ITC" panose="03070402050302030203" pitchFamily="66" charset="0"/>
                <a:cs typeface="Gautami" panose="020B0502040204020203" pitchFamily="34" charset="0"/>
              </a:rPr>
              <a:t>THE END</a:t>
            </a:r>
          </a:p>
          <a:p>
            <a:pPr algn="ctr"/>
            <a:endParaRPr lang="en-US" sz="16600" kern="1200" dirty="0">
              <a:solidFill>
                <a:schemeClr val="tx1"/>
              </a:solidFill>
              <a:latin typeface="Bradley Hand ITC" panose="03070402050302030203" pitchFamily="66" charset="0"/>
              <a:cs typeface="Gautami" panose="020B0502040204020203" pitchFamily="34" charset="0"/>
            </a:endParaRPr>
          </a:p>
        </p:txBody>
      </p:sp>
    </p:spTree>
    <p:extLst>
      <p:ext uri="{BB962C8B-B14F-4D97-AF65-F5344CB8AC3E}">
        <p14:creationId xmlns:p14="http://schemas.microsoft.com/office/powerpoint/2010/main" val="32594414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6" presetClass="entr" presetSubtype="21"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4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3588" y="1257300"/>
            <a:ext cx="7397432" cy="389763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a:r>
              <a:rPr lang="en-US" sz="5400" i="1" dirty="0" smtClean="0">
                <a:solidFill>
                  <a:srgbClr val="FFFF00"/>
                </a:solidFill>
              </a:rPr>
              <a:t>By : Sam, Parsa, Salim</a:t>
            </a:r>
          </a:p>
          <a:p>
            <a:pPr algn="l"/>
            <a:r>
              <a:rPr lang="en-US" sz="4000" i="1" dirty="0" smtClean="0">
                <a:solidFill>
                  <a:srgbClr val="FFFF00"/>
                </a:solidFill>
              </a:rPr>
              <a:t>Teachers : </a:t>
            </a:r>
          </a:p>
          <a:p>
            <a:pPr algn="l"/>
            <a:r>
              <a:rPr lang="en-US" sz="4000" i="1" dirty="0" smtClean="0">
                <a:solidFill>
                  <a:srgbClr val="FFFF00"/>
                </a:solidFill>
              </a:rPr>
              <a:t>Ms. Mirkhosravi</a:t>
            </a:r>
          </a:p>
          <a:p>
            <a:pPr algn="l"/>
            <a:r>
              <a:rPr lang="en-US" sz="4000" i="1" dirty="0" smtClean="0">
                <a:solidFill>
                  <a:srgbClr val="FFFF00"/>
                </a:solidFill>
              </a:rPr>
              <a:t>MR. Rahmati(computer teacher)</a:t>
            </a:r>
            <a:endParaRPr lang="en-US" sz="4000" i="1" dirty="0">
              <a:solidFill>
                <a:srgbClr val="FFFF00"/>
              </a:solidFill>
            </a:endParaRPr>
          </a:p>
        </p:txBody>
      </p:sp>
      <p:pic>
        <p:nvPicPr>
          <p:cNvPr id="2050" name="Picture 2" descr="Image result for why is unemployment is a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071" y="1068333"/>
            <a:ext cx="2194783" cy="14605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hy is unemployment is a 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069" y="2740604"/>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548" y="4550583"/>
            <a:ext cx="3195869" cy="2094052"/>
          </a:xfrm>
          <a:prstGeom prst="rect">
            <a:avLst/>
          </a:prstGeom>
        </p:spPr>
      </p:pic>
    </p:spTree>
    <p:extLst>
      <p:ext uri="{BB962C8B-B14F-4D97-AF65-F5344CB8AC3E}">
        <p14:creationId xmlns:p14="http://schemas.microsoft.com/office/powerpoint/2010/main" val="1739683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25" y="390226"/>
            <a:ext cx="7304375" cy="893821"/>
          </a:xfrm>
        </p:spPr>
        <p:txBody>
          <a:bodyPr/>
          <a:lstStyle/>
          <a:p>
            <a:pPr lvl="0"/>
            <a:r>
              <a:rPr lang="en-US" dirty="0">
                <a:effectLst/>
              </a:rPr>
              <a:t>What is unemployment</a:t>
            </a:r>
            <a:r>
              <a:rPr lang="en-US" dirty="0" smtClean="0">
                <a:effectLst/>
              </a:rPr>
              <a:t>?</a:t>
            </a:r>
            <a:endParaRPr lang="en-US" dirty="0"/>
          </a:p>
        </p:txBody>
      </p:sp>
      <p:pic>
        <p:nvPicPr>
          <p:cNvPr id="1026" name="Picture 2" descr="Image result for What is unemploy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5538" y="1362114"/>
            <a:ext cx="5817870" cy="434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49491" y="1456958"/>
            <a:ext cx="3566160" cy="4247317"/>
          </a:xfrm>
          <a:prstGeom prst="rect">
            <a:avLst/>
          </a:prstGeom>
        </p:spPr>
        <p:txBody>
          <a:bodyPr wrap="square">
            <a:spAutoFit/>
          </a:bodyPr>
          <a:lstStyle/>
          <a:p>
            <a:r>
              <a:rPr lang="en-US" dirty="0"/>
              <a:t>Unemployment is defined by the Bureau of Labor Statistics (BLS) as people who do not have a job, have actively looked for work in the past four weeks, and are </a:t>
            </a:r>
            <a:r>
              <a:rPr lang="en-US" dirty="0" smtClean="0"/>
              <a:t>at present time </a:t>
            </a:r>
            <a:r>
              <a:rPr lang="en-US" dirty="0"/>
              <a:t>available for work. Also, people who were temporarily laid off and were waiting to be called back to that job are included in the unemployment </a:t>
            </a:r>
            <a:r>
              <a:rPr lang="en-US" dirty="0" smtClean="0"/>
              <a:t>statistics. </a:t>
            </a:r>
            <a:endParaRPr lang="en-US" dirty="0"/>
          </a:p>
          <a:p>
            <a:pPr algn="just"/>
            <a:r>
              <a:rPr lang="en-US" dirty="0"/>
              <a:t>Those who have not looked for work within the past four weeks are no longer counted among the unemployed</a:t>
            </a:r>
            <a:r>
              <a:rPr lang="en-US" dirty="0" smtClean="0"/>
              <a:t>.</a:t>
            </a:r>
            <a:endParaRPr lang="en-US" dirty="0"/>
          </a:p>
        </p:txBody>
      </p:sp>
    </p:spTree>
    <p:extLst>
      <p:ext uri="{BB962C8B-B14F-4D97-AF65-F5344CB8AC3E}">
        <p14:creationId xmlns:p14="http://schemas.microsoft.com/office/powerpoint/2010/main" val="2975846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87" y="211361"/>
            <a:ext cx="10174817" cy="874489"/>
          </a:xfrm>
        </p:spPr>
        <p:txBody>
          <a:bodyPr>
            <a:normAutofit/>
          </a:bodyPr>
          <a:lstStyle/>
          <a:p>
            <a:r>
              <a:rPr lang="en-US" sz="3600" dirty="0" smtClean="0"/>
              <a:t>Why is unemployment important?</a:t>
            </a:r>
            <a:endParaRPr lang="en-US" sz="3600" dirty="0"/>
          </a:p>
        </p:txBody>
      </p:sp>
      <p:sp>
        <p:nvSpPr>
          <p:cNvPr id="5" name="Rectangle 4"/>
          <p:cNvSpPr/>
          <p:nvPr/>
        </p:nvSpPr>
        <p:spPr>
          <a:xfrm>
            <a:off x="581177" y="1177290"/>
            <a:ext cx="7968463" cy="4524315"/>
          </a:xfrm>
          <a:prstGeom prst="rect">
            <a:avLst/>
          </a:prstGeom>
        </p:spPr>
        <p:txBody>
          <a:bodyPr wrap="square">
            <a:spAutoFit/>
          </a:bodyPr>
          <a:lstStyle/>
          <a:p>
            <a:r>
              <a:rPr lang="en-US" dirty="0"/>
              <a:t>Unemployment is important because it serves primarily as a measurement of economic health on a local, state and national scale. Unemployment is studied and quantified as a measurement of economic health to demonstrate what sectors are most affected by unemployment as well as correlations between lower rates of employment and people of certain ages, ethnicity and socioeconomic status</a:t>
            </a:r>
            <a:r>
              <a:rPr lang="en-US" dirty="0" smtClean="0"/>
              <a:t>. </a:t>
            </a:r>
          </a:p>
          <a:p>
            <a:r>
              <a:rPr lang="en-US" dirty="0" smtClean="0"/>
              <a:t>That </a:t>
            </a:r>
            <a:r>
              <a:rPr lang="en-US" dirty="0"/>
              <a:t>adds up to a rather alarming fact: that the longer you're out of work, the lower your prospects of ever finding a new </a:t>
            </a:r>
            <a:r>
              <a:rPr lang="en-US" dirty="0" smtClean="0"/>
              <a:t>job become. </a:t>
            </a:r>
            <a:r>
              <a:rPr lang="en-US" dirty="0"/>
              <a:t>The reasons </a:t>
            </a:r>
            <a:r>
              <a:rPr lang="en-US" dirty="0" smtClean="0"/>
              <a:t>are simple</a:t>
            </a:r>
            <a:r>
              <a:rPr lang="en-US" dirty="0"/>
              <a:t>: in an employer's </a:t>
            </a:r>
            <a:r>
              <a:rPr lang="en-US" dirty="0" smtClean="0"/>
              <a:t>market one </a:t>
            </a:r>
            <a:r>
              <a:rPr lang="en-US" dirty="0"/>
              <a:t>of the criteria that firms use to screen out </a:t>
            </a:r>
            <a:r>
              <a:rPr lang="en-US" dirty="0" smtClean="0"/>
              <a:t>resumes, </a:t>
            </a:r>
            <a:r>
              <a:rPr lang="en-US" dirty="0"/>
              <a:t>is to eliminate those from people who are not currently, or have not recently been, working. While the reasons for doing so may be logical—people who haven't worked recently are less likely to be up on current technologies, skills and industry knowledge, and therefore less likely to be able to hit the ground running—it's clear that someone who is stuck in the limbo of wanting to work but having been out of a job for too long is going to need to try to fill the gaps on their resume.</a:t>
            </a:r>
          </a:p>
        </p:txBody>
      </p:sp>
      <p:pic>
        <p:nvPicPr>
          <p:cNvPr id="1026" name="Picture 2" descr="Image result for why is unemployment is a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979" y="1177290"/>
            <a:ext cx="3010051" cy="452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64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heel(1)">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 y="223846"/>
            <a:ext cx="11803380" cy="646331"/>
          </a:xfrm>
          <a:prstGeom prst="rect">
            <a:avLst/>
          </a:prstGeom>
          <a:noFill/>
        </p:spPr>
        <p:txBody>
          <a:bodyPr wrap="square" rtlCol="0">
            <a:spAutoFit/>
          </a:bodyPr>
          <a:lstStyle/>
          <a:p>
            <a:r>
              <a:rPr lang="en-US" sz="3600" b="1" dirty="0" smtClean="0"/>
              <a:t>Types of unemployment and what are the causes?</a:t>
            </a:r>
            <a:endParaRPr lang="en-US" sz="3600" b="1" dirty="0"/>
          </a:p>
        </p:txBody>
      </p:sp>
      <p:sp>
        <p:nvSpPr>
          <p:cNvPr id="3" name="Rectangle 2"/>
          <p:cNvSpPr/>
          <p:nvPr/>
        </p:nvSpPr>
        <p:spPr>
          <a:xfrm>
            <a:off x="616575" y="946420"/>
            <a:ext cx="6034069" cy="5262979"/>
          </a:xfrm>
          <a:prstGeom prst="rect">
            <a:avLst/>
          </a:prstGeom>
        </p:spPr>
        <p:txBody>
          <a:bodyPr wrap="square">
            <a:spAutoFit/>
          </a:bodyPr>
          <a:lstStyle/>
          <a:p>
            <a:r>
              <a:rPr lang="en-US" sz="2800" dirty="0"/>
              <a:t>There are three main types of </a:t>
            </a:r>
            <a:r>
              <a:rPr lang="en-US" sz="2800" dirty="0" smtClean="0"/>
              <a:t>unemployment</a:t>
            </a:r>
            <a:r>
              <a:rPr lang="en-US" sz="2800" dirty="0"/>
              <a:t> </a:t>
            </a:r>
            <a:r>
              <a:rPr lang="en-US" sz="2800" dirty="0" smtClean="0"/>
              <a:t>: </a:t>
            </a:r>
          </a:p>
          <a:p>
            <a:pPr marL="457200" indent="-457200">
              <a:buFont typeface="Arial" panose="020B0604020202020204" pitchFamily="34" charset="0"/>
              <a:buChar char="•"/>
            </a:pPr>
            <a:r>
              <a:rPr lang="en-US" sz="2800" dirty="0" smtClean="0"/>
              <a:t>Frictional </a:t>
            </a:r>
          </a:p>
          <a:p>
            <a:pPr marL="457200" indent="-457200">
              <a:buFont typeface="Arial" panose="020B0604020202020204" pitchFamily="34" charset="0"/>
              <a:buChar char="•"/>
            </a:pPr>
            <a:r>
              <a:rPr lang="en-US" sz="2800" dirty="0" smtClean="0"/>
              <a:t>Structural </a:t>
            </a:r>
          </a:p>
          <a:p>
            <a:pPr marL="457200" indent="-457200">
              <a:buFont typeface="Arial" panose="020B0604020202020204" pitchFamily="34" charset="0"/>
              <a:buChar char="•"/>
            </a:pPr>
            <a:r>
              <a:rPr lang="en-US" sz="2800" dirty="0" smtClean="0"/>
              <a:t>Cyclical</a:t>
            </a:r>
          </a:p>
          <a:p>
            <a:r>
              <a:rPr lang="en-US" sz="2800" dirty="0" smtClean="0"/>
              <a:t>. </a:t>
            </a:r>
            <a:r>
              <a:rPr lang="en-US" sz="2800" dirty="0"/>
              <a:t>The first two make up the natural unemployment rate. The third rises when </a:t>
            </a:r>
            <a:r>
              <a:rPr lang="en-US" sz="2800" dirty="0" smtClean="0"/>
              <a:t>demand</a:t>
            </a:r>
            <a:r>
              <a:rPr lang="en-US" sz="2800" dirty="0"/>
              <a:t> </a:t>
            </a:r>
            <a:r>
              <a:rPr lang="en-US" sz="2800" dirty="0" smtClean="0"/>
              <a:t>falls</a:t>
            </a:r>
            <a:r>
              <a:rPr lang="en-US" sz="2800" dirty="0"/>
              <a:t>, usually during a </a:t>
            </a:r>
            <a:r>
              <a:rPr lang="en-US" sz="2800" dirty="0" smtClean="0"/>
              <a:t>recession. Some </a:t>
            </a:r>
            <a:r>
              <a:rPr lang="en-US" sz="2800" dirty="0"/>
              <a:t>economists define as many as five additional types of unemployment, such as seasonal and </a:t>
            </a:r>
            <a:r>
              <a:rPr lang="en-US" sz="2800" dirty="0" smtClean="0"/>
              <a:t>classical.</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247" y="1288457"/>
            <a:ext cx="5284753" cy="24576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484" y="3909571"/>
            <a:ext cx="4876277" cy="2730715"/>
          </a:xfrm>
          <a:prstGeom prst="rect">
            <a:avLst/>
          </a:prstGeom>
        </p:spPr>
      </p:pic>
    </p:spTree>
    <p:extLst>
      <p:ext uri="{BB962C8B-B14F-4D97-AF65-F5344CB8AC3E}">
        <p14:creationId xmlns:p14="http://schemas.microsoft.com/office/powerpoint/2010/main" val="1069013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605789"/>
            <a:ext cx="7040880" cy="731521"/>
          </a:xfrm>
        </p:spPr>
        <p:txBody>
          <a:bodyPr>
            <a:normAutofit fontScale="90000"/>
          </a:bodyPr>
          <a:lstStyle/>
          <a:p>
            <a:r>
              <a:rPr lang="en-US" dirty="0" smtClean="0"/>
              <a:t>Structural  unemployment </a:t>
            </a:r>
            <a:endParaRPr lang="en-US" dirty="0"/>
          </a:p>
        </p:txBody>
      </p:sp>
      <p:sp>
        <p:nvSpPr>
          <p:cNvPr id="3" name="Text Placeholder 2"/>
          <p:cNvSpPr>
            <a:spLocks noGrp="1"/>
          </p:cNvSpPr>
          <p:nvPr>
            <p:ph type="body" idx="1"/>
          </p:nvPr>
        </p:nvSpPr>
        <p:spPr>
          <a:xfrm>
            <a:off x="1040130" y="1840230"/>
            <a:ext cx="5349240" cy="3683464"/>
          </a:xfrm>
        </p:spPr>
        <p:txBody>
          <a:bodyPr>
            <a:normAutofit lnSpcReduction="10000"/>
          </a:bodyPr>
          <a:lstStyle/>
          <a:p>
            <a:pPr algn="l"/>
            <a:r>
              <a:rPr lang="en-US" sz="2800" dirty="0" smtClean="0">
                <a:effectLst/>
              </a:rPr>
              <a:t>This kind of unemployment is when there is no demand for a definite type of worker. </a:t>
            </a:r>
          </a:p>
          <a:p>
            <a:pPr algn="l"/>
            <a:r>
              <a:rPr lang="en-US" sz="2800" dirty="0" smtClean="0">
                <a:effectLst/>
              </a:rPr>
              <a:t>It happens when there is no match  between the skills employers want and</a:t>
            </a:r>
          </a:p>
          <a:p>
            <a:pPr algn="l"/>
            <a:r>
              <a:rPr lang="en-US" sz="2800" dirty="0">
                <a:effectLst/>
              </a:rPr>
              <a:t>t</a:t>
            </a:r>
            <a:r>
              <a:rPr lang="en-US" sz="2800" dirty="0" smtClean="0">
                <a:effectLst/>
              </a:rPr>
              <a:t>he skills that workers have.  </a:t>
            </a:r>
            <a:endParaRPr lang="en-US" sz="2800" dirty="0">
              <a:effectLst/>
            </a:endParaRPr>
          </a:p>
          <a:p>
            <a:endParaRPr lang="en-US" dirty="0"/>
          </a:p>
        </p:txBody>
      </p:sp>
      <p:pic>
        <p:nvPicPr>
          <p:cNvPr id="1026" name="Picture 2" descr="Image result for why is unemployment import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370" y="2183130"/>
            <a:ext cx="5631838" cy="316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98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in)">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369" y="506730"/>
            <a:ext cx="8135736" cy="1326321"/>
          </a:xfrm>
        </p:spPr>
        <p:txBody>
          <a:bodyPr/>
          <a:lstStyle/>
          <a:p>
            <a:r>
              <a:rPr lang="en-US" dirty="0" smtClean="0"/>
              <a:t>Frictional unemployment</a:t>
            </a:r>
            <a:endParaRPr lang="en-US" dirty="0"/>
          </a:p>
        </p:txBody>
      </p:sp>
      <p:sp>
        <p:nvSpPr>
          <p:cNvPr id="8" name="Text Placeholder 2"/>
          <p:cNvSpPr txBox="1">
            <a:spLocks/>
          </p:cNvSpPr>
          <p:nvPr/>
        </p:nvSpPr>
        <p:spPr>
          <a:xfrm>
            <a:off x="634365" y="1833051"/>
            <a:ext cx="4989195" cy="3886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800" dirty="0" smtClean="0">
                <a:effectLst/>
              </a:rPr>
              <a:t>This kind of unemployment happens when a person moves from one job to another. It happens because he/she doesn’t have enough information in labor market and just wants to get a job without losing time. They wouldn’t spend time to find a particular job vacancy. </a:t>
            </a:r>
          </a:p>
          <a:p>
            <a:r>
              <a:rPr lang="en-US" sz="2800" dirty="0" smtClean="0">
                <a:effectLst/>
              </a:rPr>
              <a:t>They just want to escape from unemployment.  </a:t>
            </a:r>
            <a:r>
              <a:rPr lang="en-US" sz="2800" dirty="0">
                <a:effectLst/>
              </a:rPr>
              <a:t>T</a:t>
            </a:r>
            <a:r>
              <a:rPr lang="en-US" sz="2800" dirty="0" smtClean="0">
                <a:effectLst/>
              </a:rPr>
              <a:t>hey can not be hired for their favorite job. So they are ready to change their job with a new one. </a:t>
            </a:r>
          </a:p>
          <a:p>
            <a:endParaRPr lang="en-US" sz="2800" dirty="0">
              <a:effectLst/>
            </a:endParaRPr>
          </a:p>
        </p:txBody>
      </p:sp>
      <p:pic>
        <p:nvPicPr>
          <p:cNvPr id="2052" name="Picture 4" descr="Image result for frictional un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409" y="1714500"/>
            <a:ext cx="52197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14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ppt_x"/>
                                          </p:val>
                                        </p:tav>
                                        <p:tav tm="100000">
                                          <p:val>
                                            <p:strVal val="#ppt_x"/>
                                          </p:val>
                                        </p:tav>
                                      </p:tavLst>
                                    </p:anim>
                                    <p:anim calcmode="lin" valueType="num">
                                      <p:cBhvr additive="base">
                                        <p:cTn id="2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765809"/>
            <a:ext cx="9001462" cy="858203"/>
          </a:xfrm>
        </p:spPr>
        <p:txBody>
          <a:bodyPr>
            <a:normAutofit fontScale="90000"/>
          </a:bodyPr>
          <a:lstStyle/>
          <a:p>
            <a:r>
              <a:rPr lang="en-US" dirty="0" smtClean="0"/>
              <a:t>Cyclical unemployment</a:t>
            </a:r>
            <a:endParaRPr lang="en-US" dirty="0"/>
          </a:p>
        </p:txBody>
      </p:sp>
      <p:sp>
        <p:nvSpPr>
          <p:cNvPr id="3" name="Subtitle 2"/>
          <p:cNvSpPr>
            <a:spLocks noGrp="1"/>
          </p:cNvSpPr>
          <p:nvPr>
            <p:ph type="subTitle" idx="1"/>
          </p:nvPr>
        </p:nvSpPr>
        <p:spPr>
          <a:xfrm>
            <a:off x="1595269" y="1851660"/>
            <a:ext cx="4725521" cy="4091940"/>
          </a:xfrm>
        </p:spPr>
        <p:txBody>
          <a:bodyPr>
            <a:normAutofit/>
          </a:bodyPr>
          <a:lstStyle/>
          <a:p>
            <a:pPr algn="l"/>
            <a:r>
              <a:rPr lang="en-US" dirty="0" smtClean="0"/>
              <a:t>This kind of unemployment is when there is a greater number of workers than job vacancies. </a:t>
            </a:r>
          </a:p>
          <a:p>
            <a:pPr algn="l"/>
            <a:r>
              <a:rPr lang="en-US" dirty="0" smtClean="0"/>
              <a:t>It happens when there is less demand for products because of the lack of consumer confidence, no interest, consumer’s low income. </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806" y="1937619"/>
            <a:ext cx="3844925" cy="392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88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957" y="3837606"/>
            <a:ext cx="12734039" cy="2087385"/>
          </a:xfrm>
        </p:spPr>
        <p:txBody>
          <a:bodyPr/>
          <a:lstStyle/>
          <a:p>
            <a:endParaRPr lang="en-US" dirty="0"/>
          </a:p>
        </p:txBody>
      </p:sp>
      <p:pic>
        <p:nvPicPr>
          <p:cNvPr id="3074" name="Picture 2" descr="Image result for different kinds of un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36" y="651510"/>
            <a:ext cx="10223589"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40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578</TotalTime>
  <Words>463</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Bookman Old Style</vt:lpstr>
      <vt:lpstr>Bradley Hand ITC</vt:lpstr>
      <vt:lpstr>Gautami</vt:lpstr>
      <vt:lpstr>Lucida Calligraphy</vt:lpstr>
      <vt:lpstr>Proxima</vt:lpstr>
      <vt:lpstr>Rockwell</vt:lpstr>
      <vt:lpstr>Wingdings 3</vt:lpstr>
      <vt:lpstr>Damask</vt:lpstr>
      <vt:lpstr>In The Name Of  God </vt:lpstr>
      <vt:lpstr>PowerPoint Presentation</vt:lpstr>
      <vt:lpstr>What is unemployment?</vt:lpstr>
      <vt:lpstr>Why is unemployment important?</vt:lpstr>
      <vt:lpstr>PowerPoint Presentation</vt:lpstr>
      <vt:lpstr>Structural  unemployment </vt:lpstr>
      <vt:lpstr>Frictional unemployment</vt:lpstr>
      <vt:lpstr>Cyclical unemployment</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Sam Marandi</dc:creator>
  <cp:lastModifiedBy>User</cp:lastModifiedBy>
  <cp:revision>52</cp:revision>
  <dcterms:created xsi:type="dcterms:W3CDTF">2017-04-19T11:44:07Z</dcterms:created>
  <dcterms:modified xsi:type="dcterms:W3CDTF">2017-05-08T12:45:02Z</dcterms:modified>
</cp:coreProperties>
</file>