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08" d="100"/>
          <a:sy n="108" d="100"/>
        </p:scale>
        <p:origin x="-104" y="-37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81870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923460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74900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910972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983800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79847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18460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503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imperialtransilvania.com/2016/06/28/read-more/argomenti/places-of-interest-1/articolo/the-legends-of-lake-siutghiol.html" TargetMode="External"/><Relationship Id="rId4" Type="http://schemas.openxmlformats.org/officeDocument/2006/relationships/hyperlink" Target="http://www.romaniajournal.ro/ovidiu-island-a-unique-attraction-near-mamaia/" TargetMode="External"/><Relationship Id="rId5" Type="http://schemas.openxmlformats.org/officeDocument/2006/relationships/hyperlink" Target="http://lataifas.ro/destinatii-turistice-unice/64109/lacul-siutghiol-atractia-litoralului-romanesc/" TargetMode="External"/><Relationship Id="rId6" Type="http://schemas.openxmlformats.org/officeDocument/2006/relationships/hyperlink" Target="http://m.ziuaconstanta.ro/stiri/actualitate/lacul-siutghiol-va-fi-administrat-de-primariile-constanta-navodari-si-ovidiu-43315-279046.html" TargetMode="External"/><Relationship Id="rId7" Type="http://schemas.openxmlformats.org/officeDocument/2006/relationships/hyperlink" Target="http://salut-constanta.ro/lacul-siutghiol/10618" TargetMode="External"/><Relationship Id="rId8" Type="http://schemas.openxmlformats.org/officeDocument/2006/relationships/hyperlink" Target="http://www.turistderomania.ro/lacuri-si-baraje/lacul-siutghiol-mamaia/" TargetMode="External"/><Relationship Id="rId9" Type="http://schemas.openxmlformats.org/officeDocument/2006/relationships/hyperlink" Target="http://www.ziuaconstanta.ro/stiri/social/legenda-lacului-siutghiol-un-sat-cu-oameni-rai-s-a-scufundat-in-loc-a-aparut-o-apa-mare-si-adanca-451425.html" TargetMode="External"/><Relationship Id="rId10" Type="http://schemas.openxmlformats.org/officeDocument/2006/relationships/hyperlink" Target="http://radioconstanta.ro/2017/03/04/mamaia-actiune-de-ecologizare-pe-malul-lacului-siutghiol/" TargetMode="External"/><Relationship Id="rId11" Type="http://schemas.openxmlformats.org/officeDocument/2006/relationships/hyperlink" Target="http://www.turismland.ro/lacul-siutghiol-constanta/"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2C4C9"/>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744575"/>
            <a:ext cx="8520600" cy="1073700"/>
          </a:xfrm>
          <a:prstGeom prst="rect">
            <a:avLst/>
          </a:prstGeom>
        </p:spPr>
        <p:txBody>
          <a:bodyPr lIns="91425" tIns="91425" rIns="91425" bIns="91425" anchor="b" anchorCtr="0">
            <a:noAutofit/>
          </a:bodyPr>
          <a:lstStyle/>
          <a:p>
            <a:pPr lvl="0">
              <a:spcBef>
                <a:spcPts val="0"/>
              </a:spcBef>
              <a:buNone/>
            </a:pPr>
            <a:r>
              <a:rPr lang="en" b="1" i="1">
                <a:solidFill>
                  <a:srgbClr val="3C78D8"/>
                </a:solidFill>
                <a:latin typeface="Times New Roman"/>
                <a:ea typeface="Times New Roman"/>
                <a:cs typeface="Times New Roman"/>
                <a:sym typeface="Times New Roman"/>
              </a:rPr>
              <a:t>The Siutghiol Lake</a:t>
            </a:r>
          </a:p>
        </p:txBody>
      </p:sp>
      <p:pic>
        <p:nvPicPr>
          <p:cNvPr id="55" name="Shape 55" descr="IMG_0423.PNG"/>
          <p:cNvPicPr preferRelativeResize="0"/>
          <p:nvPr/>
        </p:nvPicPr>
        <p:blipFill>
          <a:blip r:embed="rId3">
            <a:alphaModFix/>
          </a:blip>
          <a:stretch>
            <a:fillRect/>
          </a:stretch>
        </p:blipFill>
        <p:spPr>
          <a:xfrm>
            <a:off x="1818275" y="1818275"/>
            <a:ext cx="5380125" cy="32711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2C4C9"/>
        </a:solid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744575"/>
            <a:ext cx="8520600" cy="1073700"/>
          </a:xfrm>
          <a:prstGeom prst="rect">
            <a:avLst/>
          </a:prstGeom>
        </p:spPr>
        <p:txBody>
          <a:bodyPr lIns="91425" tIns="91425" rIns="91425" bIns="91425" anchor="b" anchorCtr="0">
            <a:noAutofit/>
          </a:bodyPr>
          <a:lstStyle/>
          <a:p>
            <a:pPr lvl="0">
              <a:spcBef>
                <a:spcPts val="0"/>
              </a:spcBef>
              <a:buNone/>
            </a:pPr>
            <a:r>
              <a:rPr lang="en" b="1" i="1">
                <a:solidFill>
                  <a:srgbClr val="3C78D8"/>
                </a:solidFill>
                <a:latin typeface="Times New Roman"/>
                <a:ea typeface="Times New Roman"/>
                <a:cs typeface="Times New Roman"/>
                <a:sym typeface="Times New Roman"/>
              </a:rPr>
              <a:t>The Siutghiol Lake</a:t>
            </a:r>
          </a:p>
        </p:txBody>
      </p:sp>
      <p:pic>
        <p:nvPicPr>
          <p:cNvPr id="61" name="Shape 61" descr="IMG_0423.PNG"/>
          <p:cNvPicPr preferRelativeResize="0"/>
          <p:nvPr/>
        </p:nvPicPr>
        <p:blipFill>
          <a:blip r:embed="rId3">
            <a:alphaModFix/>
          </a:blip>
          <a:stretch>
            <a:fillRect/>
          </a:stretch>
        </p:blipFill>
        <p:spPr>
          <a:xfrm>
            <a:off x="1818275" y="1818275"/>
            <a:ext cx="5380125" cy="32711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FC5E8"/>
        </a:solidFill>
        <a:effectLst/>
      </p:bgPr>
    </p:bg>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2988950" y="0"/>
            <a:ext cx="5843400" cy="4569000"/>
          </a:xfrm>
          <a:prstGeom prst="rect">
            <a:avLst/>
          </a:prstGeom>
        </p:spPr>
        <p:txBody>
          <a:bodyPr lIns="91425" tIns="91425" rIns="91425" bIns="91425" anchor="t" anchorCtr="0">
            <a:noAutofit/>
          </a:bodyPr>
          <a:lstStyle/>
          <a:p>
            <a:pPr lvl="0">
              <a:spcBef>
                <a:spcPts val="0"/>
              </a:spcBef>
              <a:buNone/>
            </a:pPr>
            <a:r>
              <a:rPr lang="en"/>
              <a:t>The Siutghiol lake has a length of 7,5 km and a width of 2,5 km. The lake has an island (dubbed Ovidiu) that is primarily comprised out of limestone and has a surface area of 2 hectares. On the side of the western and southern part of the lake, numerous springs can be seen fueling the lake with sweet water, contributing to the aquatic animals' ecosystem. </a:t>
            </a:r>
            <a:br>
              <a:rPr lang="en"/>
            </a:br>
            <a:r>
              <a:rPr lang="en"/>
              <a:t/>
            </a:r>
            <a:br>
              <a:rPr lang="en"/>
            </a:br>
            <a:r>
              <a:rPr lang="en"/>
              <a:t>On the shores of the Siutghiol, Constanta's Maritime Research Institution created a fish unit to conduct certain investigations. Likewise, a fishery named SC Marin has exclusive rights to the lake; they have taken measures to ban fishing so that the dwindling number of fish in the lake may be given an opportunity to grow. The ban they enforced will be in effect for the next five years.</a:t>
            </a:r>
          </a:p>
        </p:txBody>
      </p:sp>
      <p:pic>
        <p:nvPicPr>
          <p:cNvPr id="67" name="Shape 67" descr="IMG_0430.JPG"/>
          <p:cNvPicPr preferRelativeResize="0"/>
          <p:nvPr/>
        </p:nvPicPr>
        <p:blipFill>
          <a:blip r:embed="rId3">
            <a:alphaModFix/>
          </a:blip>
          <a:stretch>
            <a:fillRect/>
          </a:stretch>
        </p:blipFill>
        <p:spPr>
          <a:xfrm>
            <a:off x="409903" y="764250"/>
            <a:ext cx="2247974" cy="3615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FC5E8"/>
        </a:solidFill>
        <a:effectLst/>
      </p:bgPr>
    </p:bg>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rot="-185">
            <a:off x="3262949" y="930199"/>
            <a:ext cx="5569800" cy="1934400"/>
          </a:xfrm>
          <a:prstGeom prst="rect">
            <a:avLst/>
          </a:prstGeom>
        </p:spPr>
        <p:txBody>
          <a:bodyPr lIns="91425" tIns="91425" rIns="91425" bIns="91425" anchor="t" anchorCtr="0">
            <a:noAutofit/>
          </a:bodyPr>
          <a:lstStyle/>
          <a:p>
            <a:pPr lvl="0" rtl="0">
              <a:spcBef>
                <a:spcPts val="0"/>
              </a:spcBef>
              <a:spcAft>
                <a:spcPts val="0"/>
              </a:spcAft>
              <a:buNone/>
            </a:pPr>
            <a:r>
              <a:rPr lang="en" sz="1100">
                <a:solidFill>
                  <a:schemeClr val="dk1"/>
                </a:solidFill>
              </a:rPr>
              <a:t>The island is also a very popular touristic attraction seeing as it's affordable and offers a great variety of food at a local restaurant with fish as it's main dish, coupled with a beautiful landscape and a small place arranged for children alongside a view showcasing a few species of rare and beautiful birds and animals. </a:t>
            </a:r>
            <a:br>
              <a:rPr lang="en" sz="1100">
                <a:solidFill>
                  <a:schemeClr val="dk1"/>
                </a:solidFill>
              </a:rPr>
            </a:br>
            <a:r>
              <a:rPr lang="en" sz="1100">
                <a:solidFill>
                  <a:schemeClr val="dk1"/>
                </a:solidFill>
              </a:rPr>
              <a:t/>
            </a:r>
            <a:br>
              <a:rPr lang="en" sz="1100">
                <a:solidFill>
                  <a:schemeClr val="dk1"/>
                </a:solidFill>
              </a:rPr>
            </a:br>
            <a:endParaRPr lang="en" sz="1100">
              <a:solidFill>
                <a:schemeClr val="dk1"/>
              </a:solidFill>
            </a:endParaRPr>
          </a:p>
          <a:p>
            <a:pPr lvl="0" rtl="0">
              <a:spcBef>
                <a:spcPts val="0"/>
              </a:spcBef>
              <a:spcAft>
                <a:spcPts val="0"/>
              </a:spcAft>
              <a:buNone/>
            </a:pPr>
            <a:endParaRPr sz="1100">
              <a:solidFill>
                <a:schemeClr val="dk1"/>
              </a:solidFill>
            </a:endParaRPr>
          </a:p>
          <a:p>
            <a:pPr lvl="0" rtl="0">
              <a:spcBef>
                <a:spcPts val="0"/>
              </a:spcBef>
              <a:spcAft>
                <a:spcPts val="0"/>
              </a:spcAft>
              <a:buClr>
                <a:schemeClr val="dk1"/>
              </a:buClr>
              <a:buSzPct val="100000"/>
              <a:buFont typeface="Arial"/>
              <a:buNone/>
            </a:pPr>
            <a:endParaRPr sz="1100">
              <a:solidFill>
                <a:schemeClr val="dk1"/>
              </a:solidFill>
            </a:endParaRPr>
          </a:p>
        </p:txBody>
      </p:sp>
      <p:pic>
        <p:nvPicPr>
          <p:cNvPr id="73" name="Shape 73" descr="Processed with VSCO with m3 preset"/>
          <p:cNvPicPr preferRelativeResize="0"/>
          <p:nvPr/>
        </p:nvPicPr>
        <p:blipFill rotWithShape="1">
          <a:blip r:embed="rId3">
            <a:alphaModFix/>
          </a:blip>
          <a:srcRect l="22010" r="22010"/>
          <a:stretch/>
        </p:blipFill>
        <p:spPr>
          <a:xfrm>
            <a:off x="336199" y="943000"/>
            <a:ext cx="2756499" cy="2067375"/>
          </a:xfrm>
          <a:prstGeom prst="rect">
            <a:avLst/>
          </a:prstGeom>
          <a:noFill/>
          <a:ln>
            <a:noFill/>
          </a:ln>
        </p:spPr>
      </p:pic>
      <p:sp>
        <p:nvSpPr>
          <p:cNvPr id="74" name="Shape 74"/>
          <p:cNvSpPr txBox="1"/>
          <p:nvPr/>
        </p:nvSpPr>
        <p:spPr>
          <a:xfrm>
            <a:off x="336250" y="3325225"/>
            <a:ext cx="2756400" cy="14445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a:solidFill>
                  <a:schemeClr val="dk1"/>
                </a:solidFill>
              </a:rPr>
              <a:t>All in all, it is a great place for people to relax far away from the noise of the city or the business that engulfs the coasts and it's business' during summer time. The boat ride itself from the docks to the island is twenty minutes; the roundway ticket is priced at 20 ron (as a reference, that would be 5$).</a:t>
            </a:r>
          </a:p>
        </p:txBody>
      </p:sp>
      <p:pic>
        <p:nvPicPr>
          <p:cNvPr id="75" name="Shape 75" descr="Processed with VSCO with m3 preset"/>
          <p:cNvPicPr preferRelativeResize="0"/>
          <p:nvPr/>
        </p:nvPicPr>
        <p:blipFill>
          <a:blip r:embed="rId4">
            <a:alphaModFix/>
          </a:blip>
          <a:stretch>
            <a:fillRect/>
          </a:stretch>
        </p:blipFill>
        <p:spPr>
          <a:xfrm>
            <a:off x="3245050" y="3085100"/>
            <a:ext cx="2915482" cy="1906000"/>
          </a:xfrm>
          <a:prstGeom prst="rect">
            <a:avLst/>
          </a:prstGeom>
          <a:noFill/>
          <a:ln>
            <a:noFill/>
          </a:ln>
        </p:spPr>
      </p:pic>
      <p:pic>
        <p:nvPicPr>
          <p:cNvPr id="76" name="Shape 76" descr="IMG_0492.JPG"/>
          <p:cNvPicPr preferRelativeResize="0"/>
          <p:nvPr/>
        </p:nvPicPr>
        <p:blipFill>
          <a:blip r:embed="rId5">
            <a:alphaModFix/>
          </a:blip>
          <a:stretch>
            <a:fillRect/>
          </a:stretch>
        </p:blipFill>
        <p:spPr>
          <a:xfrm>
            <a:off x="6312924" y="3085100"/>
            <a:ext cx="2871555" cy="1906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4C2F4"/>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 </a:t>
            </a:r>
          </a:p>
        </p:txBody>
      </p:sp>
      <p:sp>
        <p:nvSpPr>
          <p:cNvPr id="82" name="Shape 82"/>
          <p:cNvSpPr txBox="1">
            <a:spLocks noGrp="1"/>
          </p:cNvSpPr>
          <p:nvPr>
            <p:ph type="body" idx="1"/>
          </p:nvPr>
        </p:nvSpPr>
        <p:spPr>
          <a:xfrm>
            <a:off x="311700" y="1152475"/>
            <a:ext cx="4669800" cy="3416400"/>
          </a:xfrm>
          <a:prstGeom prst="rect">
            <a:avLst/>
          </a:prstGeom>
        </p:spPr>
        <p:txBody>
          <a:bodyPr lIns="91425" tIns="91425" rIns="91425" bIns="91425" anchor="t" anchorCtr="0">
            <a:noAutofit/>
          </a:bodyPr>
          <a:lstStyle/>
          <a:p>
            <a:pPr lvl="0">
              <a:spcBef>
                <a:spcPts val="0"/>
              </a:spcBef>
              <a:buNone/>
            </a:pPr>
            <a:r>
              <a:rPr lang="en"/>
              <a:t>The main profits of Siutghiol come from the boat which takes tourists on the island (  a ticket being 20 LEI ) and the island's restaurant. The main dishes of the restaurant are of course sea food like Fish or Sea Fruits (shrimp,octopus etc)</a:t>
            </a:r>
          </a:p>
          <a:p>
            <a:pPr lvl="0">
              <a:spcBef>
                <a:spcPts val="0"/>
              </a:spcBef>
              <a:buNone/>
            </a:pPr>
            <a:r>
              <a:rPr lang="en"/>
              <a:t>For example a plate of octopus can reach up to 55 lei.</a:t>
            </a:r>
          </a:p>
        </p:txBody>
      </p:sp>
      <p:pic>
        <p:nvPicPr>
          <p:cNvPr id="83" name="Shape 83" descr="IMG_0422.JPG"/>
          <p:cNvPicPr preferRelativeResize="0"/>
          <p:nvPr/>
        </p:nvPicPr>
        <p:blipFill>
          <a:blip r:embed="rId3">
            <a:alphaModFix/>
          </a:blip>
          <a:stretch>
            <a:fillRect/>
          </a:stretch>
        </p:blipFill>
        <p:spPr>
          <a:xfrm>
            <a:off x="5308199" y="1152475"/>
            <a:ext cx="3524101" cy="198918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FC5E8"/>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456175" y="1152475"/>
            <a:ext cx="5376000" cy="3990900"/>
          </a:xfrm>
          <a:prstGeom prst="rect">
            <a:avLst/>
          </a:prstGeom>
        </p:spPr>
        <p:txBody>
          <a:bodyPr lIns="91425" tIns="91425" rIns="91425" bIns="91425" anchor="t" anchorCtr="0">
            <a:noAutofit/>
          </a:bodyPr>
          <a:lstStyle/>
          <a:p>
            <a:pPr lvl="0">
              <a:spcBef>
                <a:spcPts val="0"/>
              </a:spcBef>
              <a:buNone/>
            </a:pPr>
            <a:r>
              <a:rPr lang="en"/>
              <a:t>The Island Ovidiu is named after a famous Latin poet that lived in exile in an area near the lake called Tomis approximately two thousand years ago. Rumor has it that while he was exiled to Tomis, he himself (Ovidius) built a home on the island, ultimately becoming the site of his grave. This theory has never been confirmed by any archeological findings, however this notion is still alive and circulated to the younger generations </a:t>
            </a:r>
            <a:br>
              <a:rPr lang="en"/>
            </a:br>
            <a:r>
              <a:rPr lang="en"/>
              <a:t/>
            </a:r>
            <a:br>
              <a:rPr lang="en"/>
            </a:br>
            <a:endParaRPr lang="en"/>
          </a:p>
        </p:txBody>
      </p:sp>
      <p:pic>
        <p:nvPicPr>
          <p:cNvPr id="89" name="Shape 89" descr="Processed with VSCO with c1 preset"/>
          <p:cNvPicPr preferRelativeResize="0"/>
          <p:nvPr/>
        </p:nvPicPr>
        <p:blipFill>
          <a:blip r:embed="rId3">
            <a:alphaModFix/>
          </a:blip>
          <a:stretch>
            <a:fillRect/>
          </a:stretch>
        </p:blipFill>
        <p:spPr>
          <a:xfrm>
            <a:off x="311699" y="1152475"/>
            <a:ext cx="3144475" cy="235542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FC5E8"/>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Bibliography </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17500" rtl="0">
              <a:spcBef>
                <a:spcPts val="0"/>
              </a:spcBef>
              <a:spcAft>
                <a:spcPts val="0"/>
              </a:spcAft>
              <a:buClr>
                <a:schemeClr val="dk1"/>
              </a:buClr>
              <a:buSzPct val="100000"/>
              <a:buChar char="-"/>
            </a:pPr>
            <a:r>
              <a:rPr lang="en" sz="1400" u="sng">
                <a:solidFill>
                  <a:srgbClr val="1155CC"/>
                </a:solidFill>
                <a:hlinkClick r:id="rId3"/>
              </a:rPr>
              <a:t>http://www.imperialtransilvania.com/2016/06/28/read-more/argomenti/places-of-interest-1/articolo/the-legends-of-lake-siutghiol.html</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4"/>
              </a:rPr>
              <a:t>http://www.romaniajournal.ro/ovidiu-island-a-unique-attraction-near-mamaia/</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5"/>
              </a:rPr>
              <a:t>http://lataifas.ro/destinatii-turistice-unice/64109/lacul-siutghiol-atractia-litoralului-romanesc/</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6"/>
              </a:rPr>
              <a:t>http://m.ziuaconstanta.ro/stiri/actualitate/lacul-siutghiol-va-fi-administrat-de-primariile-constanta-navodari-si-ovidiu-43315-279046.html</a:t>
            </a:r>
          </a:p>
          <a:p>
            <a:pPr marL="457200" lvl="0" indent="-317500" rtl="0">
              <a:spcBef>
                <a:spcPts val="0"/>
              </a:spcBef>
              <a:spcAft>
                <a:spcPts val="0"/>
              </a:spcAft>
              <a:buClr>
                <a:schemeClr val="dk1"/>
              </a:buClr>
              <a:buSzPct val="100000"/>
              <a:buChar char="-"/>
            </a:pPr>
            <a:r>
              <a:rPr lang="en" sz="1400" u="sng">
                <a:solidFill>
                  <a:srgbClr val="1155CC"/>
                </a:solidFill>
                <a:hlinkClick r:id="rId7"/>
              </a:rPr>
              <a:t>http://salut-constanta.ro/lacul-siutghiol/10618</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8"/>
              </a:rPr>
              <a:t>http://www.turistderomania.ro/lacuri-si-baraje/lacul-siutghiol-mamaia/</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9"/>
              </a:rPr>
              <a:t>http://www.ziuaconstanta.ro/stiri/social/legenda-lacului-siutghiol-un-sat-cu-oameni-rai-s-a-scufundat-in-loc-a-aparut-o-apa-mare-si-adanca-451425.html</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10"/>
              </a:rPr>
              <a:t>http://radioconstanta.ro/2017/03/04/mamaia-actiune-de-ecologizare-pe-malul-lacului-siutghiol/</a:t>
            </a:r>
            <a:r>
              <a:rPr lang="en" sz="1400">
                <a:solidFill>
                  <a:schemeClr val="dk1"/>
                </a:solidFill>
              </a:rPr>
              <a:t> </a:t>
            </a:r>
          </a:p>
          <a:p>
            <a:pPr marL="457200" lvl="0" indent="-317500" rtl="0">
              <a:spcBef>
                <a:spcPts val="0"/>
              </a:spcBef>
              <a:spcAft>
                <a:spcPts val="0"/>
              </a:spcAft>
              <a:buClr>
                <a:schemeClr val="dk1"/>
              </a:buClr>
              <a:buSzPct val="100000"/>
              <a:buChar char="-"/>
            </a:pPr>
            <a:r>
              <a:rPr lang="en" sz="1400" u="sng">
                <a:solidFill>
                  <a:srgbClr val="1155CC"/>
                </a:solidFill>
                <a:hlinkClick r:id="rId11"/>
              </a:rPr>
              <a:t>http://www.turismland.ro/lacul-siutghiol-constanta/</a:t>
            </a:r>
            <a:r>
              <a:rPr lang="en" sz="1400">
                <a:solidFill>
                  <a:schemeClr val="dk1"/>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399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7778" y="164386"/>
            <a:ext cx="2803132" cy="2102349"/>
          </a:xfrm>
          <a:prstGeom prst="rect">
            <a:avLst/>
          </a:prstGeom>
        </p:spPr>
      </p:pic>
      <p:pic>
        <p:nvPicPr>
          <p:cNvPr id="3" name="Imagin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21121" y="295701"/>
            <a:ext cx="2637890" cy="1978418"/>
          </a:xfrm>
          <a:prstGeom prst="rect">
            <a:avLst/>
          </a:prstGeom>
        </p:spPr>
      </p:pic>
      <p:pic>
        <p:nvPicPr>
          <p:cNvPr id="4" name="Imagin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515" y="157000"/>
            <a:ext cx="2822825" cy="2117119"/>
          </a:xfrm>
          <a:prstGeom prst="rect">
            <a:avLst/>
          </a:prstGeom>
        </p:spPr>
      </p:pic>
      <p:pic>
        <p:nvPicPr>
          <p:cNvPr id="5" name="Imagine 4"/>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3000" y="2713019"/>
            <a:ext cx="2473503" cy="1855127"/>
          </a:xfrm>
          <a:prstGeom prst="rect">
            <a:avLst/>
          </a:prstGeom>
        </p:spPr>
      </p:pic>
      <p:pic>
        <p:nvPicPr>
          <p:cNvPr id="6" name="Imagine 5"/>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1639" y="2555053"/>
            <a:ext cx="2894744" cy="21710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417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382</Words>
  <Application>Microsoft Macintosh PowerPoint</Application>
  <PresentationFormat>On-screen Show (16:9)</PresentationFormat>
  <Paragraphs>19</Paragraphs>
  <Slides>9</Slides>
  <Notes>7</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simple-light-2</vt:lpstr>
      <vt:lpstr>The Siutghiol Lake</vt:lpstr>
      <vt:lpstr>The Siutghiol Lake</vt:lpstr>
      <vt:lpstr>Slide 3</vt:lpstr>
      <vt:lpstr>Slide 4</vt:lpstr>
      <vt:lpstr> </vt:lpstr>
      <vt:lpstr>Slide 6</vt:lpstr>
      <vt:lpstr>Bibliography </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Siutghiol Lake</dc:title>
  <cp:lastModifiedBy>Barry Kramer</cp:lastModifiedBy>
  <cp:revision>2</cp:revision>
  <dcterms:created xsi:type="dcterms:W3CDTF">2017-06-06T01:19:31Z</dcterms:created>
  <dcterms:modified xsi:type="dcterms:W3CDTF">2017-06-06T01:19:56Z</dcterms:modified>
</cp:coreProperties>
</file>