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104" y="-3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
        <p:cNvGrpSpPr/>
        <p:nvPr/>
      </p:nvGrpSpPr>
      <p:grpSpPr>
        <a:xfrm>
          <a:off x="0" y="0"/>
          <a:ext cx="0" cy="0"/>
          <a:chOff x="0" y="0"/>
          <a:chExt cx="0" cy="0"/>
        </a:xfrm>
      </p:grpSpPr>
      <p:sp>
        <p:nvSpPr>
          <p:cNvPr id="54" name="Shape 54"/>
          <p:cNvSpPr txBox="1"/>
          <p:nvPr/>
        </p:nvSpPr>
        <p:spPr>
          <a:xfrm>
            <a:off x="914400" y="2143662"/>
            <a:ext cx="7315200" cy="853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5" name="Shape 55"/>
          <p:cNvSpPr txBox="1"/>
          <p:nvPr/>
        </p:nvSpPr>
        <p:spPr>
          <a:xfrm>
            <a:off x="0" y="0"/>
            <a:ext cx="2619600" cy="5143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56" name="Shape 56"/>
          <p:cNvPicPr preferRelativeResize="0"/>
          <p:nvPr/>
        </p:nvPicPr>
        <p:blipFill>
          <a:blip r:embed="rId3">
            <a:alphaModFix amt="51000"/>
          </a:blip>
          <a:stretch>
            <a:fillRect/>
          </a:stretch>
        </p:blipFill>
        <p:spPr>
          <a:xfrm>
            <a:off x="0" y="0"/>
            <a:ext cx="9144000" cy="5143499"/>
          </a:xfrm>
          <a:prstGeom prst="rect">
            <a:avLst/>
          </a:prstGeom>
          <a:noFill/>
          <a:ln>
            <a:noFill/>
          </a:ln>
        </p:spPr>
      </p:pic>
      <p:sp>
        <p:nvSpPr>
          <p:cNvPr id="57" name="Shape 57"/>
          <p:cNvSpPr txBox="1"/>
          <p:nvPr/>
        </p:nvSpPr>
        <p:spPr>
          <a:xfrm>
            <a:off x="186050" y="944800"/>
            <a:ext cx="8648400" cy="3097500"/>
          </a:xfrm>
          <a:prstGeom prst="rect">
            <a:avLst/>
          </a:prstGeom>
          <a:noFill/>
          <a:ln>
            <a:noFill/>
          </a:ln>
        </p:spPr>
        <p:txBody>
          <a:bodyPr lIns="91425" tIns="91425" rIns="91425" bIns="91425" anchor="ctr" anchorCtr="0">
            <a:noAutofit/>
          </a:bodyPr>
          <a:lstStyle/>
          <a:p>
            <a:pPr lvl="0" algn="ctr" rtl="0">
              <a:spcBef>
                <a:spcPts val="0"/>
              </a:spcBef>
              <a:buNone/>
            </a:pPr>
            <a:r>
              <a:rPr lang="en" sz="7000" b="1">
                <a:solidFill>
                  <a:srgbClr val="FF0000"/>
                </a:solidFill>
              </a:rPr>
              <a:t>Top 10 </a:t>
            </a:r>
            <a:br>
              <a:rPr lang="en" sz="7000" b="1">
                <a:solidFill>
                  <a:srgbClr val="FF0000"/>
                </a:solidFill>
              </a:rPr>
            </a:br>
            <a:r>
              <a:rPr lang="en" sz="7000" b="1">
                <a:solidFill>
                  <a:srgbClr val="FF0000"/>
                </a:solidFill>
              </a:rPr>
              <a:t>Famous American National Symbols</a:t>
            </a:r>
            <a:r>
              <a:rPr lang="en" sz="7000">
                <a:solidFill>
                  <a:srgbClr val="FF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0" y="111500"/>
            <a:ext cx="9144000" cy="550800"/>
          </a:xfrm>
          <a:prstGeom prst="rect">
            <a:avLst/>
          </a:prstGeom>
        </p:spPr>
        <p:txBody>
          <a:bodyPr lIns="91425" tIns="91425" rIns="91425" bIns="91425" anchor="ctr" anchorCtr="0">
            <a:noAutofit/>
          </a:bodyPr>
          <a:lstStyle/>
          <a:p>
            <a:pPr lvl="0" algn="ctr" rtl="0">
              <a:spcBef>
                <a:spcPts val="0"/>
              </a:spcBef>
              <a:buNone/>
            </a:pPr>
            <a:r>
              <a:rPr lang="en" b="1"/>
              <a:t>9.  National Food</a:t>
            </a:r>
          </a:p>
        </p:txBody>
      </p:sp>
      <p:pic>
        <p:nvPicPr>
          <p:cNvPr id="124" name="Shape 124"/>
          <p:cNvPicPr preferRelativeResize="0"/>
          <p:nvPr/>
        </p:nvPicPr>
        <p:blipFill>
          <a:blip r:embed="rId3">
            <a:alphaModFix amt="54000"/>
          </a:blip>
          <a:stretch>
            <a:fillRect/>
          </a:stretch>
        </p:blipFill>
        <p:spPr>
          <a:xfrm>
            <a:off x="192500" y="662175"/>
            <a:ext cx="8570498" cy="4444224"/>
          </a:xfrm>
          <a:prstGeom prst="rect">
            <a:avLst/>
          </a:prstGeom>
          <a:noFill/>
          <a:ln>
            <a:noFill/>
          </a:ln>
        </p:spPr>
      </p:pic>
      <p:sp>
        <p:nvSpPr>
          <p:cNvPr id="125" name="Shape 125"/>
          <p:cNvSpPr txBox="1">
            <a:spLocks noGrp="1"/>
          </p:cNvSpPr>
          <p:nvPr>
            <p:ph type="body" idx="1"/>
          </p:nvPr>
        </p:nvSpPr>
        <p:spPr>
          <a:xfrm>
            <a:off x="446125" y="2978975"/>
            <a:ext cx="8316900" cy="1816200"/>
          </a:xfrm>
          <a:prstGeom prst="rect">
            <a:avLst/>
          </a:prstGeom>
        </p:spPr>
        <p:txBody>
          <a:bodyPr lIns="91425" tIns="91425" rIns="91425" bIns="91425" anchor="ctr" anchorCtr="0">
            <a:noAutofit/>
          </a:bodyPr>
          <a:lstStyle/>
          <a:p>
            <a:pPr lvl="0" rtl="0">
              <a:spcBef>
                <a:spcPts val="0"/>
              </a:spcBef>
              <a:buNone/>
            </a:pPr>
            <a:r>
              <a:rPr lang="en" b="1">
                <a:solidFill>
                  <a:schemeClr val="dk1"/>
                </a:solidFill>
              </a:rPr>
              <a:t>Hamburgers, hot dogs, apple pie, and Chicago-style pizza. </a:t>
            </a:r>
            <a:r>
              <a:rPr lang="en">
                <a:solidFill>
                  <a:schemeClr val="dk1"/>
                </a:solidFill>
              </a:rPr>
              <a:t> </a:t>
            </a:r>
          </a:p>
          <a:p>
            <a:pPr lvl="0">
              <a:spcBef>
                <a:spcPts val="0"/>
              </a:spcBef>
              <a:buNone/>
            </a:pPr>
            <a:r>
              <a:rPr lang="en">
                <a:solidFill>
                  <a:schemeClr val="dk1"/>
                </a:solidFill>
              </a:rPr>
              <a:t>Our favorite American food is the hamburger.  Taylor ham is popular in  New Jersey because it is made in New Jersey.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163348" y="572697"/>
            <a:ext cx="3259500" cy="4318500"/>
          </a:xfrm>
          <a:prstGeom prst="rect">
            <a:avLst/>
          </a:prstGeom>
        </p:spPr>
        <p:txBody>
          <a:bodyPr lIns="91425" tIns="91425" rIns="91425" bIns="91425" anchor="t" anchorCtr="0">
            <a:noAutofit/>
          </a:bodyPr>
          <a:lstStyle/>
          <a:p>
            <a:pPr lvl="0">
              <a:spcBef>
                <a:spcPts val="0"/>
              </a:spcBef>
              <a:buNone/>
            </a:pPr>
            <a:r>
              <a:rPr lang="en">
                <a:solidFill>
                  <a:schemeClr val="dk1"/>
                </a:solidFill>
              </a:rPr>
              <a:t>Declaration of Independence is probably the most famous American document.  It was written in the year 1776, but wasn’t signed until August 2, 1776. The Declaration of Independance was signed by many amazing founders of the United States.   It declares our independence from England. The Declaration is now on display in Washington, DC.</a:t>
            </a:r>
          </a:p>
        </p:txBody>
      </p:sp>
      <p:pic>
        <p:nvPicPr>
          <p:cNvPr id="131" name="Shape 131"/>
          <p:cNvPicPr preferRelativeResize="0"/>
          <p:nvPr/>
        </p:nvPicPr>
        <p:blipFill>
          <a:blip r:embed="rId3">
            <a:alphaModFix/>
          </a:blip>
          <a:stretch>
            <a:fillRect/>
          </a:stretch>
        </p:blipFill>
        <p:spPr>
          <a:xfrm>
            <a:off x="3686049" y="0"/>
            <a:ext cx="5457950" cy="5211849"/>
          </a:xfrm>
          <a:prstGeom prst="rect">
            <a:avLst/>
          </a:prstGeom>
          <a:noFill/>
          <a:ln>
            <a:noFill/>
          </a:ln>
        </p:spPr>
      </p:pic>
      <p:sp>
        <p:nvSpPr>
          <p:cNvPr id="132" name="Shape 132"/>
          <p:cNvSpPr txBox="1">
            <a:spLocks noGrp="1"/>
          </p:cNvSpPr>
          <p:nvPr>
            <p:ph type="title"/>
          </p:nvPr>
        </p:nvSpPr>
        <p:spPr>
          <a:xfrm>
            <a:off x="163350" y="109380"/>
            <a:ext cx="5734200" cy="375899"/>
          </a:xfrm>
          <a:prstGeom prst="rect">
            <a:avLst/>
          </a:prstGeom>
        </p:spPr>
        <p:txBody>
          <a:bodyPr lIns="91425" tIns="91425" rIns="91425" bIns="91425" anchor="ctr" anchorCtr="0">
            <a:noAutofit/>
          </a:bodyPr>
          <a:lstStyle/>
          <a:p>
            <a:pPr lvl="0" algn="ctr">
              <a:spcBef>
                <a:spcPts val="0"/>
              </a:spcBef>
              <a:buNone/>
            </a:pPr>
            <a:r>
              <a:rPr lang="en" sz="2300" b="1"/>
              <a:t>10.  Declaration of Independence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0"/>
            <a:ext cx="9144000" cy="572700"/>
          </a:xfrm>
          <a:prstGeom prst="rect">
            <a:avLst/>
          </a:prstGeom>
        </p:spPr>
        <p:txBody>
          <a:bodyPr lIns="91425" tIns="91425" rIns="91425" bIns="91425" anchor="ctr" anchorCtr="0">
            <a:noAutofit/>
          </a:bodyPr>
          <a:lstStyle/>
          <a:p>
            <a:pPr lvl="0" algn="ctr">
              <a:spcBef>
                <a:spcPts val="0"/>
              </a:spcBef>
              <a:buNone/>
            </a:pPr>
            <a:r>
              <a:rPr lang="en"/>
              <a:t>Creators</a:t>
            </a:r>
          </a:p>
        </p:txBody>
      </p:sp>
      <p:sp>
        <p:nvSpPr>
          <p:cNvPr id="138" name="Shape 138"/>
          <p:cNvSpPr txBox="1">
            <a:spLocks noGrp="1"/>
          </p:cNvSpPr>
          <p:nvPr>
            <p:ph type="body" idx="1"/>
          </p:nvPr>
        </p:nvSpPr>
        <p:spPr>
          <a:xfrm>
            <a:off x="225275" y="572700"/>
            <a:ext cx="2014500" cy="1390500"/>
          </a:xfrm>
          <a:prstGeom prst="rect">
            <a:avLst/>
          </a:prstGeom>
        </p:spPr>
        <p:txBody>
          <a:bodyPr lIns="91425" tIns="91425" rIns="91425" bIns="91425" anchor="t" anchorCtr="0">
            <a:noAutofit/>
          </a:bodyPr>
          <a:lstStyle/>
          <a:p>
            <a:pPr lvl="0">
              <a:spcBef>
                <a:spcPts val="0"/>
              </a:spcBef>
              <a:buNone/>
            </a:pPr>
            <a:r>
              <a:rPr lang="en">
                <a:solidFill>
                  <a:schemeClr val="dk1"/>
                </a:solidFill>
              </a:rPr>
              <a:t>Ben H. </a:t>
            </a:r>
            <a:br>
              <a:rPr lang="en">
                <a:solidFill>
                  <a:schemeClr val="dk1"/>
                </a:solidFill>
              </a:rPr>
            </a:br>
            <a:r>
              <a:rPr lang="en">
                <a:solidFill>
                  <a:schemeClr val="dk1"/>
                </a:solidFill>
              </a:rPr>
              <a:t>Joshua E. and Aaron L.</a:t>
            </a:r>
          </a:p>
        </p:txBody>
      </p:sp>
      <p:pic>
        <p:nvPicPr>
          <p:cNvPr id="139" name="Shape 139"/>
          <p:cNvPicPr preferRelativeResize="0"/>
          <p:nvPr/>
        </p:nvPicPr>
        <p:blipFill>
          <a:blip r:embed="rId3">
            <a:alphaModFix/>
          </a:blip>
          <a:stretch>
            <a:fillRect/>
          </a:stretch>
        </p:blipFill>
        <p:spPr>
          <a:xfrm>
            <a:off x="2920274" y="497604"/>
            <a:ext cx="5735664" cy="4570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221750" y="145675"/>
            <a:ext cx="8700499" cy="4852149"/>
          </a:xfrm>
          <a:prstGeom prst="rect">
            <a:avLst/>
          </a:prstGeom>
          <a:noFill/>
          <a:ln>
            <a:noFill/>
          </a:ln>
        </p:spPr>
      </p:pic>
      <p:sp>
        <p:nvSpPr>
          <p:cNvPr id="63" name="Shape 63"/>
          <p:cNvSpPr txBox="1"/>
          <p:nvPr/>
        </p:nvSpPr>
        <p:spPr>
          <a:xfrm>
            <a:off x="481275" y="229699"/>
            <a:ext cx="8345700" cy="650700"/>
          </a:xfrm>
          <a:prstGeom prst="rect">
            <a:avLst/>
          </a:prstGeom>
          <a:noFill/>
          <a:ln>
            <a:noFill/>
          </a:ln>
        </p:spPr>
        <p:txBody>
          <a:bodyPr lIns="91425" tIns="91425" rIns="91425" bIns="91425" anchor="ctr" anchorCtr="0">
            <a:noAutofit/>
          </a:bodyPr>
          <a:lstStyle/>
          <a:p>
            <a:pPr marL="457200" lvl="0" indent="-406400" algn="ctr">
              <a:spcBef>
                <a:spcPts val="0"/>
              </a:spcBef>
              <a:buClr>
                <a:srgbClr val="FFFFFF"/>
              </a:buClr>
              <a:buSzPct val="100000"/>
              <a:buAutoNum type="arabicPeriod"/>
            </a:pPr>
            <a:r>
              <a:rPr lang="en" sz="2800" b="1">
                <a:solidFill>
                  <a:srgbClr val="FFFFFF"/>
                </a:solidFill>
              </a:rPr>
              <a:t>   The United States Flag</a:t>
            </a:r>
          </a:p>
        </p:txBody>
      </p:sp>
      <p:sp>
        <p:nvSpPr>
          <p:cNvPr id="64" name="Shape 64"/>
          <p:cNvSpPr txBox="1"/>
          <p:nvPr/>
        </p:nvSpPr>
        <p:spPr>
          <a:xfrm>
            <a:off x="625725" y="984425"/>
            <a:ext cx="4181400" cy="2895000"/>
          </a:xfrm>
          <a:prstGeom prst="rect">
            <a:avLst/>
          </a:prstGeom>
          <a:noFill/>
          <a:ln>
            <a:noFill/>
          </a:ln>
        </p:spPr>
        <p:txBody>
          <a:bodyPr lIns="91425" tIns="91425" rIns="91425" bIns="91425" anchor="t" anchorCtr="0">
            <a:noAutofit/>
          </a:bodyPr>
          <a:lstStyle/>
          <a:p>
            <a:pPr lvl="0">
              <a:spcBef>
                <a:spcPts val="0"/>
              </a:spcBef>
              <a:buNone/>
            </a:pPr>
            <a:r>
              <a:rPr lang="en" sz="1600">
                <a:solidFill>
                  <a:srgbClr val="FFFFFF"/>
                </a:solidFill>
              </a:rPr>
              <a:t>The colors of the pales (the vertical stripes) are those used in the flag of the United States of America; White signifies purity and innocence, Red, hardiness and valour, and Blue, the color of the Chief (the broad band above the stripes) signifies vigilance, perseverance &amp; justice.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mt="52000"/>
          </a:blip>
          <a:stretch>
            <a:fillRect/>
          </a:stretch>
        </p:blipFill>
        <p:spPr>
          <a:xfrm>
            <a:off x="1040779" y="0"/>
            <a:ext cx="7738570" cy="5143499"/>
          </a:xfrm>
          <a:prstGeom prst="rect">
            <a:avLst/>
          </a:prstGeom>
          <a:noFill/>
          <a:ln>
            <a:noFill/>
          </a:ln>
        </p:spPr>
      </p:pic>
      <p:sp>
        <p:nvSpPr>
          <p:cNvPr id="70" name="Shape 70"/>
          <p:cNvSpPr txBox="1">
            <a:spLocks noGrp="1"/>
          </p:cNvSpPr>
          <p:nvPr>
            <p:ph type="title"/>
          </p:nvPr>
        </p:nvSpPr>
        <p:spPr>
          <a:xfrm>
            <a:off x="153156" y="152395"/>
            <a:ext cx="8837700" cy="478200"/>
          </a:xfrm>
          <a:prstGeom prst="rect">
            <a:avLst/>
          </a:prstGeom>
        </p:spPr>
        <p:txBody>
          <a:bodyPr lIns="91425" tIns="91425" rIns="91425" bIns="91425" anchor="ctr" anchorCtr="0">
            <a:noAutofit/>
          </a:bodyPr>
          <a:lstStyle/>
          <a:p>
            <a:pPr lvl="0" algn="ctr">
              <a:spcBef>
                <a:spcPts val="0"/>
              </a:spcBef>
              <a:buNone/>
            </a:pPr>
            <a:r>
              <a:rPr lang="en" b="1">
                <a:solidFill>
                  <a:srgbClr val="134F5C"/>
                </a:solidFill>
              </a:rPr>
              <a:t>2.  Uncle Sam</a:t>
            </a:r>
          </a:p>
        </p:txBody>
      </p:sp>
      <p:sp>
        <p:nvSpPr>
          <p:cNvPr id="71" name="Shape 71"/>
          <p:cNvSpPr txBox="1">
            <a:spLocks noGrp="1"/>
          </p:cNvSpPr>
          <p:nvPr>
            <p:ph type="body" idx="1"/>
          </p:nvPr>
        </p:nvSpPr>
        <p:spPr>
          <a:xfrm>
            <a:off x="525700" y="557550"/>
            <a:ext cx="8379300" cy="4396800"/>
          </a:xfrm>
          <a:prstGeom prst="rect">
            <a:avLst/>
          </a:prstGeom>
        </p:spPr>
        <p:txBody>
          <a:bodyPr lIns="91425" tIns="91425" rIns="91425" bIns="91425" anchor="ctr" anchorCtr="0">
            <a:noAutofit/>
          </a:bodyPr>
          <a:lstStyle/>
          <a:p>
            <a:pPr lvl="0" algn="just">
              <a:spcBef>
                <a:spcPts val="0"/>
              </a:spcBef>
              <a:buNone/>
            </a:pPr>
            <a:r>
              <a:rPr lang="en" sz="1600">
                <a:solidFill>
                  <a:srgbClr val="0C343D"/>
                </a:solidFill>
              </a:rPr>
              <a:t>Uncle Sam (initials U.S.) is a common national personification of the American government or the United States in general. That, according to legend, came into use during the War of 1812 and was supposedly named for Samuel Wilson. Its actual origin is obscure.  Uncle Sam represents a manifestation of patriotic emotion.</a:t>
            </a:r>
          </a:p>
          <a:p>
            <a:pPr lvl="0" algn="just">
              <a:spcBef>
                <a:spcPts val="0"/>
              </a:spcBef>
              <a:buNone/>
            </a:pPr>
            <a:r>
              <a:rPr lang="en" sz="1600">
                <a:solidFill>
                  <a:srgbClr val="0C343D"/>
                </a:solidFill>
              </a:rPr>
              <a:t/>
            </a:r>
            <a:br>
              <a:rPr lang="en" sz="1600">
                <a:solidFill>
                  <a:srgbClr val="0C343D"/>
                </a:solidFill>
              </a:rPr>
            </a:br>
            <a:r>
              <a:rPr lang="en" sz="1600">
                <a:solidFill>
                  <a:srgbClr val="0C343D"/>
                </a:solidFill>
              </a:rPr>
              <a:t>The first use of Uncle Sam in formal literature (as distinct from newspapers) was in the 1816 allegorical book "The Adventures of Uncle Sam in Search After His Lost Honor" by Frederick Augustus Fidfaddy, Esq. An Uncle Sam is mentioned as early as 1775, in the original "Yankee Doodle" lyrics of the American Revolutionary War. It is not clear whether this reference is to Uncle Sam as a metaphor for the United States, or to an actual person named Sam. The lyrics as a whole celebrate the military efforts of the young nation, besieging the British at Boston.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192450" y="156199"/>
            <a:ext cx="4035258" cy="4909376"/>
          </a:xfrm>
          <a:prstGeom prst="rect">
            <a:avLst/>
          </a:prstGeom>
          <a:noFill/>
          <a:ln>
            <a:noFill/>
          </a:ln>
        </p:spPr>
      </p:pic>
      <p:sp>
        <p:nvSpPr>
          <p:cNvPr id="77" name="Shape 77"/>
          <p:cNvSpPr txBox="1"/>
          <p:nvPr/>
        </p:nvSpPr>
        <p:spPr>
          <a:xfrm>
            <a:off x="969088" y="2504610"/>
            <a:ext cx="7315200" cy="853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8" name="Shape 78"/>
          <p:cNvPicPr preferRelativeResize="0"/>
          <p:nvPr/>
        </p:nvPicPr>
        <p:blipFill>
          <a:blip r:embed="rId4">
            <a:alphaModFix/>
          </a:blip>
          <a:stretch>
            <a:fillRect/>
          </a:stretch>
        </p:blipFill>
        <p:spPr>
          <a:xfrm>
            <a:off x="4227700" y="156200"/>
            <a:ext cx="4648325" cy="2709501"/>
          </a:xfrm>
          <a:prstGeom prst="rect">
            <a:avLst/>
          </a:prstGeom>
          <a:noFill/>
          <a:ln>
            <a:noFill/>
          </a:ln>
        </p:spPr>
      </p:pic>
      <p:pic>
        <p:nvPicPr>
          <p:cNvPr id="79" name="Shape 79"/>
          <p:cNvPicPr preferRelativeResize="0"/>
          <p:nvPr/>
        </p:nvPicPr>
        <p:blipFill>
          <a:blip r:embed="rId5">
            <a:alphaModFix/>
          </a:blip>
          <a:stretch>
            <a:fillRect/>
          </a:stretch>
        </p:blipFill>
        <p:spPr>
          <a:xfrm>
            <a:off x="4227700" y="2865700"/>
            <a:ext cx="4737999" cy="2195200"/>
          </a:xfrm>
          <a:prstGeom prst="rect">
            <a:avLst/>
          </a:prstGeom>
          <a:noFill/>
          <a:ln>
            <a:noFill/>
          </a:ln>
        </p:spPr>
      </p:pic>
      <p:sp>
        <p:nvSpPr>
          <p:cNvPr id="80" name="Shape 80"/>
          <p:cNvSpPr txBox="1">
            <a:spLocks noGrp="1"/>
          </p:cNvSpPr>
          <p:nvPr>
            <p:ph type="body" idx="1"/>
          </p:nvPr>
        </p:nvSpPr>
        <p:spPr>
          <a:xfrm>
            <a:off x="416624" y="953623"/>
            <a:ext cx="8159700" cy="2936699"/>
          </a:xfrm>
          <a:prstGeom prst="rect">
            <a:avLst/>
          </a:prstGeom>
        </p:spPr>
        <p:txBody>
          <a:bodyPr lIns="91425" tIns="91425" rIns="91425" bIns="91425" anchor="ctr" anchorCtr="0">
            <a:noAutofit/>
          </a:bodyPr>
          <a:lstStyle/>
          <a:p>
            <a:pPr lvl="0" algn="just">
              <a:spcBef>
                <a:spcPts val="0"/>
              </a:spcBef>
              <a:buNone/>
            </a:pPr>
            <a:r>
              <a:rPr lang="en">
                <a:solidFill>
                  <a:srgbClr val="FFFFFF"/>
                </a:solidFill>
              </a:rPr>
              <a:t>George Washington was born on February 22, 1732 [O.S. February 11, 1731 – December 14, 1799) was an American politician and soldier who served as the first President of the United States from 1789 to 1797 and was one of the Founding Fathers of the United States. He served as Commander-in-Chief of the Continental Army during the American Revolutionary War, and later presided over the 1787 convention that drafted the United States Constitution. He is popularly considered the driving force behind the nation's establishment and came to be known as the "father of the country," both during his lifetime and to this day.</a:t>
            </a:r>
          </a:p>
        </p:txBody>
      </p:sp>
      <p:sp>
        <p:nvSpPr>
          <p:cNvPr id="81" name="Shape 81"/>
          <p:cNvSpPr txBox="1"/>
          <p:nvPr/>
        </p:nvSpPr>
        <p:spPr>
          <a:xfrm>
            <a:off x="-150975" y="156188"/>
            <a:ext cx="9294900" cy="853500"/>
          </a:xfrm>
          <a:prstGeom prst="rect">
            <a:avLst/>
          </a:prstGeom>
          <a:noFill/>
          <a:ln>
            <a:noFill/>
          </a:ln>
        </p:spPr>
        <p:txBody>
          <a:bodyPr lIns="91425" tIns="91425" rIns="91425" bIns="91425" anchor="ctr" anchorCtr="0">
            <a:noAutofit/>
          </a:bodyPr>
          <a:lstStyle/>
          <a:p>
            <a:pPr lvl="0" algn="ctr">
              <a:spcBef>
                <a:spcPts val="0"/>
              </a:spcBef>
              <a:buNone/>
            </a:pPr>
            <a:r>
              <a:rPr lang="en" sz="3500" b="1">
                <a:solidFill>
                  <a:srgbClr val="FFFFFF"/>
                </a:solidFill>
              </a:rPr>
              <a:t>3.       George Washington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mt="52000"/>
          </a:blip>
          <a:stretch>
            <a:fillRect/>
          </a:stretch>
        </p:blipFill>
        <p:spPr>
          <a:xfrm>
            <a:off x="4425725" y="860200"/>
            <a:ext cx="4367900" cy="3382250"/>
          </a:xfrm>
          <a:prstGeom prst="rect">
            <a:avLst/>
          </a:prstGeom>
          <a:noFill/>
          <a:ln>
            <a:noFill/>
          </a:ln>
        </p:spPr>
      </p:pic>
      <p:pic>
        <p:nvPicPr>
          <p:cNvPr id="87" name="Shape 87"/>
          <p:cNvPicPr preferRelativeResize="0"/>
          <p:nvPr/>
        </p:nvPicPr>
        <p:blipFill>
          <a:blip r:embed="rId4">
            <a:alphaModFix amt="52000"/>
          </a:blip>
          <a:stretch>
            <a:fillRect/>
          </a:stretch>
        </p:blipFill>
        <p:spPr>
          <a:xfrm>
            <a:off x="481875" y="256050"/>
            <a:ext cx="3872925" cy="4712249"/>
          </a:xfrm>
          <a:prstGeom prst="rect">
            <a:avLst/>
          </a:prstGeom>
          <a:noFill/>
          <a:ln>
            <a:noFill/>
          </a:ln>
        </p:spPr>
      </p:pic>
      <p:sp>
        <p:nvSpPr>
          <p:cNvPr id="88" name="Shape 88"/>
          <p:cNvSpPr txBox="1">
            <a:spLocks noGrp="1"/>
          </p:cNvSpPr>
          <p:nvPr>
            <p:ph type="title"/>
          </p:nvPr>
        </p:nvSpPr>
        <p:spPr>
          <a:xfrm>
            <a:off x="4779026" y="1150750"/>
            <a:ext cx="4090800" cy="3439800"/>
          </a:xfrm>
          <a:prstGeom prst="rect">
            <a:avLst/>
          </a:prstGeom>
        </p:spPr>
        <p:txBody>
          <a:bodyPr lIns="91425" tIns="91425" rIns="91425" bIns="91425" anchor="ctr" anchorCtr="0">
            <a:noAutofit/>
          </a:bodyPr>
          <a:lstStyle/>
          <a:p>
            <a:pPr lvl="0" algn="just">
              <a:spcBef>
                <a:spcPts val="0"/>
              </a:spcBef>
              <a:buNone/>
            </a:pPr>
            <a:r>
              <a:rPr lang="en" b="1">
                <a:solidFill>
                  <a:srgbClr val="85200C"/>
                </a:solidFill>
              </a:rPr>
              <a:t>Dwight D Eisenhower was probably the most famous American general in World War II. He became the 34th president of the United States of America.</a:t>
            </a:r>
          </a:p>
          <a:p>
            <a:pPr lvl="0" algn="ctr">
              <a:spcBef>
                <a:spcPts val="0"/>
              </a:spcBef>
              <a:buNone/>
            </a:pPr>
            <a:endParaRPr>
              <a:solidFill>
                <a:srgbClr val="FF0000"/>
              </a:solidFill>
            </a:endParaRPr>
          </a:p>
        </p:txBody>
      </p:sp>
      <p:sp>
        <p:nvSpPr>
          <p:cNvPr id="89" name="Shape 89"/>
          <p:cNvSpPr txBox="1">
            <a:spLocks noGrp="1"/>
          </p:cNvSpPr>
          <p:nvPr>
            <p:ph type="body" idx="1"/>
          </p:nvPr>
        </p:nvSpPr>
        <p:spPr>
          <a:xfrm>
            <a:off x="542400" y="922150"/>
            <a:ext cx="3812400" cy="3511500"/>
          </a:xfrm>
          <a:prstGeom prst="rect">
            <a:avLst/>
          </a:prstGeom>
        </p:spPr>
        <p:txBody>
          <a:bodyPr lIns="91425" tIns="91425" rIns="91425" bIns="91425" anchor="ctr" anchorCtr="0">
            <a:noAutofit/>
          </a:bodyPr>
          <a:lstStyle/>
          <a:p>
            <a:pPr lvl="0" algn="just">
              <a:spcBef>
                <a:spcPts val="0"/>
              </a:spcBef>
              <a:buNone/>
            </a:pPr>
            <a:r>
              <a:rPr lang="en" b="1">
                <a:solidFill>
                  <a:srgbClr val="990000"/>
                </a:solidFill>
              </a:rPr>
              <a:t>Dwight D. Eisenhower - D-Day Pre Invasion Address to Soldiers (Order of the Day). Soldiers, Sailors, and Airmen of the Allied Expeditionary Force: You are about to embark upon the Great Crusade, toward which we have striven these many months.</a:t>
            </a:r>
          </a:p>
        </p:txBody>
      </p:sp>
      <p:sp>
        <p:nvSpPr>
          <p:cNvPr id="90" name="Shape 90"/>
          <p:cNvSpPr txBox="1"/>
          <p:nvPr/>
        </p:nvSpPr>
        <p:spPr>
          <a:xfrm>
            <a:off x="-87500" y="317204"/>
            <a:ext cx="9144000" cy="543000"/>
          </a:xfrm>
          <a:prstGeom prst="rect">
            <a:avLst/>
          </a:prstGeom>
          <a:noFill/>
          <a:ln>
            <a:noFill/>
          </a:ln>
        </p:spPr>
        <p:txBody>
          <a:bodyPr lIns="91425" tIns="91425" rIns="91425" bIns="91425" anchor="ctr" anchorCtr="0">
            <a:noAutofit/>
          </a:bodyPr>
          <a:lstStyle/>
          <a:p>
            <a:pPr lvl="0" algn="ctr">
              <a:spcBef>
                <a:spcPts val="0"/>
              </a:spcBef>
              <a:buNone/>
            </a:pPr>
            <a:r>
              <a:rPr lang="en" sz="3000" b="1"/>
              <a:t>4.  Dwight D Eisenhower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2838600" y="152400"/>
            <a:ext cx="6229200" cy="3669624"/>
          </a:xfrm>
          <a:prstGeom prst="rect">
            <a:avLst/>
          </a:prstGeom>
          <a:noFill/>
          <a:ln>
            <a:noFill/>
          </a:ln>
        </p:spPr>
      </p:pic>
      <p:sp>
        <p:nvSpPr>
          <p:cNvPr id="96" name="Shape 96"/>
          <p:cNvSpPr txBox="1">
            <a:spLocks noGrp="1"/>
          </p:cNvSpPr>
          <p:nvPr>
            <p:ph type="title"/>
          </p:nvPr>
        </p:nvSpPr>
        <p:spPr>
          <a:xfrm>
            <a:off x="303125" y="76200"/>
            <a:ext cx="8591400" cy="572700"/>
          </a:xfrm>
          <a:prstGeom prst="rect">
            <a:avLst/>
          </a:prstGeom>
        </p:spPr>
        <p:txBody>
          <a:bodyPr lIns="91425" tIns="91425" rIns="91425" bIns="91425" anchor="ctr" anchorCtr="0">
            <a:noAutofit/>
          </a:bodyPr>
          <a:lstStyle/>
          <a:p>
            <a:pPr lvl="0" algn="ctr">
              <a:spcBef>
                <a:spcPts val="0"/>
              </a:spcBef>
              <a:buNone/>
            </a:pPr>
            <a:r>
              <a:rPr lang="en" b="1">
                <a:solidFill>
                  <a:srgbClr val="FFFFFF"/>
                </a:solidFill>
              </a:rPr>
              <a:t>5.  Bald Eagle</a:t>
            </a:r>
          </a:p>
        </p:txBody>
      </p:sp>
      <p:sp>
        <p:nvSpPr>
          <p:cNvPr id="97" name="Shape 97"/>
          <p:cNvSpPr txBox="1"/>
          <p:nvPr/>
        </p:nvSpPr>
        <p:spPr>
          <a:xfrm>
            <a:off x="132625" y="297425"/>
            <a:ext cx="2699700" cy="4637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4705"/>
              <a:buFont typeface="Arial"/>
              <a:buNone/>
            </a:pPr>
            <a:r>
              <a:rPr lang="en" sz="1700">
                <a:solidFill>
                  <a:schemeClr val="dk1"/>
                </a:solidFill>
              </a:rPr>
              <a:t>The bald eagle is important in various Native American cultures, and as the national bird of the United States.  It is prominent in seals and logos, coinage, postage stamps, and other items relating to the U.S. federal government. Bald eagles were once hunted, but now it is illegal to hunt them in the United States.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4698300" y="498825"/>
            <a:ext cx="4360449" cy="4535874"/>
          </a:xfrm>
          <a:prstGeom prst="rect">
            <a:avLst/>
          </a:prstGeom>
          <a:noFill/>
          <a:ln>
            <a:noFill/>
          </a:ln>
        </p:spPr>
      </p:pic>
      <p:sp>
        <p:nvSpPr>
          <p:cNvPr id="103" name="Shape 103"/>
          <p:cNvSpPr txBox="1">
            <a:spLocks noGrp="1"/>
          </p:cNvSpPr>
          <p:nvPr>
            <p:ph type="title"/>
          </p:nvPr>
        </p:nvSpPr>
        <p:spPr>
          <a:xfrm>
            <a:off x="359950" y="0"/>
            <a:ext cx="8259900" cy="601500"/>
          </a:xfrm>
          <a:prstGeom prst="rect">
            <a:avLst/>
          </a:prstGeom>
        </p:spPr>
        <p:txBody>
          <a:bodyPr lIns="91425" tIns="91425" rIns="91425" bIns="91425" anchor="ctr" anchorCtr="0">
            <a:noAutofit/>
          </a:bodyPr>
          <a:lstStyle/>
          <a:p>
            <a:pPr lvl="0" algn="ctr">
              <a:spcBef>
                <a:spcPts val="0"/>
              </a:spcBef>
              <a:buNone/>
            </a:pPr>
            <a:r>
              <a:rPr lang="en" b="1"/>
              <a:t>6.  Super Bowl</a:t>
            </a:r>
          </a:p>
        </p:txBody>
      </p:sp>
      <p:sp>
        <p:nvSpPr>
          <p:cNvPr id="104" name="Shape 104"/>
          <p:cNvSpPr txBox="1">
            <a:spLocks noGrp="1"/>
          </p:cNvSpPr>
          <p:nvPr>
            <p:ph type="body" idx="1"/>
          </p:nvPr>
        </p:nvSpPr>
        <p:spPr>
          <a:xfrm>
            <a:off x="380150" y="602225"/>
            <a:ext cx="2829000" cy="4423800"/>
          </a:xfrm>
          <a:prstGeom prst="rect">
            <a:avLst/>
          </a:prstGeom>
        </p:spPr>
        <p:txBody>
          <a:bodyPr lIns="91425" tIns="91425" rIns="91425" bIns="91425" anchor="ctr" anchorCtr="0">
            <a:noAutofit/>
          </a:bodyPr>
          <a:lstStyle/>
          <a:p>
            <a:pPr lvl="0">
              <a:spcBef>
                <a:spcPts val="0"/>
              </a:spcBef>
              <a:buNone/>
            </a:pPr>
            <a:r>
              <a:rPr lang="en">
                <a:solidFill>
                  <a:schemeClr val="dk1"/>
                </a:solidFill>
              </a:rPr>
              <a:t>The </a:t>
            </a:r>
            <a:r>
              <a:rPr lang="en" b="1">
                <a:solidFill>
                  <a:schemeClr val="dk1"/>
                </a:solidFill>
              </a:rPr>
              <a:t>Super Bowl </a:t>
            </a:r>
            <a:r>
              <a:rPr lang="en">
                <a:solidFill>
                  <a:schemeClr val="dk1"/>
                </a:solidFill>
              </a:rPr>
              <a:t>is probably the most recognized sporting contest in the United States because athletes from the two best football teams compete against each other to determine who is best. Did you know that 1 million chicken wings are eaten on Super Bowl Sunday in February each year?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0"/>
            <a:ext cx="9144000" cy="5635225"/>
          </a:xfrm>
          <a:prstGeom prst="rect">
            <a:avLst/>
          </a:prstGeom>
          <a:noFill/>
          <a:ln>
            <a:noFill/>
          </a:ln>
        </p:spPr>
      </p:pic>
      <p:sp>
        <p:nvSpPr>
          <p:cNvPr id="110" name="Shape 110"/>
          <p:cNvSpPr txBox="1">
            <a:spLocks noGrp="1"/>
          </p:cNvSpPr>
          <p:nvPr>
            <p:ph type="title"/>
          </p:nvPr>
        </p:nvSpPr>
        <p:spPr>
          <a:xfrm rot="1396">
            <a:off x="876174" y="205350"/>
            <a:ext cx="8124900" cy="654899"/>
          </a:xfrm>
          <a:prstGeom prst="rect">
            <a:avLst/>
          </a:prstGeom>
        </p:spPr>
        <p:txBody>
          <a:bodyPr lIns="91425" tIns="91425" rIns="91425" bIns="91425" anchor="t" anchorCtr="0">
            <a:noAutofit/>
          </a:bodyPr>
          <a:lstStyle/>
          <a:p>
            <a:pPr lvl="0" algn="ctr">
              <a:spcBef>
                <a:spcPts val="0"/>
              </a:spcBef>
              <a:buNone/>
            </a:pPr>
            <a:r>
              <a:rPr lang="en" b="1">
                <a:solidFill>
                  <a:srgbClr val="FF0000"/>
                </a:solidFill>
              </a:rPr>
              <a:t>7. Liberty Bell</a:t>
            </a:r>
          </a:p>
          <a:p>
            <a:pPr lvl="0" algn="ctr">
              <a:spcBef>
                <a:spcPts val="0"/>
              </a:spcBef>
              <a:buNone/>
            </a:pPr>
            <a:endParaRPr b="1">
              <a:solidFill>
                <a:srgbClr val="FF0000"/>
              </a:solidFill>
            </a:endParaRPr>
          </a:p>
          <a:p>
            <a:pPr lvl="0" algn="ctr">
              <a:spcBef>
                <a:spcPts val="0"/>
              </a:spcBef>
              <a:buNone/>
            </a:pPr>
            <a:endParaRPr b="1">
              <a:solidFill>
                <a:srgbClr val="FF0000"/>
              </a:solidFill>
            </a:endParaRPr>
          </a:p>
        </p:txBody>
      </p:sp>
      <p:sp>
        <p:nvSpPr>
          <p:cNvPr id="111" name="Shape 111"/>
          <p:cNvSpPr txBox="1">
            <a:spLocks noGrp="1"/>
          </p:cNvSpPr>
          <p:nvPr>
            <p:ph type="body" idx="1"/>
          </p:nvPr>
        </p:nvSpPr>
        <p:spPr>
          <a:xfrm>
            <a:off x="756475" y="4094100"/>
            <a:ext cx="8124900" cy="1386000"/>
          </a:xfrm>
          <a:prstGeom prst="rect">
            <a:avLst/>
          </a:prstGeom>
        </p:spPr>
        <p:txBody>
          <a:bodyPr lIns="91425" tIns="91425" rIns="91425" bIns="91425" anchor="t" anchorCtr="0">
            <a:noAutofit/>
          </a:bodyPr>
          <a:lstStyle/>
          <a:p>
            <a:pPr lvl="0">
              <a:spcBef>
                <a:spcPts val="0"/>
              </a:spcBef>
              <a:buNone/>
            </a:pPr>
            <a:r>
              <a:rPr lang="en">
                <a:solidFill>
                  <a:srgbClr val="FFFFFF"/>
                </a:solidFill>
              </a:rPr>
              <a:t>The Liberty Bell is an American symbol of freedom.  It is located in Philadelphia, Pennsylvania.  The bell first cracked when rung after its arrival in Philadelphia, and was twice recast by local workmen John Pass and John Stow, whose last names appear on the bell.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3817374" y="728412"/>
            <a:ext cx="4767751" cy="4051573"/>
          </a:xfrm>
          <a:prstGeom prst="rect">
            <a:avLst/>
          </a:prstGeom>
          <a:noFill/>
          <a:ln>
            <a:noFill/>
          </a:ln>
        </p:spPr>
      </p:pic>
      <p:sp>
        <p:nvSpPr>
          <p:cNvPr id="117" name="Shape 117"/>
          <p:cNvSpPr txBox="1">
            <a:spLocks noGrp="1"/>
          </p:cNvSpPr>
          <p:nvPr>
            <p:ph type="title"/>
          </p:nvPr>
        </p:nvSpPr>
        <p:spPr>
          <a:xfrm>
            <a:off x="0" y="76200"/>
            <a:ext cx="9144000" cy="572700"/>
          </a:xfrm>
          <a:prstGeom prst="rect">
            <a:avLst/>
          </a:prstGeom>
        </p:spPr>
        <p:txBody>
          <a:bodyPr lIns="91425" tIns="91425" rIns="91425" bIns="91425" anchor="ctr" anchorCtr="0">
            <a:noAutofit/>
          </a:bodyPr>
          <a:lstStyle/>
          <a:p>
            <a:pPr lvl="0" algn="ctr">
              <a:spcBef>
                <a:spcPts val="0"/>
              </a:spcBef>
              <a:buNone/>
            </a:pPr>
            <a:r>
              <a:rPr lang="en" b="1">
                <a:solidFill>
                  <a:srgbClr val="0000FF"/>
                </a:solidFill>
              </a:rPr>
              <a:t>8.  The World Series of Baseball</a:t>
            </a:r>
          </a:p>
        </p:txBody>
      </p:sp>
      <p:sp>
        <p:nvSpPr>
          <p:cNvPr id="118" name="Shape 118"/>
          <p:cNvSpPr txBox="1">
            <a:spLocks noGrp="1"/>
          </p:cNvSpPr>
          <p:nvPr>
            <p:ph type="body" idx="1"/>
          </p:nvPr>
        </p:nvSpPr>
        <p:spPr>
          <a:xfrm>
            <a:off x="213275" y="728425"/>
            <a:ext cx="3243600" cy="4128600"/>
          </a:xfrm>
          <a:prstGeom prst="rect">
            <a:avLst/>
          </a:prstGeom>
        </p:spPr>
        <p:txBody>
          <a:bodyPr lIns="91425" tIns="91425" rIns="91425" bIns="91425" anchor="t" anchorCtr="0">
            <a:noAutofit/>
          </a:bodyPr>
          <a:lstStyle/>
          <a:p>
            <a:pPr lvl="0">
              <a:spcBef>
                <a:spcPts val="0"/>
              </a:spcBef>
              <a:buNone/>
            </a:pPr>
            <a:r>
              <a:rPr lang="en">
                <a:solidFill>
                  <a:schemeClr val="dk1"/>
                </a:solidFill>
              </a:rPr>
              <a:t>The World Series is the annual championship series of Major League Baseball in North America, contested since 1903 between the American League champion team and the National League champion team. The winner of the World Series championship is determined through a best-of-seven playoff.</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667</Words>
  <Application>Microsoft Macintosh PowerPoint</Application>
  <PresentationFormat>On-screen Show (16:9)</PresentationFormat>
  <Paragraphs>26</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simple-light-2</vt:lpstr>
      <vt:lpstr>Slide 1</vt:lpstr>
      <vt:lpstr>Slide 2</vt:lpstr>
      <vt:lpstr>2.  Uncle Sam</vt:lpstr>
      <vt:lpstr>Slide 4</vt:lpstr>
      <vt:lpstr>Dwight D Eisenhower was probably the most famous American general in World War II. He became the 34th president of the United States of America. </vt:lpstr>
      <vt:lpstr>5.  Bald Eagle</vt:lpstr>
      <vt:lpstr>6.  Super Bowl</vt:lpstr>
      <vt:lpstr>7. Liberty Bell  </vt:lpstr>
      <vt:lpstr>8.  The World Series of Baseball</vt:lpstr>
      <vt:lpstr>9.  National Food</vt:lpstr>
      <vt:lpstr>10.  Declaration of Independence</vt:lpstr>
      <vt:lpstr>Creators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Barry Kramer</cp:lastModifiedBy>
  <cp:revision>1</cp:revision>
  <dcterms:created xsi:type="dcterms:W3CDTF">2017-05-09T00:53:03Z</dcterms:created>
  <dcterms:modified xsi:type="dcterms:W3CDTF">2017-05-09T00:53:20Z</dcterms:modified>
</cp:coreProperties>
</file>