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77" r:id="rId2"/>
    <p:sldId id="256" r:id="rId3"/>
    <p:sldId id="258" r:id="rId4"/>
    <p:sldId id="257" r:id="rId5"/>
    <p:sldId id="271" r:id="rId6"/>
    <p:sldId id="270" r:id="rId7"/>
    <p:sldId id="272" r:id="rId8"/>
    <p:sldId id="274" r:id="rId9"/>
    <p:sldId id="260" r:id="rId10"/>
    <p:sldId id="262" r:id="rId11"/>
    <p:sldId id="263" r:id="rId12"/>
    <p:sldId id="279" r:id="rId13"/>
    <p:sldId id="264" r:id="rId14"/>
    <p:sldId id="261" r:id="rId15"/>
    <p:sldId id="273" r:id="rId16"/>
    <p:sldId id="269" r:id="rId17"/>
    <p:sldId id="278"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83"/>
    <a:srgbClr val="FFFFFF"/>
    <a:srgbClr val="FF0000"/>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4F8B7-47D4-4022-A1FC-10105942575D}" type="datetimeFigureOut">
              <a:rPr lang="en-US" smtClean="0"/>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3A2C9-7471-4230-9781-E42BC9EE5EB7}" type="slidenum">
              <a:rPr lang="en-US" smtClean="0"/>
              <a:t>‹#›</a:t>
            </a:fld>
            <a:endParaRPr lang="en-US"/>
          </a:p>
        </p:txBody>
      </p:sp>
    </p:spTree>
    <p:extLst>
      <p:ext uri="{BB962C8B-B14F-4D97-AF65-F5344CB8AC3E}">
        <p14:creationId xmlns:p14="http://schemas.microsoft.com/office/powerpoint/2010/main" val="24371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3A2C9-7471-4230-9781-E42BC9EE5EB7}" type="slidenum">
              <a:rPr lang="en-US" smtClean="0"/>
              <a:t>4</a:t>
            </a:fld>
            <a:endParaRPr lang="en-US"/>
          </a:p>
        </p:txBody>
      </p:sp>
    </p:spTree>
    <p:extLst>
      <p:ext uri="{BB962C8B-B14F-4D97-AF65-F5344CB8AC3E}">
        <p14:creationId xmlns:p14="http://schemas.microsoft.com/office/powerpoint/2010/main" val="35249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86C45-9F05-4048-B20B-2C0A3B87280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6C45-9F05-4048-B20B-2C0A3B87280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6C45-9F05-4048-B20B-2C0A3B87280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6C45-9F05-4048-B20B-2C0A3B87280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86C45-9F05-4048-B20B-2C0A3B87280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086C45-9F05-4048-B20B-2C0A3B87280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86C45-9F05-4048-B20B-2C0A3B87280E}"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86C45-9F05-4048-B20B-2C0A3B87280E}"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6C45-9F05-4048-B20B-2C0A3B87280E}"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86C45-9F05-4048-B20B-2C0A3B87280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09704-A872-4B74-A2E5-5A297B783CD9}"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86C45-9F05-4048-B20B-2C0A3B87280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09704-A872-4B74-A2E5-5A297B783CD9}"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2086C45-9F05-4048-B20B-2C0A3B87280E}" type="datetimeFigureOut">
              <a:rPr lang="en-US" smtClean="0"/>
              <a:t>5/8/2017</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4B09704-A872-4B74-A2E5-5A297B783C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12" name="AutoShape 12" descr="Image result for iran map with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ran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707" y="4437112"/>
            <a:ext cx="3383914" cy="23942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p:nvSpPr>
        <p:spPr>
          <a:xfrm rot="20202739">
            <a:off x="5372814" y="2330647"/>
            <a:ext cx="3683394" cy="1203159"/>
          </a:xfrm>
          <a:prstGeom prst="rect">
            <a:avLst/>
          </a:prstGeom>
          <a:no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2800" b="1" dirty="0" smtClean="0">
                <a:solidFill>
                  <a:schemeClr val="accent1">
                    <a:lumMod val="60000"/>
                    <a:lumOff val="40000"/>
                  </a:schemeClr>
                </a:solidFill>
                <a:latin typeface="+mn-lt"/>
              </a:rPr>
              <a:t>Mehr Aein School</a:t>
            </a:r>
          </a:p>
          <a:p>
            <a:pPr algn="ctr"/>
            <a:r>
              <a:rPr lang="en-US" sz="2800" b="1" dirty="0" smtClean="0">
                <a:solidFill>
                  <a:schemeClr val="accent1">
                    <a:lumMod val="60000"/>
                    <a:lumOff val="40000"/>
                  </a:schemeClr>
                </a:solidFill>
                <a:latin typeface="+mn-lt"/>
              </a:rPr>
              <a:t>Iran - Tehran  </a:t>
            </a:r>
            <a:endParaRPr lang="en-US" sz="2800" b="1" dirty="0">
              <a:solidFill>
                <a:schemeClr val="accent1">
                  <a:lumMod val="60000"/>
                  <a:lumOff val="40000"/>
                </a:schemeClr>
              </a:solidFill>
              <a:latin typeface="+mn-lt"/>
            </a:endParaRPr>
          </a:p>
        </p:txBody>
      </p:sp>
      <p:sp>
        <p:nvSpPr>
          <p:cNvPr id="17" name="Title 1"/>
          <p:cNvSpPr txBox="1">
            <a:spLocks/>
          </p:cNvSpPr>
          <p:nvPr/>
        </p:nvSpPr>
        <p:spPr>
          <a:xfrm>
            <a:off x="434115" y="2524987"/>
            <a:ext cx="4366409" cy="997806"/>
          </a:xfrm>
          <a:prstGeom prst="rect">
            <a:avLst/>
          </a:prstGeom>
          <a:solidFill>
            <a:schemeClr val="accent2"/>
          </a:solidFill>
          <a:ln>
            <a:gradFill>
              <a:gsLst>
                <a:gs pos="0">
                  <a:schemeClr val="accent1">
                    <a:lumMod val="5000"/>
                    <a:lumOff val="95000"/>
                  </a:schemeClr>
                </a:gs>
                <a:gs pos="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b="1" dirty="0" smtClean="0">
                <a:solidFill>
                  <a:schemeClr val="accent4">
                    <a:lumMod val="75000"/>
                  </a:schemeClr>
                </a:solidFill>
                <a:latin typeface="Lucida Calligraphy" panose="03010101010101010101" pitchFamily="66" charset="0"/>
              </a:rPr>
              <a:t>Light Pollution</a:t>
            </a:r>
            <a:r>
              <a:rPr lang="en-US" sz="2800" b="1" dirty="0" smtClean="0">
                <a:solidFill>
                  <a:schemeClr val="accent4">
                    <a:lumMod val="75000"/>
                  </a:schemeClr>
                </a:solidFill>
                <a:latin typeface="Lucida Calligraphy" panose="03010101010101010101" pitchFamily="66" charset="0"/>
              </a:rPr>
              <a:t> </a:t>
            </a:r>
            <a:endParaRPr lang="en-US" sz="2800" b="1" dirty="0">
              <a:solidFill>
                <a:schemeClr val="accent4">
                  <a:lumMod val="75000"/>
                </a:schemeClr>
              </a:solidFill>
              <a:latin typeface="Lucida Calligraphy" panose="03010101010101010101" pitchFamily="66" charset="0"/>
            </a:endParaRPr>
          </a:p>
        </p:txBody>
      </p:sp>
      <p:sp>
        <p:nvSpPr>
          <p:cNvPr id="10" name="Title 1"/>
          <p:cNvSpPr txBox="1">
            <a:spLocks/>
          </p:cNvSpPr>
          <p:nvPr/>
        </p:nvSpPr>
        <p:spPr>
          <a:xfrm>
            <a:off x="944365" y="175708"/>
            <a:ext cx="3345908" cy="649717"/>
          </a:xfrm>
          <a:prstGeom prst="rect">
            <a:avLst/>
          </a:prstGeom>
          <a:solidFill>
            <a:schemeClr val="accent2"/>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tx2">
                    <a:lumMod val="50000"/>
                  </a:schemeClr>
                </a:solidFill>
                <a:latin typeface="French Script MT" panose="03020402040607040605" pitchFamily="66" charset="0"/>
              </a:rPr>
              <a:t>In the name of god</a:t>
            </a:r>
            <a:endParaRPr lang="en-US" sz="4000" b="1" dirty="0">
              <a:solidFill>
                <a:schemeClr val="tx2">
                  <a:lumMod val="50000"/>
                </a:schemeClr>
              </a:solidFill>
              <a:latin typeface="French Script MT" panose="03020402040607040605" pitchFamily="66" charset="0"/>
            </a:endParaRPr>
          </a:p>
        </p:txBody>
      </p:sp>
      <p:sp>
        <p:nvSpPr>
          <p:cNvPr id="5" name="AutoShape 4" descr="Image result for light pollution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63" y="3356992"/>
            <a:ext cx="4534515" cy="2952328"/>
          </a:xfrm>
          <a:prstGeom prst="rect">
            <a:avLst/>
          </a:prstGeom>
        </p:spPr>
      </p:pic>
      <p:sp>
        <p:nvSpPr>
          <p:cNvPr id="2" name="Rectangle 1"/>
          <p:cNvSpPr/>
          <p:nvPr/>
        </p:nvSpPr>
        <p:spPr>
          <a:xfrm>
            <a:off x="296225" y="1230436"/>
            <a:ext cx="4572000" cy="646331"/>
          </a:xfrm>
          <a:prstGeom prst="rect">
            <a:avLst/>
          </a:prstGeom>
        </p:spPr>
        <p:txBody>
          <a:bodyPr>
            <a:spAutoFit/>
          </a:bodyPr>
          <a:lstStyle/>
          <a:p>
            <a:pPr algn="ctr"/>
            <a:r>
              <a:rPr lang="en-US" b="1" dirty="0">
                <a:solidFill>
                  <a:srgbClr val="343434"/>
                </a:solidFill>
                <a:latin typeface="Proxima"/>
              </a:rPr>
              <a:t>Global Issues: Environment Learning   Circle 1 (Middle/High School)</a:t>
            </a:r>
          </a:p>
        </p:txBody>
      </p:sp>
      <p:pic>
        <p:nvPicPr>
          <p:cNvPr id="11" name="Picture 10" descr="Image result for flag of i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966" y="160337"/>
            <a:ext cx="1418655" cy="15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230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1000" fill="hold"/>
                                        <p:tgtEl>
                                          <p:spTgt spid="1026"/>
                                        </p:tgtEl>
                                        <p:attrNameLst>
                                          <p:attrName>ppt_w</p:attrName>
                                        </p:attrNameLst>
                                      </p:cBhvr>
                                      <p:tavLst>
                                        <p:tav tm="0">
                                          <p:val>
                                            <p:fltVal val="0"/>
                                          </p:val>
                                        </p:tav>
                                        <p:tav tm="100000">
                                          <p:val>
                                            <p:strVal val="#ppt_w"/>
                                          </p:val>
                                        </p:tav>
                                      </p:tavLst>
                                    </p:anim>
                                    <p:anim calcmode="lin" valueType="num">
                                      <p:cBhvr>
                                        <p:cTn id="43" dur="1000" fill="hold"/>
                                        <p:tgtEl>
                                          <p:spTgt spid="1026"/>
                                        </p:tgtEl>
                                        <p:attrNameLst>
                                          <p:attrName>ppt_h</p:attrName>
                                        </p:attrNameLst>
                                      </p:cBhvr>
                                      <p:tavLst>
                                        <p:tav tm="0">
                                          <p:val>
                                            <p:fltVal val="0"/>
                                          </p:val>
                                        </p:tav>
                                        <p:tav tm="100000">
                                          <p:val>
                                            <p:strVal val="#ppt_h"/>
                                          </p:val>
                                        </p:tav>
                                      </p:tavLst>
                                    </p:anim>
                                    <p:anim calcmode="lin" valueType="num">
                                      <p:cBhvr>
                                        <p:cTn id="44" dur="1000" fill="hold"/>
                                        <p:tgtEl>
                                          <p:spTgt spid="1026"/>
                                        </p:tgtEl>
                                        <p:attrNameLst>
                                          <p:attrName>style.rotation</p:attrName>
                                        </p:attrNameLst>
                                      </p:cBhvr>
                                      <p:tavLst>
                                        <p:tav tm="0">
                                          <p:val>
                                            <p:fltVal val="90"/>
                                          </p:val>
                                        </p:tav>
                                        <p:tav tm="100000">
                                          <p:val>
                                            <p:fltVal val="0"/>
                                          </p:val>
                                        </p:tav>
                                      </p:tavLst>
                                    </p:anim>
                                    <p:animEffect transition="in" filter="fade">
                                      <p:cBhvr>
                                        <p:cTn id="4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animBg="1"/>
      <p:bldP spid="10"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33" y="0"/>
            <a:ext cx="8364149"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99592" y="2132856"/>
            <a:ext cx="7125113" cy="924475"/>
          </a:xfrm>
        </p:spPr>
        <p:txBody>
          <a:bodyPr/>
          <a:lstStyle/>
          <a:p>
            <a:pPr algn="ctr"/>
            <a:r>
              <a:rPr lang="en-US" sz="2800" b="1" dirty="0">
                <a:solidFill>
                  <a:schemeClr val="tx1"/>
                </a:solidFill>
                <a:latin typeface=")"/>
                <a:cs typeface="B Titr" panose="00000700000000000000" pitchFamily="2" charset="-78"/>
              </a:rPr>
              <a:t>LIGHT </a:t>
            </a:r>
            <a:r>
              <a:rPr lang="en-US" sz="2800" b="1" dirty="0" smtClean="0">
                <a:solidFill>
                  <a:schemeClr val="tx1"/>
                </a:solidFill>
                <a:latin typeface=")"/>
                <a:cs typeface="B Titr" panose="00000700000000000000" pitchFamily="2" charset="-78"/>
              </a:rPr>
              <a:t> TRESPASS</a:t>
            </a:r>
            <a:endParaRPr lang="en-US" sz="2800" b="1" dirty="0">
              <a:solidFill>
                <a:schemeClr val="tx1"/>
              </a:solidFill>
              <a:latin typeface=")"/>
              <a:cs typeface="B Titr" panose="00000700000000000000" pitchFamily="2" charset="-78"/>
            </a:endParaRPr>
          </a:p>
        </p:txBody>
      </p:sp>
      <p:sp>
        <p:nvSpPr>
          <p:cNvPr id="3" name="Content Placeholder 2"/>
          <p:cNvSpPr>
            <a:spLocks noGrp="1"/>
          </p:cNvSpPr>
          <p:nvPr>
            <p:ph idx="1"/>
          </p:nvPr>
        </p:nvSpPr>
        <p:spPr>
          <a:xfrm>
            <a:off x="521201" y="2834688"/>
            <a:ext cx="8280920" cy="2082418"/>
          </a:xfrm>
        </p:spPr>
        <p:txBody>
          <a:bodyPr>
            <a:normAutofit fontScale="77500" lnSpcReduction="20000"/>
          </a:bodyPr>
          <a:lstStyle/>
          <a:p>
            <a:pPr marL="0" indent="0">
              <a:lnSpc>
                <a:spcPct val="120000"/>
              </a:lnSpc>
              <a:buNone/>
            </a:pPr>
            <a:r>
              <a:rPr lang="en-US" sz="2100" dirty="0" smtClean="0">
                <a:solidFill>
                  <a:schemeClr val="tx1">
                    <a:lumMod val="95000"/>
                    <a:lumOff val="5000"/>
                  </a:schemeClr>
                </a:solidFill>
              </a:rPr>
              <a:t>Light </a:t>
            </a:r>
            <a:r>
              <a:rPr lang="en-US" sz="2100" dirty="0">
                <a:solidFill>
                  <a:schemeClr val="tx1">
                    <a:lumMod val="95000"/>
                    <a:lumOff val="5000"/>
                  </a:schemeClr>
                </a:solidFill>
              </a:rPr>
              <a:t>trespass occurs when unwanted light enters one's property, for instance, by shining over a neighbor's fence. A common light trespass problem occurs when a strong light enters the window of one's home from the outside, causing problems such as sleep deprivation. A number of cities in the U.S. have developed standards for outdoor lighting to protect the rights of their citizens against light trespass. To assist them, the International Dark-Sky Association has developed a set of model lighting ordinances.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941168"/>
            <a:ext cx="43924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7" y="4941167"/>
            <a:ext cx="4824536"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0329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500"/>
                            </p:stCondLst>
                            <p:childTnLst>
                              <p:par>
                                <p:cTn id="13" presetID="21"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8)">
                                      <p:cBhvr>
                                        <p:cTn id="15" dur="2000"/>
                                        <p:tgtEl>
                                          <p:spTgt spid="2050"/>
                                        </p:tgtEl>
                                      </p:cBhvr>
                                    </p:animEffect>
                                  </p:childTnLst>
                                </p:cTn>
                              </p:par>
                              <p:par>
                                <p:cTn id="16" presetID="21" presetClass="entr" presetSubtype="8"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heel(8)">
                                      <p:cBhvr>
                                        <p:cTn id="18" dur="2000"/>
                                        <p:tgtEl>
                                          <p:spTgt spid="2051"/>
                                        </p:tgtEl>
                                      </p:cBhvr>
                                    </p:animEffect>
                                  </p:childTnLst>
                                </p:cTn>
                              </p:par>
                            </p:childTnLst>
                          </p:cTn>
                        </p:par>
                        <p:par>
                          <p:cTn id="19" fill="hold">
                            <p:stCondLst>
                              <p:cond delay="4500"/>
                            </p:stCondLst>
                            <p:childTnLst>
                              <p:par>
                                <p:cTn id="20" presetID="22" presetClass="entr" presetSubtype="1"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up)">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943220" cy="5040560"/>
          </a:xfrm>
        </p:spPr>
        <p:txBody>
          <a:bodyPr>
            <a:noAutofit/>
          </a:bodyPr>
          <a:lstStyle/>
          <a:p>
            <a:r>
              <a:rPr lang="en-US" sz="1600" dirty="0" smtClean="0">
                <a:solidFill>
                  <a:prstClr val="black">
                    <a:lumMod val="75000"/>
                    <a:lumOff val="25000"/>
                  </a:prstClr>
                </a:solidFill>
              </a:rPr>
              <a:t>Over-illumination </a:t>
            </a:r>
            <a:r>
              <a:rPr lang="en-US" sz="1600" dirty="0">
                <a:solidFill>
                  <a:prstClr val="black">
                    <a:lumMod val="75000"/>
                    <a:lumOff val="25000"/>
                  </a:prstClr>
                </a:solidFill>
              </a:rPr>
              <a:t>is the excessive use of light. </a:t>
            </a:r>
            <a:r>
              <a:rPr lang="en-US" sz="1600" dirty="0" smtClean="0"/>
              <a:t>It</a:t>
            </a:r>
            <a:r>
              <a:rPr lang="en-US" sz="1600" dirty="0"/>
              <a:t> is the presence of lighting </a:t>
            </a:r>
            <a:r>
              <a:rPr lang="en-US" sz="1600" dirty="0" smtClean="0"/>
              <a:t>intensity</a:t>
            </a:r>
            <a:r>
              <a:rPr lang="en-US" sz="1600" dirty="0"/>
              <a:t> </a:t>
            </a:r>
            <a:r>
              <a:rPr lang="en-US" sz="1600" dirty="0" smtClean="0"/>
              <a:t>higher </a:t>
            </a:r>
            <a:r>
              <a:rPr lang="en-US" sz="1600" dirty="0"/>
              <a:t>than that which is appropriate for a specific activity. Over-illumination was commonly ignored between 1950 and 1995, especially in office and </a:t>
            </a:r>
            <a:r>
              <a:rPr lang="en-US" sz="1600" dirty="0" smtClean="0"/>
              <a:t>retail</a:t>
            </a:r>
            <a:r>
              <a:rPr lang="en-US" sz="1600" dirty="0"/>
              <a:t> </a:t>
            </a:r>
            <a:r>
              <a:rPr lang="en-US" sz="1600" dirty="0" smtClean="0"/>
              <a:t>environments.</a:t>
            </a:r>
            <a:r>
              <a:rPr lang="en-US" sz="1600" baseline="30000" dirty="0"/>
              <a:t> </a:t>
            </a:r>
            <a:r>
              <a:rPr lang="en-US" sz="1600" dirty="0" smtClean="0"/>
              <a:t>Since </a:t>
            </a:r>
            <a:r>
              <a:rPr lang="en-US" sz="1600" dirty="0"/>
              <a:t>then, however, the </a:t>
            </a:r>
            <a:r>
              <a:rPr lang="en-US" sz="1600" dirty="0" smtClean="0"/>
              <a:t> design community </a:t>
            </a:r>
            <a:r>
              <a:rPr lang="en-US" sz="1600" dirty="0"/>
              <a:t>has begun to reconsider this practice. Over-illumination </a:t>
            </a:r>
            <a:r>
              <a:rPr lang="en-US" sz="1600" dirty="0" smtClean="0"/>
              <a:t>would cause </a:t>
            </a:r>
            <a:r>
              <a:rPr lang="en-US" sz="1600" dirty="0"/>
              <a:t>two separate concerns:</a:t>
            </a:r>
          </a:p>
          <a:p>
            <a:r>
              <a:rPr lang="en-US" sz="1600" dirty="0"/>
              <a:t>Unnecessary electric lighting is expensive and energy-intensive. Lighting accounts for approximately 9% of residential electricity use as of </a:t>
            </a:r>
            <a:r>
              <a:rPr lang="en-US" sz="1600" dirty="0" smtClean="0"/>
              <a:t>2001</a:t>
            </a:r>
            <a:r>
              <a:rPr lang="en-US" sz="1600" dirty="0"/>
              <a:t> and about 40% of commercial electricity use</a:t>
            </a:r>
            <a:r>
              <a:rPr lang="en-US" sz="1600" dirty="0" smtClean="0"/>
              <a:t>.</a:t>
            </a:r>
            <a:endParaRPr lang="en-US" sz="1600" dirty="0"/>
          </a:p>
          <a:p>
            <a:r>
              <a:rPr lang="en-US" sz="1600" dirty="0"/>
              <a:t>Excessive levels of artificial light may adversely affect health. These detrimental effects may depend on the spectrum as well as the overall brightness level of light.</a:t>
            </a:r>
          </a:p>
          <a:p>
            <a:r>
              <a:rPr lang="en-US" sz="1600" dirty="0"/>
              <a:t>Over-illumination can be reduced by installing occupancy </a:t>
            </a:r>
            <a:r>
              <a:rPr lang="en-US" sz="1600" dirty="0" smtClean="0"/>
              <a:t>sensors,  using</a:t>
            </a:r>
            <a:r>
              <a:rPr lang="en-US" sz="1600" dirty="0"/>
              <a:t> natural </a:t>
            </a:r>
            <a:r>
              <a:rPr lang="en-US" sz="1600" dirty="0" smtClean="0"/>
              <a:t>sunlight</a:t>
            </a:r>
            <a:r>
              <a:rPr lang="en-US" sz="1600" dirty="0"/>
              <a:t> </a:t>
            </a:r>
            <a:r>
              <a:rPr lang="en-US" sz="1600" dirty="0" smtClean="0"/>
              <a:t>whenever </a:t>
            </a:r>
            <a:r>
              <a:rPr lang="en-US" sz="1600" dirty="0"/>
              <a:t>possible, turning off lights when leaving a room, or changing the type of </a:t>
            </a:r>
            <a:r>
              <a:rPr lang="en-US" sz="1600" dirty="0" smtClean="0"/>
              <a:t>light bulb</a:t>
            </a:r>
            <a:r>
              <a:rPr lang="en-US" sz="1600" dirty="0"/>
              <a:t>. Over-illumination does not refer to </a:t>
            </a:r>
            <a:r>
              <a:rPr lang="en-US" sz="1600" dirty="0" smtClean="0"/>
              <a:t>snow blindness </a:t>
            </a:r>
            <a:r>
              <a:rPr lang="en-US" sz="1600" dirty="0"/>
              <a:t>where high exposure to ultraviolet </a:t>
            </a:r>
            <a:r>
              <a:rPr lang="en-US" sz="1600" dirty="0" smtClean="0"/>
              <a:t>light</a:t>
            </a:r>
            <a:r>
              <a:rPr lang="en-US" sz="1600" dirty="0"/>
              <a:t> </a:t>
            </a:r>
            <a:r>
              <a:rPr lang="en-US" sz="1600" dirty="0" smtClean="0"/>
              <a:t>causes </a:t>
            </a:r>
            <a:r>
              <a:rPr lang="en-US" sz="1600" dirty="0"/>
              <a:t>physical damage to the eye. Too little light, the opposite of over-illumination, is associated with seasonal affective </a:t>
            </a:r>
            <a:r>
              <a:rPr lang="en-US" sz="1600" dirty="0" smtClean="0"/>
              <a:t>disorder</a:t>
            </a:r>
            <a:r>
              <a:rPr lang="en-US" sz="1600" dirty="0"/>
              <a:t>.</a:t>
            </a:r>
          </a:p>
          <a:p>
            <a:pPr marL="0" lvl="0" indent="0">
              <a:buClr>
                <a:prstClr val="black">
                  <a:lumMod val="75000"/>
                  <a:lumOff val="25000"/>
                </a:prstClr>
              </a:buClr>
              <a:buNone/>
            </a:pPr>
            <a:endParaRPr lang="en-US" sz="1600" dirty="0"/>
          </a:p>
        </p:txBody>
      </p:sp>
      <p:sp>
        <p:nvSpPr>
          <p:cNvPr id="7" name="Title 1"/>
          <p:cNvSpPr>
            <a:spLocks noGrp="1"/>
          </p:cNvSpPr>
          <p:nvPr>
            <p:ph type="title"/>
          </p:nvPr>
        </p:nvSpPr>
        <p:spPr>
          <a:xfrm>
            <a:off x="1331640" y="332656"/>
            <a:ext cx="6226853" cy="511316"/>
          </a:xfrm>
        </p:spPr>
        <p:txBody>
          <a:bodyPr/>
          <a:lstStyle/>
          <a:p>
            <a:pPr algn="ctr"/>
            <a:r>
              <a:rPr lang="en-US" b="1" dirty="0" smtClean="0"/>
              <a:t>Over-illumination</a:t>
            </a:r>
            <a:endParaRPr lang="en-US" b="1" dirty="0"/>
          </a:p>
        </p:txBody>
      </p:sp>
    </p:spTree>
    <p:extLst>
      <p:ext uri="{BB962C8B-B14F-4D97-AF65-F5344CB8AC3E}">
        <p14:creationId xmlns:p14="http://schemas.microsoft.com/office/powerpoint/2010/main" val="20497912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quot;The exclusive ornaments of this building, such as the glasses, the mirrors, and tall columns are of exceptional beauty,&amp;quot; says Ganji.&amp;lt;br /&am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50" y="1951987"/>
            <a:ext cx="7841475" cy="4412612"/>
          </a:xfrm>
          <a:prstGeom prst="rect">
            <a:avLst/>
          </a:prstGeom>
          <a:noFill/>
          <a:extLst>
            <a:ext uri="{909E8E84-426E-40DD-AFC4-6F175D3DCCD1}">
              <a14:hiddenFill xmlns:a14="http://schemas.microsoft.com/office/drawing/2010/main">
                <a:solidFill>
                  <a:srgbClr val="FFFFFF"/>
                </a:solidFill>
              </a14:hiddenFill>
            </a:ext>
          </a:extLst>
        </p:spPr>
      </p:pic>
      <p:sp>
        <p:nvSpPr>
          <p:cNvPr id="120" name="Title 1"/>
          <p:cNvSpPr txBox="1">
            <a:spLocks/>
          </p:cNvSpPr>
          <p:nvPr/>
        </p:nvSpPr>
        <p:spPr>
          <a:xfrm>
            <a:off x="1260963" y="684201"/>
            <a:ext cx="7125113" cy="924475"/>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57" name="Rectangle 115"/>
          <p:cNvSpPr>
            <a:spLocks noChangeArrowheads="1"/>
          </p:cNvSpPr>
          <p:nvPr/>
        </p:nvSpPr>
        <p:spPr bwMode="auto">
          <a:xfrm>
            <a:off x="251520" y="63878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7"/>
          <p:cNvSpPr/>
          <p:nvPr/>
        </p:nvSpPr>
        <p:spPr>
          <a:xfrm>
            <a:off x="755574" y="315614"/>
            <a:ext cx="7630499" cy="1200329"/>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212121"/>
                </a:solidFill>
                <a:latin typeface="inherit"/>
              </a:rPr>
              <a:t>Emarat e Badgir in Tehran: </a:t>
            </a:r>
          </a:p>
          <a:p>
            <a:pPr lvl="0" eaLnBrk="0" fontAlgn="base" hangingPunct="0">
              <a:spcBef>
                <a:spcPct val="0"/>
              </a:spcBef>
              <a:spcAft>
                <a:spcPct val="0"/>
              </a:spcAft>
            </a:pPr>
            <a:r>
              <a:rPr lang="en-US" altLang="en-US" dirty="0" smtClean="0">
                <a:solidFill>
                  <a:srgbClr val="212121"/>
                </a:solidFill>
                <a:latin typeface="inherit"/>
              </a:rPr>
              <a:t>An </a:t>
            </a:r>
            <a:r>
              <a:rPr lang="en-US" altLang="en-US" dirty="0">
                <a:solidFill>
                  <a:srgbClr val="212121"/>
                </a:solidFill>
                <a:latin typeface="inherit"/>
              </a:rPr>
              <a:t>example of traditional architecture in Iran, which represents the </a:t>
            </a:r>
            <a:r>
              <a:rPr lang="en-US" altLang="en-US" dirty="0" smtClean="0">
                <a:solidFill>
                  <a:srgbClr val="212121"/>
                </a:solidFill>
                <a:latin typeface="inherit"/>
              </a:rPr>
              <a:t>usage of natural light in a building. Tall columns, a lot of  windows </a:t>
            </a:r>
            <a:r>
              <a:rPr lang="en-US" altLang="en-US" smtClean="0">
                <a:solidFill>
                  <a:srgbClr val="212121"/>
                </a:solidFill>
                <a:latin typeface="inherit"/>
              </a:rPr>
              <a:t>and colorful mirrors </a:t>
            </a:r>
            <a:r>
              <a:rPr lang="en-US" altLang="en-US" dirty="0" smtClean="0">
                <a:solidFill>
                  <a:srgbClr val="212121"/>
                </a:solidFill>
                <a:latin typeface="inherit"/>
              </a:rPr>
              <a:t>were used in it. It is full of positive energy. </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31644348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9443" y="135521"/>
            <a:ext cx="7125113" cy="924475"/>
          </a:xfrm>
        </p:spPr>
        <p:txBody>
          <a:bodyPr/>
          <a:lstStyle/>
          <a:p>
            <a:pPr algn="ctr"/>
            <a:r>
              <a:rPr lang="en-US" b="1" dirty="0" smtClean="0"/>
              <a:t>LIGHT CLUTTER</a:t>
            </a:r>
            <a:endParaRPr lang="en-US" b="1" dirty="0"/>
          </a:p>
        </p:txBody>
      </p:sp>
      <p:sp>
        <p:nvSpPr>
          <p:cNvPr id="3" name="Content Placeholder 2"/>
          <p:cNvSpPr>
            <a:spLocks noGrp="1"/>
          </p:cNvSpPr>
          <p:nvPr>
            <p:ph idx="1"/>
          </p:nvPr>
        </p:nvSpPr>
        <p:spPr>
          <a:xfrm>
            <a:off x="539552" y="1052736"/>
            <a:ext cx="8086451" cy="3960440"/>
          </a:xfrm>
        </p:spPr>
        <p:txBody>
          <a:bodyPr>
            <a:normAutofit fontScale="77500" lnSpcReduction="20000"/>
          </a:bodyPr>
          <a:lstStyle/>
          <a:p>
            <a:pPr marL="0" indent="0" algn="ctr">
              <a:buNone/>
            </a:pPr>
            <a:r>
              <a:rPr lang="en-US" sz="2100" b="1" dirty="0"/>
              <a:t>Light </a:t>
            </a:r>
            <a:r>
              <a:rPr lang="en-US" sz="2100" b="1" dirty="0" smtClean="0"/>
              <a:t>clutter</a:t>
            </a:r>
            <a:endParaRPr lang="en-US" sz="2100" b="1" dirty="0"/>
          </a:p>
          <a:p>
            <a:pPr marL="0" indent="0">
              <a:buNone/>
            </a:pPr>
            <a:r>
              <a:rPr lang="en-US" sz="2100" dirty="0"/>
              <a:t>The Las Vegas Strip</a:t>
            </a:r>
            <a:r>
              <a:rPr lang="en-US" sz="2100" dirty="0" smtClean="0"/>
              <a:t> </a:t>
            </a:r>
            <a:r>
              <a:rPr lang="en-US" sz="2100" dirty="0"/>
              <a:t>displays excessive groupings of colorful lights. This is a classic example of light clutter.</a:t>
            </a:r>
          </a:p>
          <a:p>
            <a:pPr marL="0" indent="0">
              <a:buNone/>
            </a:pPr>
            <a:r>
              <a:rPr lang="en-US" sz="2100" dirty="0"/>
              <a:t>Light clutter refers to excessive groupings of lights. Groupings of lights may generate confusion, distract from obstacles (including those that they may be intended to illuminate), and potentially cause accidents. Clutter is particularly noticeable on roads where the street lights are badly designed, or where brightly lit advertising surrounds the roadways. Depending on the motives of the person or organization that installed the lights, their placement and design can even be intended to distract drivers, and can contribute to accidents.</a:t>
            </a:r>
          </a:p>
          <a:p>
            <a:pPr marL="0" indent="0">
              <a:buNone/>
            </a:pPr>
            <a:r>
              <a:rPr lang="en-US" sz="2100" dirty="0"/>
              <a:t>Clutter may also present a hazard in the aviation environment if aviation safety lighting must compete for pilot attention with non-relevant lighting</a:t>
            </a:r>
            <a:r>
              <a:rPr lang="en-US" sz="2100" dirty="0" smtClean="0"/>
              <a:t>. </a:t>
            </a:r>
            <a:r>
              <a:rPr lang="en-US" sz="2100" dirty="0"/>
              <a:t>For instance, runway lighting may be confused with an array of suburban commercial lighting and aircraft collision avoidance lights may be confused with ground </a:t>
            </a:r>
            <a:r>
              <a:rPr lang="en-US" sz="2100" dirty="0" smtClean="0"/>
              <a:t>lights.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1168"/>
            <a:ext cx="9144000" cy="195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796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40234" y="429727"/>
            <a:ext cx="7488832" cy="3888431"/>
          </a:xfrm>
        </p:spPr>
        <p:txBody>
          <a:bodyPr>
            <a:normAutofit/>
          </a:bodyPr>
          <a:lstStyle/>
          <a:p>
            <a:pPr marL="0" lvl="0" indent="0" algn="ctr">
              <a:buClr>
                <a:prstClr val="black">
                  <a:lumMod val="75000"/>
                  <a:lumOff val="25000"/>
                </a:prstClr>
              </a:buClr>
              <a:buNone/>
            </a:pPr>
            <a:r>
              <a:rPr lang="en-US" sz="1700" b="1" dirty="0" smtClean="0">
                <a:solidFill>
                  <a:prstClr val="black">
                    <a:lumMod val="75000"/>
                    <a:lumOff val="25000"/>
                  </a:prstClr>
                </a:solidFill>
              </a:rPr>
              <a:t>GLARE </a:t>
            </a:r>
          </a:p>
          <a:p>
            <a:pPr marL="0" lvl="0" indent="0">
              <a:buClr>
                <a:prstClr val="black">
                  <a:lumMod val="75000"/>
                  <a:lumOff val="25000"/>
                </a:prstClr>
              </a:buClr>
              <a:buNone/>
            </a:pPr>
            <a:r>
              <a:rPr lang="en-US" sz="1700" dirty="0" smtClean="0">
                <a:solidFill>
                  <a:prstClr val="black">
                    <a:lumMod val="75000"/>
                    <a:lumOff val="25000"/>
                  </a:prstClr>
                </a:solidFill>
              </a:rPr>
              <a:t>Glare </a:t>
            </a:r>
            <a:r>
              <a:rPr lang="en-US" sz="1700" dirty="0">
                <a:solidFill>
                  <a:prstClr val="black">
                    <a:lumMod val="75000"/>
                    <a:lumOff val="25000"/>
                  </a:prstClr>
                </a:solidFill>
              </a:rPr>
              <a:t>can be categorized into different types. One such classification is described in a book by Bob Mizon, coordinator for the British Astronomical Association's Campaign for Dark Skies, as follows:</a:t>
            </a:r>
          </a:p>
          <a:p>
            <a:pPr marL="0" lvl="0" indent="0">
              <a:buClr>
                <a:prstClr val="black">
                  <a:lumMod val="75000"/>
                  <a:lumOff val="25000"/>
                </a:prstClr>
              </a:buClr>
              <a:buNone/>
            </a:pPr>
            <a:r>
              <a:rPr lang="en-US" sz="1700" i="1" dirty="0" smtClean="0">
                <a:solidFill>
                  <a:prstClr val="black">
                    <a:lumMod val="75000"/>
                    <a:lumOff val="25000"/>
                  </a:prstClr>
                </a:solidFill>
              </a:rPr>
              <a:t>1-Blinding </a:t>
            </a:r>
            <a:r>
              <a:rPr lang="en-US" sz="1700" i="1" dirty="0">
                <a:solidFill>
                  <a:prstClr val="black">
                    <a:lumMod val="75000"/>
                    <a:lumOff val="25000"/>
                  </a:prstClr>
                </a:solidFill>
              </a:rPr>
              <a:t>glare</a:t>
            </a:r>
            <a:r>
              <a:rPr lang="en-US" sz="1700" dirty="0">
                <a:solidFill>
                  <a:prstClr val="black">
                    <a:lumMod val="75000"/>
                    <a:lumOff val="25000"/>
                  </a:prstClr>
                </a:solidFill>
              </a:rPr>
              <a:t> describes effects such as that caused by staring into the Sun. It is completely blinding and leaves temporary or permanent vision deficiencies.</a:t>
            </a:r>
          </a:p>
          <a:p>
            <a:pPr marL="0" lvl="0" indent="0">
              <a:buClr>
                <a:prstClr val="black">
                  <a:lumMod val="75000"/>
                  <a:lumOff val="25000"/>
                </a:prstClr>
              </a:buClr>
              <a:buNone/>
            </a:pPr>
            <a:r>
              <a:rPr lang="en-US" sz="1700" i="1" dirty="0" smtClean="0">
                <a:solidFill>
                  <a:prstClr val="black">
                    <a:lumMod val="75000"/>
                    <a:lumOff val="25000"/>
                  </a:prstClr>
                </a:solidFill>
              </a:rPr>
              <a:t>2</a:t>
            </a:r>
            <a:r>
              <a:rPr lang="fa-IR" sz="1700" i="1" dirty="0" smtClean="0">
                <a:solidFill>
                  <a:prstClr val="black">
                    <a:lumMod val="75000"/>
                    <a:lumOff val="25000"/>
                  </a:prstClr>
                </a:solidFill>
              </a:rPr>
              <a:t>-</a:t>
            </a:r>
            <a:r>
              <a:rPr lang="en-US" sz="1700" i="1" dirty="0" smtClean="0">
                <a:solidFill>
                  <a:prstClr val="black">
                    <a:lumMod val="75000"/>
                    <a:lumOff val="25000"/>
                  </a:prstClr>
                </a:solidFill>
              </a:rPr>
              <a:t>Discomfort </a:t>
            </a:r>
            <a:r>
              <a:rPr lang="en-US" sz="1700" i="1" dirty="0">
                <a:solidFill>
                  <a:prstClr val="black">
                    <a:lumMod val="75000"/>
                    <a:lumOff val="25000"/>
                  </a:prstClr>
                </a:solidFill>
              </a:rPr>
              <a:t>glare</a:t>
            </a:r>
            <a:r>
              <a:rPr lang="en-US" sz="1700" dirty="0">
                <a:solidFill>
                  <a:prstClr val="black">
                    <a:lumMod val="75000"/>
                    <a:lumOff val="25000"/>
                  </a:prstClr>
                </a:solidFill>
              </a:rPr>
              <a:t> does not typically cause a dangerous situation in itself, though it is annoying and irritating at best. It can potentially cause fatigue if experienced over extended periods.</a:t>
            </a:r>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05064"/>
            <a:ext cx="4659350" cy="256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7284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80">
                                          <p:stCondLst>
                                            <p:cond delay="0"/>
                                          </p:stCondLst>
                                        </p:cTn>
                                        <p:tgtEl>
                                          <p:spTgt spid="5">
                                            <p:txEl>
                                              <p:pRg st="1" end="1"/>
                                            </p:txEl>
                                          </p:spTgt>
                                        </p:tgtEl>
                                      </p:cBhvr>
                                    </p:animEffect>
                                    <p:anim calcmode="lin" valueType="num">
                                      <p:cBhvr>
                                        <p:cTn id="1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1" end="1"/>
                                            </p:txEl>
                                          </p:spTgt>
                                        </p:tgtEl>
                                      </p:cBhvr>
                                      <p:to x="100000" y="60000"/>
                                    </p:animScale>
                                    <p:animScale>
                                      <p:cBhvr>
                                        <p:cTn id="21" dur="166" decel="50000">
                                          <p:stCondLst>
                                            <p:cond delay="676"/>
                                          </p:stCondLst>
                                        </p:cTn>
                                        <p:tgtEl>
                                          <p:spTgt spid="5">
                                            <p:txEl>
                                              <p:pRg st="1" end="1"/>
                                            </p:txEl>
                                          </p:spTgt>
                                        </p:tgtEl>
                                      </p:cBhvr>
                                      <p:to x="100000" y="100000"/>
                                    </p:animScale>
                                    <p:animScale>
                                      <p:cBhvr>
                                        <p:cTn id="22" dur="26">
                                          <p:stCondLst>
                                            <p:cond delay="1312"/>
                                          </p:stCondLst>
                                        </p:cTn>
                                        <p:tgtEl>
                                          <p:spTgt spid="5">
                                            <p:txEl>
                                              <p:pRg st="1" end="1"/>
                                            </p:txEl>
                                          </p:spTgt>
                                        </p:tgtEl>
                                      </p:cBhvr>
                                      <p:to x="100000" y="80000"/>
                                    </p:animScale>
                                    <p:animScale>
                                      <p:cBhvr>
                                        <p:cTn id="23" dur="166" decel="50000">
                                          <p:stCondLst>
                                            <p:cond delay="1338"/>
                                          </p:stCondLst>
                                        </p:cTn>
                                        <p:tgtEl>
                                          <p:spTgt spid="5">
                                            <p:txEl>
                                              <p:pRg st="1" end="1"/>
                                            </p:txEl>
                                          </p:spTgt>
                                        </p:tgtEl>
                                      </p:cBhvr>
                                      <p:to x="100000" y="100000"/>
                                    </p:animScale>
                                    <p:animScale>
                                      <p:cBhvr>
                                        <p:cTn id="24" dur="26">
                                          <p:stCondLst>
                                            <p:cond delay="1642"/>
                                          </p:stCondLst>
                                        </p:cTn>
                                        <p:tgtEl>
                                          <p:spTgt spid="5">
                                            <p:txEl>
                                              <p:pRg st="1" end="1"/>
                                            </p:txEl>
                                          </p:spTgt>
                                        </p:tgtEl>
                                      </p:cBhvr>
                                      <p:to x="100000" y="90000"/>
                                    </p:animScale>
                                    <p:animScale>
                                      <p:cBhvr>
                                        <p:cTn id="25" dur="166" decel="50000">
                                          <p:stCondLst>
                                            <p:cond delay="1668"/>
                                          </p:stCondLst>
                                        </p:cTn>
                                        <p:tgtEl>
                                          <p:spTgt spid="5">
                                            <p:txEl>
                                              <p:pRg st="1" end="1"/>
                                            </p:txEl>
                                          </p:spTgt>
                                        </p:tgtEl>
                                      </p:cBhvr>
                                      <p:to x="100000" y="100000"/>
                                    </p:animScale>
                                    <p:animScale>
                                      <p:cBhvr>
                                        <p:cTn id="26" dur="26">
                                          <p:stCondLst>
                                            <p:cond delay="1808"/>
                                          </p:stCondLst>
                                        </p:cTn>
                                        <p:tgtEl>
                                          <p:spTgt spid="5">
                                            <p:txEl>
                                              <p:pRg st="1" end="1"/>
                                            </p:txEl>
                                          </p:spTgt>
                                        </p:tgtEl>
                                      </p:cBhvr>
                                      <p:to x="100000" y="95000"/>
                                    </p:animScale>
                                    <p:animScale>
                                      <p:cBhvr>
                                        <p:cTn id="27" dur="166" decel="50000">
                                          <p:stCondLst>
                                            <p:cond delay="1834"/>
                                          </p:stCondLst>
                                        </p:cTn>
                                        <p:tgtEl>
                                          <p:spTgt spid="5">
                                            <p:txEl>
                                              <p:pRg st="1" end="1"/>
                                            </p:txEl>
                                          </p:spTgt>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80">
                                          <p:stCondLst>
                                            <p:cond delay="0"/>
                                          </p:stCondLst>
                                        </p:cTn>
                                        <p:tgtEl>
                                          <p:spTgt spid="5">
                                            <p:txEl>
                                              <p:pRg st="2" end="2"/>
                                            </p:txEl>
                                          </p:spTgt>
                                        </p:tgtEl>
                                      </p:cBhvr>
                                    </p:animEffect>
                                    <p:anim calcmode="lin" valueType="num">
                                      <p:cBhvr>
                                        <p:cTn id="3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2" end="2"/>
                                            </p:txEl>
                                          </p:spTgt>
                                        </p:tgtEl>
                                      </p:cBhvr>
                                      <p:to x="100000" y="60000"/>
                                    </p:animScale>
                                    <p:animScale>
                                      <p:cBhvr>
                                        <p:cTn id="38" dur="166" decel="50000">
                                          <p:stCondLst>
                                            <p:cond delay="676"/>
                                          </p:stCondLst>
                                        </p:cTn>
                                        <p:tgtEl>
                                          <p:spTgt spid="5">
                                            <p:txEl>
                                              <p:pRg st="2" end="2"/>
                                            </p:txEl>
                                          </p:spTgt>
                                        </p:tgtEl>
                                      </p:cBhvr>
                                      <p:to x="100000" y="100000"/>
                                    </p:animScale>
                                    <p:animScale>
                                      <p:cBhvr>
                                        <p:cTn id="39" dur="26">
                                          <p:stCondLst>
                                            <p:cond delay="1312"/>
                                          </p:stCondLst>
                                        </p:cTn>
                                        <p:tgtEl>
                                          <p:spTgt spid="5">
                                            <p:txEl>
                                              <p:pRg st="2" end="2"/>
                                            </p:txEl>
                                          </p:spTgt>
                                        </p:tgtEl>
                                      </p:cBhvr>
                                      <p:to x="100000" y="80000"/>
                                    </p:animScale>
                                    <p:animScale>
                                      <p:cBhvr>
                                        <p:cTn id="40" dur="166" decel="50000">
                                          <p:stCondLst>
                                            <p:cond delay="1338"/>
                                          </p:stCondLst>
                                        </p:cTn>
                                        <p:tgtEl>
                                          <p:spTgt spid="5">
                                            <p:txEl>
                                              <p:pRg st="2" end="2"/>
                                            </p:txEl>
                                          </p:spTgt>
                                        </p:tgtEl>
                                      </p:cBhvr>
                                      <p:to x="100000" y="100000"/>
                                    </p:animScale>
                                    <p:animScale>
                                      <p:cBhvr>
                                        <p:cTn id="41" dur="26">
                                          <p:stCondLst>
                                            <p:cond delay="1642"/>
                                          </p:stCondLst>
                                        </p:cTn>
                                        <p:tgtEl>
                                          <p:spTgt spid="5">
                                            <p:txEl>
                                              <p:pRg st="2" end="2"/>
                                            </p:txEl>
                                          </p:spTgt>
                                        </p:tgtEl>
                                      </p:cBhvr>
                                      <p:to x="100000" y="90000"/>
                                    </p:animScale>
                                    <p:animScale>
                                      <p:cBhvr>
                                        <p:cTn id="42" dur="166" decel="50000">
                                          <p:stCondLst>
                                            <p:cond delay="1668"/>
                                          </p:stCondLst>
                                        </p:cTn>
                                        <p:tgtEl>
                                          <p:spTgt spid="5">
                                            <p:txEl>
                                              <p:pRg st="2" end="2"/>
                                            </p:txEl>
                                          </p:spTgt>
                                        </p:tgtEl>
                                      </p:cBhvr>
                                      <p:to x="100000" y="100000"/>
                                    </p:animScale>
                                    <p:animScale>
                                      <p:cBhvr>
                                        <p:cTn id="43" dur="26">
                                          <p:stCondLst>
                                            <p:cond delay="1808"/>
                                          </p:stCondLst>
                                        </p:cTn>
                                        <p:tgtEl>
                                          <p:spTgt spid="5">
                                            <p:txEl>
                                              <p:pRg st="2" end="2"/>
                                            </p:txEl>
                                          </p:spTgt>
                                        </p:tgtEl>
                                      </p:cBhvr>
                                      <p:to x="100000" y="95000"/>
                                    </p:animScale>
                                    <p:animScale>
                                      <p:cBhvr>
                                        <p:cTn id="44" dur="166" decel="50000">
                                          <p:stCondLst>
                                            <p:cond delay="1834"/>
                                          </p:stCondLst>
                                        </p:cTn>
                                        <p:tgtEl>
                                          <p:spTgt spid="5">
                                            <p:txEl>
                                              <p:pRg st="2" end="2"/>
                                            </p:txEl>
                                          </p:spTgt>
                                        </p:tgtEl>
                                      </p:cBhvr>
                                      <p:to x="100000" y="100000"/>
                                    </p:animScale>
                                  </p:childTnLst>
                                </p:cTn>
                              </p:par>
                            </p:childTnLst>
                          </p:cTn>
                        </p:par>
                        <p:par>
                          <p:cTn id="45" fill="hold">
                            <p:stCondLst>
                              <p:cond delay="5000"/>
                            </p:stCondLst>
                            <p:childTnLst>
                              <p:par>
                                <p:cTn id="46" presetID="26" presetClass="entr" presetSubtype="0" fill="hold" grpId="0" nodeType="after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down)">
                                      <p:cBhvr>
                                        <p:cTn id="48" dur="580">
                                          <p:stCondLst>
                                            <p:cond delay="0"/>
                                          </p:stCondLst>
                                        </p:cTn>
                                        <p:tgtEl>
                                          <p:spTgt spid="5">
                                            <p:txEl>
                                              <p:pRg st="3" end="3"/>
                                            </p:txEl>
                                          </p:spTgt>
                                        </p:tgtEl>
                                      </p:cBhvr>
                                    </p:animEffect>
                                    <p:anim calcmode="lin" valueType="num">
                                      <p:cBhvr>
                                        <p:cTn id="49"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3" end="3"/>
                                            </p:txEl>
                                          </p:spTgt>
                                        </p:tgtEl>
                                      </p:cBhvr>
                                      <p:to x="100000" y="60000"/>
                                    </p:animScale>
                                    <p:animScale>
                                      <p:cBhvr>
                                        <p:cTn id="55" dur="166" decel="50000">
                                          <p:stCondLst>
                                            <p:cond delay="676"/>
                                          </p:stCondLst>
                                        </p:cTn>
                                        <p:tgtEl>
                                          <p:spTgt spid="5">
                                            <p:txEl>
                                              <p:pRg st="3" end="3"/>
                                            </p:txEl>
                                          </p:spTgt>
                                        </p:tgtEl>
                                      </p:cBhvr>
                                      <p:to x="100000" y="100000"/>
                                    </p:animScale>
                                    <p:animScale>
                                      <p:cBhvr>
                                        <p:cTn id="56" dur="26">
                                          <p:stCondLst>
                                            <p:cond delay="1312"/>
                                          </p:stCondLst>
                                        </p:cTn>
                                        <p:tgtEl>
                                          <p:spTgt spid="5">
                                            <p:txEl>
                                              <p:pRg st="3" end="3"/>
                                            </p:txEl>
                                          </p:spTgt>
                                        </p:tgtEl>
                                      </p:cBhvr>
                                      <p:to x="100000" y="80000"/>
                                    </p:animScale>
                                    <p:animScale>
                                      <p:cBhvr>
                                        <p:cTn id="57" dur="166" decel="50000">
                                          <p:stCondLst>
                                            <p:cond delay="1338"/>
                                          </p:stCondLst>
                                        </p:cTn>
                                        <p:tgtEl>
                                          <p:spTgt spid="5">
                                            <p:txEl>
                                              <p:pRg st="3" end="3"/>
                                            </p:txEl>
                                          </p:spTgt>
                                        </p:tgtEl>
                                      </p:cBhvr>
                                      <p:to x="100000" y="100000"/>
                                    </p:animScale>
                                    <p:animScale>
                                      <p:cBhvr>
                                        <p:cTn id="58" dur="26">
                                          <p:stCondLst>
                                            <p:cond delay="1642"/>
                                          </p:stCondLst>
                                        </p:cTn>
                                        <p:tgtEl>
                                          <p:spTgt spid="5">
                                            <p:txEl>
                                              <p:pRg st="3" end="3"/>
                                            </p:txEl>
                                          </p:spTgt>
                                        </p:tgtEl>
                                      </p:cBhvr>
                                      <p:to x="100000" y="90000"/>
                                    </p:animScale>
                                    <p:animScale>
                                      <p:cBhvr>
                                        <p:cTn id="59" dur="166" decel="50000">
                                          <p:stCondLst>
                                            <p:cond delay="1668"/>
                                          </p:stCondLst>
                                        </p:cTn>
                                        <p:tgtEl>
                                          <p:spTgt spid="5">
                                            <p:txEl>
                                              <p:pRg st="3" end="3"/>
                                            </p:txEl>
                                          </p:spTgt>
                                        </p:tgtEl>
                                      </p:cBhvr>
                                      <p:to x="100000" y="100000"/>
                                    </p:animScale>
                                    <p:animScale>
                                      <p:cBhvr>
                                        <p:cTn id="60" dur="26">
                                          <p:stCondLst>
                                            <p:cond delay="1808"/>
                                          </p:stCondLst>
                                        </p:cTn>
                                        <p:tgtEl>
                                          <p:spTgt spid="5">
                                            <p:txEl>
                                              <p:pRg st="3" end="3"/>
                                            </p:txEl>
                                          </p:spTgt>
                                        </p:tgtEl>
                                      </p:cBhvr>
                                      <p:to x="100000" y="95000"/>
                                    </p:animScale>
                                    <p:animScale>
                                      <p:cBhvr>
                                        <p:cTn id="61" dur="166" decel="50000">
                                          <p:stCondLst>
                                            <p:cond delay="1834"/>
                                          </p:stCondLst>
                                        </p:cTn>
                                        <p:tgtEl>
                                          <p:spTgt spid="5">
                                            <p:txEl>
                                              <p:pRg st="3" end="3"/>
                                            </p:txEl>
                                          </p:spTgt>
                                        </p:tgtEl>
                                      </p:cBhvr>
                                      <p:to x="100000" y="100000"/>
                                    </p:animScale>
                                  </p:childTnLst>
                                </p:cTn>
                              </p:par>
                              <p:par>
                                <p:cTn id="62" presetID="6" presetClass="entr" presetSubtype="16" fill="hold" nodeType="withEffect">
                                  <p:stCondLst>
                                    <p:cond delay="2000"/>
                                  </p:stCondLst>
                                  <p:childTnLst>
                                    <p:set>
                                      <p:cBhvr>
                                        <p:cTn id="63" dur="1" fill="hold">
                                          <p:stCondLst>
                                            <p:cond delay="0"/>
                                          </p:stCondLst>
                                        </p:cTn>
                                        <p:tgtEl>
                                          <p:spTgt spid="4099"/>
                                        </p:tgtEl>
                                        <p:attrNameLst>
                                          <p:attrName>style.visibility</p:attrName>
                                        </p:attrNameLst>
                                      </p:cBhvr>
                                      <p:to>
                                        <p:strVal val="visible"/>
                                      </p:to>
                                    </p:set>
                                    <p:animEffect transition="in" filter="circle(in)">
                                      <p:cBhvr>
                                        <p:cTn id="6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795065" cy="585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780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551714" cy="576064"/>
          </a:xfrm>
        </p:spPr>
        <p:txBody>
          <a:bodyPr/>
          <a:lstStyle/>
          <a:p>
            <a:pPr lvl="0"/>
            <a:r>
              <a:rPr lang="en-US" dirty="0" smtClean="0">
                <a:solidFill>
                  <a:schemeClr val="tx1"/>
                </a:solidFill>
              </a:rPr>
              <a:t/>
            </a:r>
            <a:br>
              <a:rPr lang="en-US" dirty="0" smtClean="0">
                <a:solidFill>
                  <a:schemeClr val="tx1"/>
                </a:solidFill>
              </a:rPr>
            </a:br>
            <a:r>
              <a:rPr lang="en-US" dirty="0" smtClean="0">
                <a:solidFill>
                  <a:schemeClr val="tx1"/>
                </a:solidFill>
              </a:rPr>
              <a:t>How </a:t>
            </a:r>
            <a:r>
              <a:rPr lang="en-US" dirty="0">
                <a:solidFill>
                  <a:schemeClr val="tx1"/>
                </a:solidFill>
              </a:rPr>
              <a:t>can we reduce light pollution? </a:t>
            </a:r>
            <a:br>
              <a:rPr lang="en-US" dirty="0">
                <a:solidFill>
                  <a:schemeClr val="tx1"/>
                </a:solidFill>
              </a:rPr>
            </a:br>
            <a:endParaRPr lang="en-US" dirty="0">
              <a:solidFill>
                <a:schemeClr val="tx1"/>
              </a:solidFill>
            </a:endParaRPr>
          </a:p>
        </p:txBody>
      </p:sp>
      <p:sp>
        <p:nvSpPr>
          <p:cNvPr id="3" name="Rectangle 2"/>
          <p:cNvSpPr/>
          <p:nvPr/>
        </p:nvSpPr>
        <p:spPr>
          <a:xfrm>
            <a:off x="426977" y="1124744"/>
            <a:ext cx="8352928" cy="4801314"/>
          </a:xfrm>
          <a:prstGeom prst="rect">
            <a:avLst/>
          </a:prstGeom>
        </p:spPr>
        <p:txBody>
          <a:bodyPr wrap="square">
            <a:spAutoFit/>
          </a:bodyPr>
          <a:lstStyle/>
          <a:p>
            <a:r>
              <a:rPr lang="en-US" b="1" dirty="0"/>
              <a:t>Solutions for Light Pollution</a:t>
            </a:r>
          </a:p>
          <a:p>
            <a:r>
              <a:rPr lang="en-US" sz="1600" dirty="0"/>
              <a:t>There are two basic </a:t>
            </a:r>
            <a:r>
              <a:rPr lang="en-US" sz="1600" dirty="0" smtClean="0"/>
              <a:t>ways for </a:t>
            </a:r>
            <a:r>
              <a:rPr lang="en-US" sz="1600" dirty="0"/>
              <a:t>solving light pollution </a:t>
            </a:r>
            <a:r>
              <a:rPr lang="en-US" sz="1600" dirty="0" smtClean="0"/>
              <a:t>:</a:t>
            </a:r>
          </a:p>
          <a:p>
            <a:r>
              <a:rPr lang="en-US" sz="1600" dirty="0" smtClean="0"/>
              <a:t> </a:t>
            </a:r>
            <a:r>
              <a:rPr lang="en-US" sz="1600" b="1" i="1" dirty="0" smtClean="0"/>
              <a:t>planning </a:t>
            </a:r>
            <a:r>
              <a:rPr lang="en-US" sz="1600" b="1" i="1" dirty="0"/>
              <a:t>and education</a:t>
            </a:r>
            <a:r>
              <a:rPr lang="en-US" sz="1600" i="1" dirty="0" smtClean="0"/>
              <a:t>.</a:t>
            </a:r>
          </a:p>
          <a:p>
            <a:r>
              <a:rPr lang="en-US" sz="1600" i="1" dirty="0" smtClean="0"/>
              <a:t> </a:t>
            </a:r>
          </a:p>
          <a:p>
            <a:pPr marL="285750" indent="-285750">
              <a:buFont typeface="Wingdings" panose="05000000000000000000" pitchFamily="2" charset="2"/>
              <a:buChar char="v"/>
            </a:pPr>
            <a:r>
              <a:rPr lang="en-US" sz="1600" b="1" dirty="0" smtClean="0"/>
              <a:t>Planning </a:t>
            </a:r>
            <a:r>
              <a:rPr lang="en-US" sz="1600" dirty="0"/>
              <a:t>means more consideration about how areas are zoned and where lights are placed. It also means changing the types of lights used within the home, signs and streetlamps to more efficient bulbs and with a light output that is not so disruptive. </a:t>
            </a:r>
            <a:endParaRPr lang="en-US" sz="1600" dirty="0" smtClean="0"/>
          </a:p>
          <a:p>
            <a:pPr marL="285750" indent="-285750">
              <a:buFont typeface="Wingdings" panose="05000000000000000000" pitchFamily="2" charset="2"/>
              <a:buChar char="v"/>
            </a:pPr>
            <a:r>
              <a:rPr lang="en-US" sz="1600" b="1" dirty="0" smtClean="0"/>
              <a:t>Education </a:t>
            </a:r>
            <a:r>
              <a:rPr lang="en-US" sz="1600" dirty="0"/>
              <a:t>is also key. The more people understand the importance of turning off lights to conserve </a:t>
            </a:r>
            <a:r>
              <a:rPr lang="en-US" sz="1600" dirty="0" smtClean="0"/>
              <a:t>energy and </a:t>
            </a:r>
            <a:r>
              <a:rPr lang="en-US" sz="1600" dirty="0"/>
              <a:t>reduce light pollution the faster change will be seen</a:t>
            </a:r>
            <a:r>
              <a:rPr lang="en-US" sz="1600" dirty="0" smtClean="0"/>
              <a:t>.</a:t>
            </a:r>
          </a:p>
          <a:p>
            <a:endParaRPr lang="en-US" sz="1600" dirty="0"/>
          </a:p>
          <a:p>
            <a:r>
              <a:rPr lang="en-US" sz="1600" b="1" dirty="0"/>
              <a:t>Why aren’t solutions being put in place faster?</a:t>
            </a:r>
          </a:p>
          <a:p>
            <a:r>
              <a:rPr lang="en-US" sz="1600" dirty="0"/>
              <a:t>It is difficult to change habits with people and expensive to redesign and replace what already exists. Slowly people and governments are recognizing the long term impact of exposure to light pollution and are seeing that preventative costs provide long-term savings over the long run. Light pollution is getting more attention these days and as education and awareness improves, so will efforts to reduce light pollution.</a:t>
            </a:r>
          </a:p>
        </p:txBody>
      </p:sp>
    </p:spTree>
    <p:extLst>
      <p:ext uri="{BB962C8B-B14F-4D97-AF65-F5344CB8AC3E}">
        <p14:creationId xmlns:p14="http://schemas.microsoft.com/office/powerpoint/2010/main" val="10932418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86037"/>
            <a:ext cx="3312777" cy="44170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78120"/>
            <a:ext cx="3243715" cy="43249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876763"/>
            <a:ext cx="2985928" cy="3981237"/>
          </a:xfrm>
          <a:prstGeom prst="rect">
            <a:avLst/>
          </a:prstGeom>
        </p:spPr>
      </p:pic>
    </p:spTree>
    <p:extLst>
      <p:ext uri="{BB962C8B-B14F-4D97-AF65-F5344CB8AC3E}">
        <p14:creationId xmlns:p14="http://schemas.microsoft.com/office/powerpoint/2010/main" val="20597787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45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33799" y="404664"/>
            <a:ext cx="7811030" cy="3312368"/>
          </a:xfrm>
        </p:spPr>
        <p:txBody>
          <a:bodyPr/>
          <a:lstStyle/>
          <a:p>
            <a:pPr>
              <a:lnSpc>
                <a:spcPct val="150000"/>
              </a:lnSpc>
            </a:pPr>
            <a:r>
              <a:rPr lang="en-US" sz="2800" b="1" dirty="0" smtClean="0"/>
              <a:t>Thanks to iEARN, our parents, and   teachers who helped and motivated us specially  Ms. Mirkhosravi</a:t>
            </a:r>
            <a:br>
              <a:rPr lang="en-US" sz="2800" b="1" dirty="0" smtClean="0"/>
            </a:br>
            <a:r>
              <a:rPr lang="en-US" sz="2800" b="1" dirty="0" smtClean="0"/>
              <a:t>GOOD Bye see you guys again</a:t>
            </a:r>
            <a:endParaRPr lang="en-US" sz="2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3425061"/>
            <a:ext cx="5917045" cy="3432939"/>
          </a:xfrm>
        </p:spPr>
      </p:pic>
    </p:spTree>
    <p:extLst>
      <p:ext uri="{BB962C8B-B14F-4D97-AF65-F5344CB8AC3E}">
        <p14:creationId xmlns:p14="http://schemas.microsoft.com/office/powerpoint/2010/main" val="29386098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accent3"/>
            </a:gs>
            <a:gs pos="45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0352" y="1642558"/>
            <a:ext cx="7117180" cy="861420"/>
          </a:xfrm>
        </p:spPr>
        <p:txBody>
          <a:bodyPr/>
          <a:lstStyle/>
          <a:p>
            <a:r>
              <a:rPr lang="en-US" b="1" dirty="0" smtClean="0"/>
              <a:t>By: Artin Farajollahi</a:t>
            </a:r>
          </a:p>
          <a:p>
            <a:r>
              <a:rPr lang="en-US" b="1" dirty="0"/>
              <a:t>	</a:t>
            </a:r>
            <a:r>
              <a:rPr lang="en-US" b="1" dirty="0" smtClean="0"/>
              <a:t> Kourosh Nejati</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89386"/>
            <a:ext cx="9250909" cy="285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1089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88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036" y="108986"/>
            <a:ext cx="7125113" cy="807843"/>
          </a:xfrm>
        </p:spPr>
        <p:txBody>
          <a:bodyPr/>
          <a:lstStyle/>
          <a:p>
            <a:r>
              <a:rPr lang="en-US" dirty="0" smtClean="0">
                <a:solidFill>
                  <a:schemeClr val="tx1"/>
                </a:solidFill>
              </a:rPr>
              <a:t>What is light pollution ?</a:t>
            </a:r>
            <a:endParaRPr lang="en-US" dirty="0">
              <a:solidFill>
                <a:schemeClr val="tx1"/>
              </a:solidFill>
            </a:endParaRPr>
          </a:p>
        </p:txBody>
      </p:sp>
      <p:sp>
        <p:nvSpPr>
          <p:cNvPr id="5" name="Rectangle 4"/>
          <p:cNvSpPr/>
          <p:nvPr/>
        </p:nvSpPr>
        <p:spPr>
          <a:xfrm>
            <a:off x="323528" y="836712"/>
            <a:ext cx="5256583" cy="2031325"/>
          </a:xfrm>
          <a:prstGeom prst="rect">
            <a:avLst/>
          </a:prstGeom>
        </p:spPr>
        <p:txBody>
          <a:bodyPr wrap="square">
            <a:spAutoFit/>
          </a:bodyPr>
          <a:lstStyle/>
          <a:p>
            <a:pPr lvl="0" defTabSz="457200">
              <a:spcBef>
                <a:spcPct val="20000"/>
              </a:spcBef>
              <a:spcAft>
                <a:spcPts val="600"/>
              </a:spcAft>
              <a:buClr>
                <a:prstClr val="black">
                  <a:lumMod val="75000"/>
                  <a:lumOff val="25000"/>
                </a:prstClr>
              </a:buClr>
            </a:pPr>
            <a:r>
              <a:rPr lang="en-US" dirty="0">
                <a:solidFill>
                  <a:prstClr val="black">
                    <a:lumMod val="75000"/>
                    <a:lumOff val="25000"/>
                  </a:prstClr>
                </a:solidFill>
              </a:rPr>
              <a:t>Light pollution, also known as </a:t>
            </a:r>
            <a:r>
              <a:rPr lang="en-US" dirty="0" smtClean="0">
                <a:solidFill>
                  <a:prstClr val="black">
                    <a:lumMod val="75000"/>
                    <a:lumOff val="25000"/>
                  </a:prstClr>
                </a:solidFill>
              </a:rPr>
              <a:t>photo pollution, </a:t>
            </a:r>
            <a:r>
              <a:rPr lang="en-US" dirty="0">
                <a:solidFill>
                  <a:prstClr val="black">
                    <a:lumMod val="75000"/>
                    <a:lumOff val="25000"/>
                  </a:prstClr>
                </a:solidFill>
              </a:rPr>
              <a:t>is excessive, misdirected or obtrusive artificial light. As a major side-effect of urbanization, it is blamed for compromising health, disrupting ecosystems and spoiling aesthetic environments.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673" y="-53578"/>
            <a:ext cx="2987675"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4" y="4769247"/>
            <a:ext cx="9211162"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400" y="6381328"/>
            <a:ext cx="7920879"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45161" y="786137"/>
            <a:ext cx="1872831" cy="614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1289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029"/>
                                        </p:tgtEl>
                                      </p:cBhvr>
                                    </p:animEffect>
                                    <p:animScale>
                                      <p:cBhvr>
                                        <p:cTn id="27" dur="250" autoRev="1" fill="hold"/>
                                        <p:tgtEl>
                                          <p:spTgt spid="1029"/>
                                        </p:tgtEl>
                                      </p:cBhvr>
                                      <p:by x="105000" y="105000"/>
                                    </p:animScale>
                                  </p:childTnLst>
                                </p:cTn>
                              </p:par>
                            </p:childTnLst>
                          </p:cTn>
                        </p:par>
                        <p:par>
                          <p:cTn id="28" fill="hold">
                            <p:stCondLst>
                              <p:cond delay="500"/>
                            </p:stCondLst>
                            <p:childTnLst>
                              <p:par>
                                <p:cTn id="29" presetID="0" presetClass="path" presetSubtype="0" accel="50000" decel="50000" fill="hold" nodeType="afterEffect">
                                  <p:stCondLst>
                                    <p:cond delay="0"/>
                                  </p:stCondLst>
                                  <p:childTnLst>
                                    <p:animMotion origin="layout" path="M 6.38889E-6 5.92593E-6 C 0.07761 0.01691 0.15678 0.00626 0.23525 0.00556 C 0.32935 -0.00994 0.42293 -0.02106 0.51754 -0.02684 C 0.59011 -0.02499 0.66338 -0.03494 0.73525 -0.01967 C 0.7547 -0.0155 0.77362 -0.0074 0.79324 -0.00346 C 0.80869 0.00302 0.79845 5.92593E-6 0.82431 5.92593E-6 L 0.94063 0.00371 " pathEditMode="relative" ptsTypes="fffffAA">
                                      <p:cBhvr>
                                        <p:cTn id="3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accent1"/>
            </a:gs>
            <a:gs pos="88000">
              <a:schemeClr val="accent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55153"/>
            <a:ext cx="7125113" cy="924475"/>
          </a:xfrm>
        </p:spPr>
        <p:txBody>
          <a:bodyPr/>
          <a:lstStyle/>
          <a:p>
            <a:r>
              <a:rPr lang="en-US" dirty="0">
                <a:solidFill>
                  <a:schemeClr val="tx1"/>
                </a:solidFill>
              </a:rPr>
              <a:t>what </a:t>
            </a:r>
            <a:r>
              <a:rPr lang="en-US" dirty="0" smtClean="0">
                <a:solidFill>
                  <a:schemeClr val="tx1"/>
                </a:solidFill>
              </a:rPr>
              <a:t>does light pollution do ?</a:t>
            </a:r>
            <a:endParaRPr lang="en-US" dirty="0">
              <a:solidFill>
                <a:schemeClr val="tx1"/>
              </a:solidFill>
            </a:endParaRPr>
          </a:p>
        </p:txBody>
      </p:sp>
      <p:sp>
        <p:nvSpPr>
          <p:cNvPr id="3" name="Content Placeholder 2"/>
          <p:cNvSpPr>
            <a:spLocks noGrp="1"/>
          </p:cNvSpPr>
          <p:nvPr>
            <p:ph idx="1"/>
          </p:nvPr>
        </p:nvSpPr>
        <p:spPr>
          <a:xfrm>
            <a:off x="395536" y="1412776"/>
            <a:ext cx="8280920" cy="4680520"/>
          </a:xfrm>
        </p:spPr>
        <p:txBody>
          <a:bodyPr>
            <a:noAutofit/>
          </a:bodyPr>
          <a:lstStyle/>
          <a:p>
            <a:pPr marL="0" indent="0">
              <a:buNone/>
            </a:pPr>
            <a:r>
              <a:rPr lang="en-US" b="1" dirty="0"/>
              <a:t>Effects of Light </a:t>
            </a:r>
            <a:r>
              <a:rPr lang="en-US" b="1" dirty="0" smtClean="0"/>
              <a:t>Pollution</a:t>
            </a:r>
          </a:p>
          <a:p>
            <a:pPr marL="0" indent="0">
              <a:buNone/>
            </a:pPr>
            <a:endParaRPr lang="en-US" b="1" dirty="0"/>
          </a:p>
          <a:p>
            <a:r>
              <a:rPr lang="en-US" sz="1600" dirty="0"/>
              <a:t>While many people choose to dismiss light pollution as being the price of modern life, it has serious effects on everything around it.</a:t>
            </a:r>
          </a:p>
          <a:p>
            <a:r>
              <a:rPr lang="en-US" sz="1600" b="1" dirty="0"/>
              <a:t>Animals</a:t>
            </a:r>
            <a:r>
              <a:rPr lang="en-US" sz="1600" dirty="0"/>
              <a:t> – Lights can attract or repel animals and insects. Most animal life functions on a diurnal or nocturnal system that is thrown out of sync by light pollution. This can place entire </a:t>
            </a:r>
            <a:r>
              <a:rPr lang="en-US" sz="1600" dirty="0" smtClean="0"/>
              <a:t>species</a:t>
            </a:r>
            <a:r>
              <a:rPr lang="en-US" sz="1600" dirty="0"/>
              <a:t> </a:t>
            </a:r>
            <a:r>
              <a:rPr lang="en-US" sz="1600" dirty="0" smtClean="0"/>
              <a:t>in </a:t>
            </a:r>
            <a:r>
              <a:rPr lang="en-US" sz="1600" dirty="0"/>
              <a:t>danger, or attract unwanted species into human areas.</a:t>
            </a:r>
          </a:p>
          <a:p>
            <a:r>
              <a:rPr lang="en-US" sz="1600" b="1" dirty="0"/>
              <a:t>People</a:t>
            </a:r>
            <a:r>
              <a:rPr lang="en-US" sz="1600" dirty="0"/>
              <a:t> – The wrong kind of light, or too much light has been proven to have an impact on your health and quality of life. Light pollution also increases danger to people as it can interfere with important navigational systems for trains, planes and even automobiles.</a:t>
            </a:r>
          </a:p>
          <a:p>
            <a:r>
              <a:rPr lang="en-US" sz="1600" b="1" dirty="0"/>
              <a:t>The Earth </a:t>
            </a:r>
            <a:r>
              <a:rPr lang="en-US" sz="1600" dirty="0"/>
              <a:t>– The Earth’s ecosystem is dependent on cycles of natural light. Sky Glow alone can cause a loss in growth protection as the reflected light off the atmosphere will prevent the natural UV rays from reaching the Earth. This disrupts growth and decay cycles that our food, air and water supply is dependent on.</a:t>
            </a:r>
          </a:p>
        </p:txBody>
      </p:sp>
    </p:spTree>
    <p:extLst>
      <p:ext uri="{BB962C8B-B14F-4D97-AF65-F5344CB8AC3E}">
        <p14:creationId xmlns:p14="http://schemas.microsoft.com/office/powerpoint/2010/main" val="22302498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60000"/>
                <a:lumOff val="40000"/>
              </a:schemeClr>
            </a:gs>
            <a:gs pos="88000">
              <a:schemeClr val="accent3"/>
            </a:gs>
          </a:gsLst>
          <a:lin ang="5400000" scaled="1"/>
        </a:gradFill>
        <a:effectLst/>
      </p:bgPr>
    </p:bg>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392488" cy="32943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ffects of light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149080"/>
            <a:ext cx="42862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effects of light pollution on wild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717032"/>
            <a:ext cx="2808621" cy="29873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88640"/>
            <a:ext cx="2592288" cy="385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795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circle(in)">
                                      <p:cBhvr>
                                        <p:cTn id="17" dur="2000"/>
                                        <p:tgtEl>
                                          <p:spTgt spid="308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 calcmode="lin" valueType="num">
                                      <p:cBhvr additive="base">
                                        <p:cTn id="22" dur="500" fill="hold"/>
                                        <p:tgtEl>
                                          <p:spTgt spid="3078"/>
                                        </p:tgtEl>
                                        <p:attrNameLst>
                                          <p:attrName>ppt_x</p:attrName>
                                        </p:attrNameLst>
                                      </p:cBhvr>
                                      <p:tavLst>
                                        <p:tav tm="0">
                                          <p:val>
                                            <p:strVal val="#ppt_x"/>
                                          </p:val>
                                        </p:tav>
                                        <p:tav tm="100000">
                                          <p:val>
                                            <p:strVal val="#ppt_x"/>
                                          </p:val>
                                        </p:tav>
                                      </p:tavLst>
                                    </p:anim>
                                    <p:anim calcmode="lin" valueType="num">
                                      <p:cBhvr additive="base">
                                        <p:cTn id="23"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5000">
              <a:schemeClr val="accent1">
                <a:lumMod val="60000"/>
                <a:lumOff val="40000"/>
              </a:schemeClr>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55576" y="1196752"/>
            <a:ext cx="7038528" cy="4955203"/>
          </a:xfrm>
          <a:prstGeom prst="rect">
            <a:avLst/>
          </a:prstGeom>
        </p:spPr>
        <p:txBody>
          <a:bodyPr wrap="square">
            <a:spAutoFit/>
          </a:bodyPr>
          <a:lstStyle/>
          <a:p>
            <a:pPr marL="365760" lvl="0" eaLnBrk="0" fontAlgn="base" hangingPunct="0">
              <a:spcBef>
                <a:spcPct val="0"/>
              </a:spcBef>
              <a:spcAft>
                <a:spcPct val="0"/>
              </a:spcAft>
            </a:pPr>
            <a:r>
              <a:rPr lang="en-US" altLang="en-US" i="1" dirty="0" smtClean="0"/>
              <a:t>Light </a:t>
            </a:r>
            <a:r>
              <a:rPr lang="en-US" altLang="en-US" i="1" dirty="0"/>
              <a:t>pollution is unique as it is caused by man only. There is no comparable natural form of the pollution like there is with carbon dioxide. The main causes of light pollution are</a:t>
            </a:r>
            <a:r>
              <a:rPr lang="en-US" altLang="en-US" i="1" dirty="0" smtClean="0"/>
              <a:t>:</a:t>
            </a:r>
          </a:p>
          <a:p>
            <a:pPr marL="365760" lvl="0" eaLnBrk="0" fontAlgn="base" hangingPunct="0">
              <a:spcBef>
                <a:spcPct val="0"/>
              </a:spcBef>
              <a:spcAft>
                <a:spcPct val="0"/>
              </a:spcAft>
            </a:pPr>
            <a:endParaRPr lang="en-US" altLang="en-US" dirty="0"/>
          </a:p>
          <a:p>
            <a:pPr marL="651510" lvl="0" indent="-285750" eaLnBrk="0" fontAlgn="base" hangingPunct="0">
              <a:spcBef>
                <a:spcPct val="0"/>
              </a:spcBef>
              <a:spcAft>
                <a:spcPct val="0"/>
              </a:spcAft>
              <a:buFont typeface="Wingdings" panose="05000000000000000000" pitchFamily="2" charset="2"/>
              <a:buChar char="q"/>
            </a:pPr>
            <a:r>
              <a:rPr lang="en-US" altLang="en-US" sz="1600" dirty="0"/>
              <a:t>Poor Planning – The placement of signage and street lights is planned by engineers, if they do not take into account the effect placement has on the surrounding environment they can create glare, light trespass and light clutter.</a:t>
            </a:r>
          </a:p>
          <a:p>
            <a:pPr marL="651510" lvl="0" indent="-285750" eaLnBrk="0" fontAlgn="base" hangingPunct="0">
              <a:spcBef>
                <a:spcPct val="0"/>
              </a:spcBef>
              <a:spcAft>
                <a:spcPct val="0"/>
              </a:spcAft>
              <a:buFont typeface="Wingdings" panose="05000000000000000000" pitchFamily="2" charset="2"/>
              <a:buChar char="q"/>
            </a:pPr>
            <a:r>
              <a:rPr lang="en-US" altLang="en-US" sz="1600" dirty="0"/>
              <a:t>Irresponsible use – You may love Christmas lights but leaving them on all night is a form of pollution, as is leaving a room with the lights still on or setting the timers on streetlamps and not adjusting the timer for the season. Not actively choosing to minimize is really a zoning issue. Too many businesses, or too many residences, grouped in energy waste is a huge source of light pollution.</a:t>
            </a:r>
          </a:p>
          <a:p>
            <a:pPr marL="651510" lvl="0" indent="-285750">
              <a:buFont typeface="Wingdings" panose="05000000000000000000" pitchFamily="2" charset="2"/>
              <a:buChar char="q"/>
            </a:pPr>
            <a:r>
              <a:rPr lang="en-US" altLang="en-US" sz="1600" dirty="0"/>
              <a:t>Overpopulation – That  one area can cause light pollution of many kinds.</a:t>
            </a:r>
          </a:p>
          <a:p>
            <a:pPr marL="365760" lvl="0" eaLnBrk="0" fontAlgn="base" hangingPunct="0">
              <a:spcBef>
                <a:spcPct val="0"/>
              </a:spcBef>
              <a:spcAft>
                <a:spcPct val="0"/>
              </a:spcAft>
            </a:pPr>
            <a:endParaRPr lang="en-US" altLang="en-US" dirty="0"/>
          </a:p>
        </p:txBody>
      </p:sp>
      <p:sp>
        <p:nvSpPr>
          <p:cNvPr id="3" name="Title 1"/>
          <p:cNvSpPr txBox="1">
            <a:spLocks/>
          </p:cNvSpPr>
          <p:nvPr/>
        </p:nvSpPr>
        <p:spPr>
          <a:xfrm>
            <a:off x="1142492" y="332656"/>
            <a:ext cx="6552728" cy="1113254"/>
          </a:xfrm>
          <a:prstGeom prst="rect">
            <a:avLst/>
          </a:prstGeom>
        </p:spPr>
        <p:txBody>
          <a:bodyPr>
            <a:normAutofit fontScale="85000" lnSpcReduction="10000"/>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Why/ When/where does it happen? </a:t>
            </a:r>
            <a:br>
              <a:rPr lang="en-US" dirty="0" smtClean="0"/>
            </a:br>
            <a:endParaRPr lang="en-US" dirty="0"/>
          </a:p>
        </p:txBody>
      </p:sp>
    </p:spTree>
    <p:extLst>
      <p:ext uri="{BB962C8B-B14F-4D97-AF65-F5344CB8AC3E}">
        <p14:creationId xmlns:p14="http://schemas.microsoft.com/office/powerpoint/2010/main" val="6953723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accent1"/>
            </a:gs>
            <a:gs pos="89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pic>
        <p:nvPicPr>
          <p:cNvPr id="3"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15" y="206642"/>
            <a:ext cx="4348109" cy="3264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ight-pollution-ca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196" y="3573016"/>
            <a:ext cx="3993655" cy="26624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60" y="3717032"/>
            <a:ext cx="413621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369" y="404664"/>
            <a:ext cx="3879310" cy="287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839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pic>
        <p:nvPicPr>
          <p:cNvPr id="2" name="Picture 12" descr="Image result for effects of light pollution on wild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8063880" cy="604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9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4000">
              <a:schemeClr val="accent1"/>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427566" cy="761306"/>
          </a:xfrm>
        </p:spPr>
        <p:txBody>
          <a:bodyPr/>
          <a:lstStyle/>
          <a:p>
            <a:pPr algn="ctr"/>
            <a:r>
              <a:rPr lang="en-US" dirty="0" smtClean="0"/>
              <a:t>How many kinds of light pollutions do we have?</a:t>
            </a:r>
            <a:endParaRPr lang="en-US" dirty="0"/>
          </a:p>
        </p:txBody>
      </p:sp>
      <p:sp>
        <p:nvSpPr>
          <p:cNvPr id="3" name="Content Placeholder 2"/>
          <p:cNvSpPr>
            <a:spLocks noGrp="1"/>
          </p:cNvSpPr>
          <p:nvPr>
            <p:ph idx="1"/>
          </p:nvPr>
        </p:nvSpPr>
        <p:spPr>
          <a:xfrm>
            <a:off x="510252" y="620688"/>
            <a:ext cx="8238212" cy="3600400"/>
          </a:xfrm>
        </p:spPr>
        <p:txBody>
          <a:bodyPr>
            <a:normAutofit lnSpcReduction="10000"/>
          </a:bodyPr>
          <a:lstStyle/>
          <a:p>
            <a:pPr marL="0" indent="0" algn="ctr">
              <a:buNone/>
            </a:pPr>
            <a:endParaRPr lang="en-US" dirty="0" smtClean="0">
              <a:solidFill>
                <a:prstClr val="black"/>
              </a:solidFill>
            </a:endParaRPr>
          </a:p>
          <a:p>
            <a:pPr marL="0" indent="0" algn="ctr">
              <a:buNone/>
            </a:pPr>
            <a:endParaRPr lang="en-US" dirty="0">
              <a:solidFill>
                <a:prstClr val="black"/>
              </a:solidFill>
            </a:endParaRPr>
          </a:p>
          <a:p>
            <a:pPr marL="0" indent="0" algn="ctr">
              <a:buNone/>
            </a:pPr>
            <a:r>
              <a:rPr lang="en-US" dirty="0" smtClean="0">
                <a:solidFill>
                  <a:prstClr val="black"/>
                </a:solidFill>
              </a:rPr>
              <a:t>There are 5 different </a:t>
            </a:r>
            <a:r>
              <a:rPr lang="en-US" dirty="0">
                <a:solidFill>
                  <a:prstClr val="black"/>
                </a:solidFill>
              </a:rPr>
              <a:t>kinds of light </a:t>
            </a:r>
            <a:r>
              <a:rPr lang="en-US" dirty="0" smtClean="0">
                <a:solidFill>
                  <a:prstClr val="black"/>
                </a:solidFill>
              </a:rPr>
              <a:t>pollution</a:t>
            </a:r>
            <a:r>
              <a:rPr lang="en-US" dirty="0" smtClean="0">
                <a:solidFill>
                  <a:prstClr val="black"/>
                </a:solidFill>
                <a:sym typeface="Wingdings" panose="05000000000000000000" pitchFamily="2" charset="2"/>
              </a:rPr>
              <a:t>:</a:t>
            </a:r>
          </a:p>
          <a:p>
            <a:pPr marL="0" indent="0" algn="ctr">
              <a:buNone/>
            </a:pPr>
            <a:r>
              <a:rPr lang="en-US" b="1" dirty="0" smtClean="0">
                <a:solidFill>
                  <a:prstClr val="black"/>
                </a:solidFill>
                <a:sym typeface="Wingdings" panose="05000000000000000000" pitchFamily="2" charset="2"/>
              </a:rPr>
              <a:t>SKY GLOW</a:t>
            </a:r>
            <a:r>
              <a:rPr lang="en-US" dirty="0" smtClean="0">
                <a:solidFill>
                  <a:prstClr val="black"/>
                </a:solidFill>
                <a:sym typeface="Wingdings" panose="05000000000000000000" pitchFamily="2" charset="2"/>
              </a:rPr>
              <a:t> </a:t>
            </a:r>
          </a:p>
          <a:p>
            <a:pPr marL="0" indent="0" algn="just">
              <a:lnSpc>
                <a:spcPct val="150000"/>
              </a:lnSpc>
              <a:buNone/>
            </a:pPr>
            <a:r>
              <a:rPr lang="en-US" dirty="0" smtClean="0">
                <a:solidFill>
                  <a:prstClr val="black"/>
                </a:solidFill>
              </a:rPr>
              <a:t>Sky glow </a:t>
            </a:r>
            <a:r>
              <a:rPr lang="en-US" dirty="0">
                <a:solidFill>
                  <a:prstClr val="black"/>
                </a:solidFill>
              </a:rPr>
              <a:t>refers to the diffuse glow that can be seen over populated areas. It arises from light reflected from illuminated surfaces and from light escaping directly upward from incompletely shielded or upward-directed light fixtures, which then is scattered (redirected) by the atmosphere back toward the ground</a:t>
            </a:r>
            <a:r>
              <a:rPr lang="en-US" dirty="0" smtClean="0">
                <a:solidFill>
                  <a:prstClr val="black"/>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70" y="4797152"/>
            <a:ext cx="9505056" cy="226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642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anim calcmode="lin" valueType="num">
                                      <p:cBhvr>
                                        <p:cTn id="27" dur="2000" fill="hold"/>
                                        <p:tgtEl>
                                          <p:spTgt spid="1026"/>
                                        </p:tgtEl>
                                        <p:attrNameLst>
                                          <p:attrName>ppt_x</p:attrName>
                                        </p:attrNameLst>
                                      </p:cBhvr>
                                      <p:tavLst>
                                        <p:tav tm="0">
                                          <p:val>
                                            <p:strVal val="#ppt_x"/>
                                          </p:val>
                                        </p:tav>
                                        <p:tav tm="100000">
                                          <p:val>
                                            <p:strVal val="#ppt_x"/>
                                          </p:val>
                                        </p:tav>
                                      </p:tavLst>
                                    </p:anim>
                                    <p:anim calcmode="lin" valueType="num">
                                      <p:cBhvr>
                                        <p:cTn id="28"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pring">
  <a:themeElements>
    <a:clrScheme name="Custom 5">
      <a:dk1>
        <a:sysClr val="windowText" lastClr="000000"/>
      </a:dk1>
      <a:lt1>
        <a:srgbClr val="FF0000"/>
      </a:lt1>
      <a:dk2>
        <a:srgbClr val="00FF00"/>
      </a:dk2>
      <a:lt2>
        <a:srgbClr val="00FF00"/>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561</TotalTime>
  <Words>702</Words>
  <Application>Microsoft Office PowerPoint</Application>
  <PresentationFormat>On-screen Show (4:3)</PresentationFormat>
  <Paragraphs>58</Paragraphs>
  <Slides>18</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vt:lpstr>
      <vt:lpstr>Arial</vt:lpstr>
      <vt:lpstr>B Titr</vt:lpstr>
      <vt:lpstr>Calibri</vt:lpstr>
      <vt:lpstr>Courier New</vt:lpstr>
      <vt:lpstr>French Script MT</vt:lpstr>
      <vt:lpstr>inherit</vt:lpstr>
      <vt:lpstr>Lucida Calligraphy</vt:lpstr>
      <vt:lpstr>Proxima</vt:lpstr>
      <vt:lpstr>Tahoma</vt:lpstr>
      <vt:lpstr>Trebuchet MS</vt:lpstr>
      <vt:lpstr>Verdana</vt:lpstr>
      <vt:lpstr>Wingdings</vt:lpstr>
      <vt:lpstr>Wingdings 2</vt:lpstr>
      <vt:lpstr>Wingdings 3</vt:lpstr>
      <vt:lpstr>Spring</vt:lpstr>
      <vt:lpstr>PowerPoint Presentation</vt:lpstr>
      <vt:lpstr>PowerPoint Presentation</vt:lpstr>
      <vt:lpstr>What is light pollution ?</vt:lpstr>
      <vt:lpstr>what does light pollution do ?</vt:lpstr>
      <vt:lpstr>PowerPoint Presentation</vt:lpstr>
      <vt:lpstr>PowerPoint Presentation</vt:lpstr>
      <vt:lpstr>PowerPoint Presentation</vt:lpstr>
      <vt:lpstr>PowerPoint Presentation</vt:lpstr>
      <vt:lpstr>How many kinds of light pollutions do we have?</vt:lpstr>
      <vt:lpstr>LIGHT  TRESPASS</vt:lpstr>
      <vt:lpstr>Over-illumination</vt:lpstr>
      <vt:lpstr>PowerPoint Presentation</vt:lpstr>
      <vt:lpstr>LIGHT CLUTTER</vt:lpstr>
      <vt:lpstr>PowerPoint Presentation</vt:lpstr>
      <vt:lpstr>PowerPoint Presentation</vt:lpstr>
      <vt:lpstr> How can we reduce light pollution?  </vt:lpstr>
      <vt:lpstr>PowerPoint Presentation</vt:lpstr>
      <vt:lpstr>Thanks to iEARN, our parents, and   teachers who helped and motivated us specially  Ms. Mirkhosravi GOOD Bye see you guys again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Aryan</dc:creator>
  <cp:lastModifiedBy>User</cp:lastModifiedBy>
  <cp:revision>61</cp:revision>
  <dcterms:created xsi:type="dcterms:W3CDTF">2017-02-18T15:25:33Z</dcterms:created>
  <dcterms:modified xsi:type="dcterms:W3CDTF">2017-05-08T12:35:30Z</dcterms:modified>
</cp:coreProperties>
</file>