
<file path=[Content_Types].xml><?xml version="1.0" encoding="utf-8"?>
<Types xmlns="http://schemas.openxmlformats.org/package/2006/content-types">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Override PartName="/ppt/notesSlides/notesSlide16.xml" ContentType="application/vnd.openxmlformats-officedocument.presentationml.notesSlide+xml"/>
  <Default Extension="rels" ContentType="application/vnd.openxmlformats-package.relationships+xml"/>
  <Override PartName="/ppt/notesSlides/notesSlide12.xml" ContentType="application/vnd.openxmlformats-officedocument.presentationml.notesSlide+xml"/>
  <Default Extension="jpeg" ContentType="image/jpeg"/>
  <Override PartName="/ppt/slides/slide10.xml" ContentType="application/vnd.openxmlformats-officedocument.presentationml.slide+xml"/>
  <Override PartName="/ppt/slides/slide1.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Default Extension="fntdata" ContentType="application/x-fontdata"/>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Chewy"/>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08" d="100"/>
          <a:sy n="108" d="100"/>
        </p:scale>
        <p:origin x="-104" y="-37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font" Target="fonts/font1.fntdata"/><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A86E8"/>
        </a:solidFill>
        <a:effectLst/>
      </p:bgPr>
    </p:bg>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55" name="Shape 5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56" name="Shape 56"/>
          <p:cNvPicPr preferRelativeResize="0"/>
          <p:nvPr/>
        </p:nvPicPr>
        <p:blipFill rotWithShape="1">
          <a:blip r:embed="rId3">
            <a:alphaModFix/>
          </a:blip>
          <a:srcRect l="20592" t="29872" r="7454" b="11172"/>
          <a:stretch/>
        </p:blipFill>
        <p:spPr>
          <a:xfrm>
            <a:off x="0" y="0"/>
            <a:ext cx="9144000" cy="5143504"/>
          </a:xfrm>
          <a:prstGeom prst="rect">
            <a:avLst/>
          </a:prstGeom>
          <a:noFill/>
          <a:ln>
            <a:noFill/>
          </a:ln>
        </p:spPr>
      </p:pic>
      <p:sp>
        <p:nvSpPr>
          <p:cNvPr id="57" name="Shape 57"/>
          <p:cNvSpPr txBox="1"/>
          <p:nvPr/>
        </p:nvSpPr>
        <p:spPr>
          <a:xfrm>
            <a:off x="3797000" y="4066325"/>
            <a:ext cx="4829400" cy="816900"/>
          </a:xfrm>
          <a:prstGeom prst="rect">
            <a:avLst/>
          </a:prstGeom>
          <a:gradFill>
            <a:gsLst>
              <a:gs pos="0">
                <a:srgbClr val="D4E5F5"/>
              </a:gs>
              <a:gs pos="100000">
                <a:srgbClr val="70A4D5"/>
              </a:gs>
            </a:gsLst>
            <a:path path="circle">
              <a:fillToRect l="50000" t="50000" r="50000" b="50000"/>
            </a:path>
            <a:tileRect/>
          </a:gradFill>
          <a:ln w="76200" cap="flat" cmpd="sng">
            <a:solidFill>
              <a:srgbClr val="3D85C6"/>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 sz="3000">
                <a:latin typeface="Chewy"/>
                <a:ea typeface="Chewy"/>
                <a:cs typeface="Chewy"/>
                <a:sym typeface="Chewy"/>
              </a:rPr>
              <a:t>We Help Our Environment!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p:tgtEl>
                                          <p:spTgt spid="57"/>
                                        </p:tgtEl>
                                        <p:attrNameLst>
                                          <p:attrName>ppt_w</p:attrName>
                                        </p:attrNameLst>
                                      </p:cBhvr>
                                      <p:tavLst>
                                        <p:tav tm="0">
                                          <p:val>
                                            <p:strVal val="0"/>
                                          </p:val>
                                        </p:tav>
                                        <p:tav tm="100000">
                                          <p:val>
                                            <p:strVal val="#ppt_w"/>
                                          </p:val>
                                        </p:tav>
                                      </p:tavLst>
                                    </p:anim>
                                    <p:anim calcmode="lin" valueType="num">
                                      <p:cBhvr additive="base">
                                        <p:cTn id="8" dur="1000"/>
                                        <p:tgtEl>
                                          <p:spTgt spid="5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A86E8"/>
        </a:solidFill>
        <a:effectLst/>
      </p:bgPr>
    </p:bg>
    <p:spTree>
      <p:nvGrpSpPr>
        <p:cNvPr id="1" name="Shape 122"/>
        <p:cNvGrpSpPr/>
        <p:nvPr/>
      </p:nvGrpSpPr>
      <p:grpSpPr>
        <a:xfrm>
          <a:off x="0" y="0"/>
          <a:ext cx="0" cy="0"/>
          <a:chOff x="0" y="0"/>
          <a:chExt cx="0" cy="0"/>
        </a:xfrm>
      </p:grpSpPr>
      <p:pic>
        <p:nvPicPr>
          <p:cNvPr id="123" name="Shape 123"/>
          <p:cNvPicPr preferRelativeResize="0"/>
          <p:nvPr/>
        </p:nvPicPr>
        <p:blipFill>
          <a:blip r:embed="rId3">
            <a:alphaModFix/>
          </a:blip>
          <a:stretch>
            <a:fillRect/>
          </a:stretch>
        </p:blipFill>
        <p:spPr>
          <a:xfrm>
            <a:off x="0" y="0"/>
            <a:ext cx="6858005" cy="5143504"/>
          </a:xfrm>
          <a:prstGeom prst="rect">
            <a:avLst/>
          </a:prstGeom>
          <a:noFill/>
          <a:ln>
            <a:noFill/>
          </a:ln>
        </p:spPr>
      </p:pic>
      <p:sp>
        <p:nvSpPr>
          <p:cNvPr id="124" name="Shape 124"/>
          <p:cNvSpPr txBox="1"/>
          <p:nvPr/>
        </p:nvSpPr>
        <p:spPr>
          <a:xfrm>
            <a:off x="6965725" y="1127925"/>
            <a:ext cx="2001600" cy="26031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FFFF"/>
                </a:solidFill>
                <a:latin typeface="Chewy"/>
                <a:ea typeface="Chewy"/>
                <a:cs typeface="Chewy"/>
                <a:sym typeface="Chewy"/>
              </a:rPr>
              <a:t>You never know what you will find while picking up garbage!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3177EE"/>
            </a:gs>
            <a:gs pos="100000">
              <a:srgbClr val="113D8A"/>
            </a:gs>
          </a:gsLst>
          <a:lin ang="5400012" scaled="0"/>
        </a:gradFill>
        <a:effectLst/>
      </p:bgPr>
    </p:bg>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solidFill>
                  <a:srgbClr val="FFFFFF"/>
                </a:solidFill>
              </a:rPr>
              <a:t>Response of Moldova Part 1</a:t>
            </a:r>
          </a:p>
        </p:txBody>
      </p:sp>
      <p:sp>
        <p:nvSpPr>
          <p:cNvPr id="130" name="Shape 130"/>
          <p:cNvSpPr txBox="1">
            <a:spLocks noGrp="1"/>
          </p:cNvSpPr>
          <p:nvPr>
            <p:ph type="body" idx="1"/>
          </p:nvPr>
        </p:nvSpPr>
        <p:spPr>
          <a:xfrm>
            <a:off x="311700" y="1017725"/>
            <a:ext cx="8520600" cy="3416400"/>
          </a:xfrm>
          <a:prstGeom prst="rect">
            <a:avLst/>
          </a:prstGeom>
        </p:spPr>
        <p:txBody>
          <a:bodyPr lIns="91425" tIns="91425" rIns="91425" bIns="91425" anchor="t" anchorCtr="0">
            <a:noAutofit/>
          </a:bodyPr>
          <a:lstStyle/>
          <a:p>
            <a:pPr lvl="0">
              <a:spcBef>
                <a:spcPts val="0"/>
              </a:spcBef>
              <a:buNone/>
            </a:pPr>
            <a:r>
              <a:rPr lang="en" sz="1400">
                <a:solidFill>
                  <a:srgbClr val="FFFFFF"/>
                </a:solidFill>
                <a:latin typeface="Chewy"/>
                <a:ea typeface="Chewy"/>
                <a:cs typeface="Chewy"/>
                <a:sym typeface="Chewy"/>
              </a:rPr>
              <a:t>What classifies as trash? What are the different types of trash your country produces?</a:t>
            </a:r>
          </a:p>
          <a:p>
            <a:pPr marL="457200" lvl="0" indent="-317500" rtl="0">
              <a:spcBef>
                <a:spcPts val="0"/>
              </a:spcBef>
              <a:buClr>
                <a:srgbClr val="FFFFFF"/>
              </a:buClr>
              <a:buSzPct val="100000"/>
              <a:buFont typeface="Chewy"/>
              <a:buAutoNum type="arabicPeriod"/>
            </a:pPr>
            <a:r>
              <a:rPr lang="en" sz="1400">
                <a:solidFill>
                  <a:srgbClr val="FFFFFF"/>
                </a:solidFill>
                <a:latin typeface="Chewy"/>
                <a:ea typeface="Chewy"/>
                <a:cs typeface="Chewy"/>
                <a:sym typeface="Chewy"/>
              </a:rPr>
              <a:t>Household trash.</a:t>
            </a:r>
          </a:p>
          <a:p>
            <a:pPr marL="457200" lvl="0" indent="-317500" rtl="0">
              <a:spcBef>
                <a:spcPts val="0"/>
              </a:spcBef>
              <a:buClr>
                <a:srgbClr val="FFFFFF"/>
              </a:buClr>
              <a:buSzPct val="100000"/>
              <a:buFont typeface="Chewy"/>
              <a:buAutoNum type="arabicPeriod"/>
            </a:pPr>
            <a:r>
              <a:rPr lang="en" sz="1400">
                <a:solidFill>
                  <a:srgbClr val="FFFFFF"/>
                </a:solidFill>
                <a:latin typeface="Chewy"/>
                <a:ea typeface="Chewy"/>
                <a:cs typeface="Chewy"/>
                <a:sym typeface="Chewy"/>
              </a:rPr>
              <a:t>Production waste. </a:t>
            </a:r>
          </a:p>
          <a:p>
            <a:pPr marL="457200" lvl="0" indent="-317500" rtl="0">
              <a:spcBef>
                <a:spcPts val="0"/>
              </a:spcBef>
              <a:buClr>
                <a:srgbClr val="FFFFFF"/>
              </a:buClr>
              <a:buSzPct val="100000"/>
              <a:buFont typeface="Chewy"/>
              <a:buAutoNum type="arabicPeriod"/>
            </a:pPr>
            <a:r>
              <a:rPr lang="en" sz="1400">
                <a:solidFill>
                  <a:srgbClr val="FFFFFF"/>
                </a:solidFill>
                <a:latin typeface="Chewy"/>
                <a:ea typeface="Chewy"/>
                <a:cs typeface="Chewy"/>
                <a:sym typeface="Chewy"/>
              </a:rPr>
              <a:t>Livestock trash. </a:t>
            </a:r>
          </a:p>
          <a:p>
            <a:pPr marL="457200" lvl="0" indent="-317500" rtl="0">
              <a:spcBef>
                <a:spcPts val="0"/>
              </a:spcBef>
              <a:buClr>
                <a:srgbClr val="FFFFFF"/>
              </a:buClr>
              <a:buSzPct val="100000"/>
              <a:buFont typeface="Chewy"/>
              <a:buAutoNum type="arabicPeriod"/>
            </a:pPr>
            <a:r>
              <a:rPr lang="en" sz="1400">
                <a:solidFill>
                  <a:srgbClr val="FFFFFF"/>
                </a:solidFill>
                <a:latin typeface="Chewy"/>
                <a:ea typeface="Chewy"/>
                <a:cs typeface="Chewy"/>
                <a:sym typeface="Chewy"/>
              </a:rPr>
              <a:t>Construction waste. </a:t>
            </a:r>
          </a:p>
          <a:p>
            <a:pPr marL="457200" lvl="0" indent="-317500" rtl="0">
              <a:spcBef>
                <a:spcPts val="0"/>
              </a:spcBef>
              <a:buClr>
                <a:srgbClr val="FFFFFF"/>
              </a:buClr>
              <a:buSzPct val="100000"/>
              <a:buFont typeface="Chewy"/>
              <a:buAutoNum type="arabicPeriod"/>
            </a:pPr>
            <a:r>
              <a:rPr lang="en" sz="1400">
                <a:solidFill>
                  <a:srgbClr val="FFFFFF"/>
                </a:solidFill>
                <a:latin typeface="Chewy"/>
                <a:ea typeface="Chewy"/>
                <a:cs typeface="Chewy"/>
                <a:sym typeface="Chewy"/>
              </a:rPr>
              <a:t>The food scraps represent 60% of the trash in our country. The metal, wood, and textiles, represent about 3-5%. </a:t>
            </a:r>
          </a:p>
          <a:p>
            <a:pPr lvl="0" rtl="0">
              <a:spcBef>
                <a:spcPts val="0"/>
              </a:spcBef>
              <a:buNone/>
            </a:pPr>
            <a:r>
              <a:rPr lang="en" sz="1400">
                <a:solidFill>
                  <a:srgbClr val="FFFFFF"/>
                </a:solidFill>
                <a:latin typeface="Chewy"/>
                <a:ea typeface="Chewy"/>
                <a:cs typeface="Chewy"/>
                <a:sym typeface="Chewy"/>
              </a:rPr>
              <a:t>How much waste does your country produce every year?</a:t>
            </a:r>
          </a:p>
          <a:p>
            <a:pPr lvl="0">
              <a:spcBef>
                <a:spcPts val="0"/>
              </a:spcBef>
              <a:buNone/>
            </a:pPr>
            <a:r>
              <a:rPr lang="en" sz="1400">
                <a:solidFill>
                  <a:srgbClr val="FFFFFF"/>
                </a:solidFill>
                <a:latin typeface="Chewy"/>
                <a:ea typeface="Chewy"/>
                <a:cs typeface="Chewy"/>
                <a:sym typeface="Chewy"/>
              </a:rPr>
              <a:t>	Moldova produces about 8,000 tons of trash yearly. According to studies, each year, the country produces about 1 kg of trash per person in cities and about 0.5kg in villages. </a:t>
            </a:r>
          </a:p>
          <a:p>
            <a:pPr lvl="0">
              <a:spcBef>
                <a:spcPts val="0"/>
              </a:spcBef>
              <a:buNone/>
            </a:pPr>
            <a:r>
              <a:rPr lang="en" sz="1400">
                <a:solidFill>
                  <a:srgbClr val="000000"/>
                </a:solidFill>
                <a:latin typeface="Chewy"/>
                <a:ea typeface="Chewy"/>
                <a:cs typeface="Chewy"/>
                <a:sym typeface="Chewy"/>
              </a:rPr>
              <a:t>	</a:t>
            </a:r>
          </a:p>
        </p:txBody>
      </p:sp>
      <p:pic>
        <p:nvPicPr>
          <p:cNvPr id="131" name="Shape 131" descr="Moldovan Pictures 3.PNG"/>
          <p:cNvPicPr preferRelativeResize="0"/>
          <p:nvPr/>
        </p:nvPicPr>
        <p:blipFill>
          <a:blip r:embed="rId3">
            <a:alphaModFix/>
          </a:blip>
          <a:stretch>
            <a:fillRect/>
          </a:stretch>
        </p:blipFill>
        <p:spPr>
          <a:xfrm>
            <a:off x="5482150" y="3975824"/>
            <a:ext cx="3661850" cy="1167675"/>
          </a:xfrm>
          <a:prstGeom prst="rect">
            <a:avLst/>
          </a:prstGeom>
          <a:noFill/>
          <a:ln w="19050" cap="flat" cmpd="sng">
            <a:solidFill>
              <a:srgbClr val="00FFFF"/>
            </a:solidFill>
            <a:prstDash val="solid"/>
            <a:round/>
            <a:headEnd type="none" w="med" len="med"/>
            <a:tailEnd type="none" w="med" len="med"/>
          </a:ln>
        </p:spPr>
      </p:pic>
      <p:pic>
        <p:nvPicPr>
          <p:cNvPr id="132" name="Shape 132" descr="Moldovan Pictures.PNG"/>
          <p:cNvPicPr preferRelativeResize="0"/>
          <p:nvPr/>
        </p:nvPicPr>
        <p:blipFill>
          <a:blip r:embed="rId4">
            <a:alphaModFix/>
          </a:blip>
          <a:stretch>
            <a:fillRect/>
          </a:stretch>
        </p:blipFill>
        <p:spPr>
          <a:xfrm>
            <a:off x="6303757" y="-12"/>
            <a:ext cx="2840242" cy="1052075"/>
          </a:xfrm>
          <a:prstGeom prst="rect">
            <a:avLst/>
          </a:prstGeom>
          <a:noFill/>
          <a:ln w="19050" cap="flat" cmpd="sng">
            <a:solidFill>
              <a:srgbClr val="00FFFF"/>
            </a:solidFill>
            <a:prstDash val="solid"/>
            <a:round/>
            <a:headEnd type="none" w="med" len="med"/>
            <a:tailEnd type="none" w="med" len="med"/>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3177EE"/>
            </a:gs>
            <a:gs pos="100000">
              <a:srgbClr val="113D8A"/>
            </a:gs>
          </a:gsLst>
          <a:lin ang="5400012" scaled="0"/>
        </a:gradFill>
        <a:effectLst/>
      </p:bgPr>
    </p:bg>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solidFill>
                  <a:srgbClr val="FFFFFF"/>
                </a:solidFill>
              </a:rPr>
              <a:t>Response of Moldova part 2</a:t>
            </a:r>
          </a:p>
        </p:txBody>
      </p:sp>
      <p:sp>
        <p:nvSpPr>
          <p:cNvPr id="138" name="Shape 138"/>
          <p:cNvSpPr txBox="1">
            <a:spLocks noGrp="1"/>
          </p:cNvSpPr>
          <p:nvPr>
            <p:ph type="body" idx="1"/>
          </p:nvPr>
        </p:nvSpPr>
        <p:spPr>
          <a:xfrm>
            <a:off x="311700" y="1152475"/>
            <a:ext cx="4338000" cy="3416400"/>
          </a:xfrm>
          <a:prstGeom prst="rect">
            <a:avLst/>
          </a:prstGeom>
        </p:spPr>
        <p:txBody>
          <a:bodyPr lIns="91425" tIns="91425" rIns="91425" bIns="91425" anchor="t" anchorCtr="0">
            <a:noAutofit/>
          </a:bodyPr>
          <a:lstStyle/>
          <a:p>
            <a:pPr lvl="0">
              <a:spcBef>
                <a:spcPts val="0"/>
              </a:spcBef>
              <a:buNone/>
            </a:pPr>
            <a:r>
              <a:rPr lang="en" sz="1100" b="1">
                <a:solidFill>
                  <a:srgbClr val="FFFFFF"/>
                </a:solidFill>
                <a:latin typeface="Chewy"/>
                <a:ea typeface="Chewy"/>
                <a:cs typeface="Chewy"/>
                <a:sym typeface="Chewy"/>
              </a:rPr>
              <a:t>What is the most common type of trash you see on the sides of the streets?</a:t>
            </a:r>
          </a:p>
          <a:p>
            <a:pPr lvl="0">
              <a:spcBef>
                <a:spcPts val="0"/>
              </a:spcBef>
              <a:buNone/>
            </a:pPr>
            <a:r>
              <a:rPr lang="en" sz="1100">
                <a:solidFill>
                  <a:srgbClr val="FFFFFF"/>
                </a:solidFill>
                <a:latin typeface="Chewy"/>
                <a:ea typeface="Chewy"/>
                <a:cs typeface="Chewy"/>
                <a:sym typeface="Chewy"/>
              </a:rPr>
              <a:t>	The most common type of trash you can see on the sides of the streets are household trash, food scraps like: plastic bags, soda cans, bottles, paper, cigarettes, leftovers, candy wrappers and others. </a:t>
            </a:r>
          </a:p>
          <a:p>
            <a:pPr lvl="0">
              <a:spcBef>
                <a:spcPts val="0"/>
              </a:spcBef>
              <a:buNone/>
            </a:pPr>
            <a:r>
              <a:rPr lang="en" sz="1100" b="1">
                <a:solidFill>
                  <a:srgbClr val="FFFFFF"/>
                </a:solidFill>
                <a:latin typeface="Chewy"/>
                <a:ea typeface="Chewy"/>
                <a:cs typeface="Chewy"/>
                <a:sym typeface="Chewy"/>
              </a:rPr>
              <a:t>Does your country, town, school recycle?</a:t>
            </a:r>
          </a:p>
          <a:p>
            <a:pPr lvl="0">
              <a:spcBef>
                <a:spcPts val="0"/>
              </a:spcBef>
              <a:buNone/>
            </a:pPr>
            <a:r>
              <a:rPr lang="en" sz="1100">
                <a:solidFill>
                  <a:srgbClr val="FFFFFF"/>
                </a:solidFill>
                <a:latin typeface="Chewy"/>
                <a:ea typeface="Chewy"/>
                <a:cs typeface="Chewy"/>
                <a:sym typeface="Chewy"/>
              </a:rPr>
              <a:t>	Over 90% are being deposited in pits of trash without being recycled. There are few recycling stations in Moldova, and the selective collection isn’t as popular as it should. </a:t>
            </a:r>
          </a:p>
          <a:p>
            <a:pPr lvl="0">
              <a:spcBef>
                <a:spcPts val="0"/>
              </a:spcBef>
              <a:buNone/>
            </a:pPr>
            <a:r>
              <a:rPr lang="en" sz="1100" b="1">
                <a:solidFill>
                  <a:srgbClr val="FFFFFF"/>
                </a:solidFill>
                <a:latin typeface="Chewy"/>
                <a:ea typeface="Chewy"/>
                <a:cs typeface="Chewy"/>
                <a:sym typeface="Chewy"/>
              </a:rPr>
              <a:t>What are some products your community does to reduce trash and litter?</a:t>
            </a:r>
          </a:p>
          <a:p>
            <a:pPr lvl="0">
              <a:spcBef>
                <a:spcPts val="0"/>
              </a:spcBef>
              <a:buNone/>
            </a:pPr>
            <a:r>
              <a:rPr lang="en" sz="1100">
                <a:solidFill>
                  <a:srgbClr val="FFFFFF"/>
                </a:solidFill>
                <a:latin typeface="Chewy"/>
                <a:ea typeface="Chewy"/>
                <a:cs typeface="Chewy"/>
                <a:sym typeface="Chewy"/>
              </a:rPr>
              <a:t>	The biggest social movement in Moldova is the project “Hai Moldova”. In Moldova the project started on May 11th in 2011 when over 100,000 people participated and collected almost 700,000 bags of trash. </a:t>
            </a:r>
          </a:p>
        </p:txBody>
      </p:sp>
      <p:pic>
        <p:nvPicPr>
          <p:cNvPr id="139" name="Shape 139" descr="Moldovan Pictures 2.PNG"/>
          <p:cNvPicPr preferRelativeResize="0"/>
          <p:nvPr/>
        </p:nvPicPr>
        <p:blipFill>
          <a:blip r:embed="rId3">
            <a:alphaModFix/>
          </a:blip>
          <a:stretch>
            <a:fillRect/>
          </a:stretch>
        </p:blipFill>
        <p:spPr>
          <a:xfrm>
            <a:off x="4976950" y="0"/>
            <a:ext cx="4247825" cy="2199224"/>
          </a:xfrm>
          <a:prstGeom prst="rect">
            <a:avLst/>
          </a:prstGeom>
          <a:noFill/>
          <a:ln w="19050" cap="flat" cmpd="sng">
            <a:solidFill>
              <a:srgbClr val="00FFFF"/>
            </a:solidFill>
            <a:prstDash val="solid"/>
            <a:round/>
            <a:headEnd type="none" w="med" len="med"/>
            <a:tailEnd type="none" w="med" len="med"/>
          </a:ln>
        </p:spPr>
      </p:pic>
      <p:pic>
        <p:nvPicPr>
          <p:cNvPr id="140" name="Shape 140" descr="Coat LIC.JPG"/>
          <p:cNvPicPr preferRelativeResize="0"/>
          <p:nvPr/>
        </p:nvPicPr>
        <p:blipFill>
          <a:blip r:embed="rId4">
            <a:alphaModFix/>
          </a:blip>
          <a:stretch>
            <a:fillRect/>
          </a:stretch>
        </p:blipFill>
        <p:spPr>
          <a:xfrm>
            <a:off x="7550399" y="2199224"/>
            <a:ext cx="1593600" cy="2199224"/>
          </a:xfrm>
          <a:prstGeom prst="rect">
            <a:avLst/>
          </a:prstGeom>
          <a:noFill/>
          <a:ln w="19050" cap="flat" cmpd="sng">
            <a:solidFill>
              <a:srgbClr val="00FFFF"/>
            </a:solidFill>
            <a:prstDash val="solid"/>
            <a:round/>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A86E8"/>
        </a:solidFill>
        <a:effectLst/>
      </p:bgPr>
    </p:bg>
    <p:spTree>
      <p:nvGrpSpPr>
        <p:cNvPr id="1" name="Shape 144"/>
        <p:cNvGrpSpPr/>
        <p:nvPr/>
      </p:nvGrpSpPr>
      <p:grpSpPr>
        <a:xfrm>
          <a:off x="0" y="0"/>
          <a:ext cx="0" cy="0"/>
          <a:chOff x="0" y="0"/>
          <a:chExt cx="0" cy="0"/>
        </a:xfrm>
      </p:grpSpPr>
      <p:pic>
        <p:nvPicPr>
          <p:cNvPr id="145" name="Shape 145"/>
          <p:cNvPicPr preferRelativeResize="0"/>
          <p:nvPr/>
        </p:nvPicPr>
        <p:blipFill>
          <a:blip r:embed="rId3">
            <a:alphaModFix/>
          </a:blip>
          <a:stretch>
            <a:fillRect/>
          </a:stretch>
        </p:blipFill>
        <p:spPr>
          <a:xfrm>
            <a:off x="1232775" y="0"/>
            <a:ext cx="6858005" cy="5143504"/>
          </a:xfrm>
          <a:prstGeom prst="rect">
            <a:avLst/>
          </a:prstGeom>
          <a:noFill/>
          <a:ln>
            <a:noFill/>
          </a:ln>
        </p:spPr>
      </p:pic>
      <p:sp>
        <p:nvSpPr>
          <p:cNvPr id="146" name="Shape 146"/>
          <p:cNvSpPr txBox="1"/>
          <p:nvPr/>
        </p:nvSpPr>
        <p:spPr>
          <a:xfrm>
            <a:off x="1560525" y="3546600"/>
            <a:ext cx="3141900" cy="1202700"/>
          </a:xfrm>
          <a:prstGeom prst="rect">
            <a:avLst/>
          </a:prstGeom>
          <a:noFill/>
          <a:ln>
            <a:noFill/>
          </a:ln>
        </p:spPr>
        <p:txBody>
          <a:bodyPr lIns="91425" tIns="91425" rIns="91425" bIns="91425" anchor="t" anchorCtr="0">
            <a:noAutofit/>
          </a:bodyPr>
          <a:lstStyle/>
          <a:p>
            <a:pPr lvl="0">
              <a:spcBef>
                <a:spcPts val="0"/>
              </a:spcBef>
              <a:buNone/>
            </a:pPr>
            <a:r>
              <a:rPr lang="en" sz="3000">
                <a:solidFill>
                  <a:srgbClr val="FFFFFF"/>
                </a:solidFill>
                <a:latin typeface="Chewy"/>
                <a:ea typeface="Chewy"/>
                <a:cs typeface="Chewy"/>
                <a:sym typeface="Chewy"/>
              </a:rPr>
              <a:t>We made new     friends!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A86E8"/>
        </a:solidFill>
        <a:effectLst/>
      </p:bgPr>
    </p:bg>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418100"/>
            <a:ext cx="8520600" cy="572700"/>
          </a:xfrm>
          <a:prstGeom prst="rect">
            <a:avLst/>
          </a:prstGeom>
        </p:spPr>
        <p:txBody>
          <a:bodyPr lIns="91425" tIns="91425" rIns="91425" bIns="91425" anchor="t" anchorCtr="0">
            <a:noAutofit/>
          </a:bodyPr>
          <a:lstStyle/>
          <a:p>
            <a:pPr lvl="0">
              <a:spcBef>
                <a:spcPts val="0"/>
              </a:spcBef>
              <a:buNone/>
            </a:pPr>
            <a:r>
              <a:rPr lang="en">
                <a:latin typeface="Chewy"/>
                <a:ea typeface="Chewy"/>
                <a:cs typeface="Chewy"/>
                <a:sym typeface="Chewy"/>
              </a:rPr>
              <a:t>Our Effort To Recycle</a:t>
            </a:r>
          </a:p>
        </p:txBody>
      </p:sp>
      <p:sp>
        <p:nvSpPr>
          <p:cNvPr id="152" name="Shape 152"/>
          <p:cNvSpPr txBox="1">
            <a:spLocks noGrp="1"/>
          </p:cNvSpPr>
          <p:nvPr>
            <p:ph type="body" idx="1"/>
          </p:nvPr>
        </p:nvSpPr>
        <p:spPr>
          <a:xfrm>
            <a:off x="311700" y="1152475"/>
            <a:ext cx="5298600" cy="3416400"/>
          </a:xfrm>
          <a:prstGeom prst="rect">
            <a:avLst/>
          </a:prstGeom>
        </p:spPr>
        <p:txBody>
          <a:bodyPr lIns="91425" tIns="91425" rIns="91425" bIns="91425" anchor="t" anchorCtr="0">
            <a:noAutofit/>
          </a:bodyPr>
          <a:lstStyle/>
          <a:p>
            <a:pPr lvl="0">
              <a:spcBef>
                <a:spcPts val="0"/>
              </a:spcBef>
              <a:buNone/>
            </a:pPr>
            <a:r>
              <a:rPr lang="en">
                <a:solidFill>
                  <a:srgbClr val="FFFFFF"/>
                </a:solidFill>
                <a:latin typeface="Chewy"/>
                <a:ea typeface="Chewy"/>
                <a:cs typeface="Chewy"/>
                <a:sym typeface="Chewy"/>
              </a:rPr>
              <a:t>Our school encourages recycling, and bins are in every room of the school. Our community also makes a huge effort to have recycling and compost in our gardens and outdoor parks. We also put our recycled objects on the curb for pick up. </a:t>
            </a:r>
          </a:p>
        </p:txBody>
      </p:sp>
      <p:pic>
        <p:nvPicPr>
          <p:cNvPr id="153" name="Shape 153" descr="Image result for recycling"/>
          <p:cNvPicPr preferRelativeResize="0"/>
          <p:nvPr/>
        </p:nvPicPr>
        <p:blipFill>
          <a:blip r:embed="rId3">
            <a:alphaModFix/>
          </a:blip>
          <a:stretch>
            <a:fillRect/>
          </a:stretch>
        </p:blipFill>
        <p:spPr>
          <a:xfrm>
            <a:off x="5655149" y="1113424"/>
            <a:ext cx="3424000" cy="2719499"/>
          </a:xfrm>
          <a:prstGeom prst="rect">
            <a:avLst/>
          </a:prstGeom>
          <a:noFill/>
          <a:ln>
            <a:noFill/>
          </a:ln>
        </p:spPr>
      </p:pic>
      <p:pic>
        <p:nvPicPr>
          <p:cNvPr id="154" name="Shape 154"/>
          <p:cNvPicPr preferRelativeResize="0"/>
          <p:nvPr/>
        </p:nvPicPr>
        <p:blipFill>
          <a:blip r:embed="rId4">
            <a:alphaModFix/>
          </a:blip>
          <a:stretch>
            <a:fillRect/>
          </a:stretch>
        </p:blipFill>
        <p:spPr>
          <a:xfrm>
            <a:off x="1056000" y="3137525"/>
            <a:ext cx="3810000" cy="1238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A86E8"/>
        </a:solidFill>
        <a:effectLst/>
      </p:bgPr>
    </p:bg>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l="30322" t="34218" r="30451" b="24668"/>
          <a:stretch/>
        </p:blipFill>
        <p:spPr>
          <a:xfrm>
            <a:off x="683962" y="279537"/>
            <a:ext cx="7776071" cy="4584424"/>
          </a:xfrm>
          <a:prstGeom prst="rect">
            <a:avLst/>
          </a:prstGeom>
          <a:noFill/>
          <a:ln>
            <a:noFill/>
          </a:ln>
        </p:spPr>
      </p:pic>
      <p:sp>
        <p:nvSpPr>
          <p:cNvPr id="160" name="Shape 160"/>
          <p:cNvSpPr txBox="1"/>
          <p:nvPr/>
        </p:nvSpPr>
        <p:spPr>
          <a:xfrm>
            <a:off x="780975" y="3743175"/>
            <a:ext cx="4290600" cy="915600"/>
          </a:xfrm>
          <a:prstGeom prst="rect">
            <a:avLst/>
          </a:prstGeom>
          <a:solidFill>
            <a:schemeClr val="accent3"/>
          </a:solidFill>
          <a:ln>
            <a:noFill/>
          </a:ln>
        </p:spPr>
        <p:txBody>
          <a:bodyPr lIns="91425" tIns="91425" rIns="91425" bIns="91425" anchor="t" anchorCtr="0">
            <a:noAutofit/>
          </a:bodyPr>
          <a:lstStyle/>
          <a:p>
            <a:pPr lvl="0">
              <a:spcBef>
                <a:spcPts val="0"/>
              </a:spcBef>
              <a:buNone/>
            </a:pPr>
            <a:r>
              <a:rPr lang="en" sz="2400">
                <a:latin typeface="Chewy"/>
                <a:ea typeface="Chewy"/>
                <a:cs typeface="Chewy"/>
                <a:sym typeface="Chewy"/>
              </a:rPr>
              <a:t>We gathered so much trash in the environment of our community!</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166" name="Shape 16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67" name="Shape 167"/>
          <p:cNvPicPr preferRelativeResize="0"/>
          <p:nvPr/>
        </p:nvPicPr>
        <p:blipFill rotWithShape="1">
          <a:blip r:embed="rId3">
            <a:alphaModFix/>
          </a:blip>
          <a:srcRect t="610" b="-609"/>
          <a:stretch/>
        </p:blipFill>
        <p:spPr>
          <a:xfrm>
            <a:off x="0" y="-31750"/>
            <a:ext cx="9144000" cy="5143500"/>
          </a:xfrm>
          <a:prstGeom prst="rect">
            <a:avLst/>
          </a:prstGeom>
          <a:noFill/>
          <a:ln>
            <a:noFill/>
          </a:ln>
        </p:spPr>
      </p:pic>
      <p:sp>
        <p:nvSpPr>
          <p:cNvPr id="168" name="Shape 168"/>
          <p:cNvSpPr txBox="1"/>
          <p:nvPr/>
        </p:nvSpPr>
        <p:spPr>
          <a:xfrm>
            <a:off x="2595700" y="233200"/>
            <a:ext cx="3651900" cy="1140300"/>
          </a:xfrm>
          <a:prstGeom prst="rect">
            <a:avLst/>
          </a:prstGeom>
          <a:noFill/>
          <a:ln>
            <a:noFill/>
          </a:ln>
        </p:spPr>
        <p:txBody>
          <a:bodyPr lIns="91425" tIns="91425" rIns="91425" bIns="91425" anchor="t" anchorCtr="0">
            <a:noAutofit/>
          </a:bodyPr>
          <a:lstStyle/>
          <a:p>
            <a:pPr lvl="0">
              <a:spcBef>
                <a:spcPts val="0"/>
              </a:spcBef>
              <a:buNone/>
            </a:pPr>
            <a:r>
              <a:rPr lang="en" sz="3000">
                <a:latin typeface="Times New Roman"/>
                <a:ea typeface="Times New Roman"/>
                <a:cs typeface="Times New Roman"/>
                <a:sym typeface="Times New Roman"/>
              </a:rPr>
              <a:t>         </a:t>
            </a:r>
            <a:r>
              <a:rPr lang="en" sz="3000">
                <a:highlight>
                  <a:srgbClr val="EA9999"/>
                </a:highlight>
                <a:latin typeface="Chewy"/>
                <a:ea typeface="Chewy"/>
                <a:cs typeface="Chewy"/>
                <a:sym typeface="Chewy"/>
              </a:rPr>
              <a:t>The End</a:t>
            </a:r>
          </a:p>
          <a:p>
            <a:pPr lvl="0">
              <a:spcBef>
                <a:spcPts val="0"/>
              </a:spcBef>
              <a:buNone/>
            </a:pPr>
            <a:r>
              <a:rPr lang="en" sz="3000">
                <a:highlight>
                  <a:srgbClr val="EA9999"/>
                </a:highlight>
                <a:latin typeface="Chewy"/>
                <a:ea typeface="Chewy"/>
                <a:cs typeface="Chewy"/>
                <a:sym typeface="Chewy"/>
              </a:rPr>
              <a:t>Thanks for watching</a:t>
            </a:r>
          </a:p>
        </p:txBody>
      </p:sp>
      <p:pic>
        <p:nvPicPr>
          <p:cNvPr id="169" name="Shape 169" descr="John Patton"/>
          <p:cNvPicPr preferRelativeResize="0"/>
          <p:nvPr/>
        </p:nvPicPr>
        <p:blipFill>
          <a:blip r:embed="rId4">
            <a:alphaModFix/>
          </a:blip>
          <a:stretch>
            <a:fillRect/>
          </a:stretch>
        </p:blipFill>
        <p:spPr>
          <a:xfrm>
            <a:off x="0" y="5098625"/>
            <a:ext cx="44875" cy="44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A86E8"/>
        </a:solidFill>
        <a:effectLst/>
      </p:bgPr>
    </p:bg>
    <p:spTree>
      <p:nvGrpSpPr>
        <p:cNvPr id="1" name="Shape 61"/>
        <p:cNvGrpSpPr/>
        <p:nvPr/>
      </p:nvGrpSpPr>
      <p:grpSpPr>
        <a:xfrm>
          <a:off x="0" y="0"/>
          <a:ext cx="0" cy="0"/>
          <a:chOff x="0" y="0"/>
          <a:chExt cx="0" cy="0"/>
        </a:xfrm>
      </p:grpSpPr>
      <p:pic>
        <p:nvPicPr>
          <p:cNvPr id="62" name="Shape 62"/>
          <p:cNvPicPr preferRelativeResize="0"/>
          <p:nvPr/>
        </p:nvPicPr>
        <p:blipFill rotWithShape="1">
          <a:blip r:embed="rId3">
            <a:alphaModFix/>
          </a:blip>
          <a:srcRect t="30235" r="8983"/>
          <a:stretch/>
        </p:blipFill>
        <p:spPr>
          <a:xfrm>
            <a:off x="0" y="0"/>
            <a:ext cx="9144000" cy="5143504"/>
          </a:xfrm>
          <a:prstGeom prst="rect">
            <a:avLst/>
          </a:prstGeom>
          <a:noFill/>
          <a:ln>
            <a:noFill/>
          </a:ln>
        </p:spPr>
      </p:pic>
      <p:sp>
        <p:nvSpPr>
          <p:cNvPr id="63" name="Shape 63"/>
          <p:cNvSpPr txBox="1"/>
          <p:nvPr/>
        </p:nvSpPr>
        <p:spPr>
          <a:xfrm>
            <a:off x="287600" y="113400"/>
            <a:ext cx="5466600" cy="1265700"/>
          </a:xfrm>
          <a:prstGeom prst="rect">
            <a:avLst/>
          </a:prstGeom>
          <a:noFill/>
          <a:ln>
            <a:noFill/>
          </a:ln>
        </p:spPr>
        <p:txBody>
          <a:bodyPr lIns="91425" tIns="91425" rIns="91425" bIns="91425" anchor="t" anchorCtr="0">
            <a:noAutofit/>
          </a:bodyPr>
          <a:lstStyle/>
          <a:p>
            <a:pPr marL="0" lvl="0" indent="0">
              <a:spcBef>
                <a:spcPts val="0"/>
              </a:spcBef>
              <a:buNone/>
            </a:pPr>
            <a:r>
              <a:rPr lang="en" sz="2400">
                <a:solidFill>
                  <a:srgbClr val="FFFFFF"/>
                </a:solidFill>
                <a:latin typeface="Chewy"/>
                <a:ea typeface="Chewy"/>
                <a:cs typeface="Chewy"/>
                <a:sym typeface="Chewy"/>
              </a:rPr>
              <a:t>The Global Collaboration class picks up trash by Memorial Pond!</a:t>
            </a:r>
          </a:p>
        </p:txBody>
      </p:sp>
      <p:sp>
        <p:nvSpPr>
          <p:cNvPr id="64" name="Shape 64"/>
          <p:cNvSpPr txBox="1"/>
          <p:nvPr/>
        </p:nvSpPr>
        <p:spPr>
          <a:xfrm>
            <a:off x="4021475" y="1822200"/>
            <a:ext cx="4795500" cy="31884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a:solidFill>
                  <a:srgbClr val="F3F3F3"/>
                </a:solidFill>
                <a:latin typeface="Chewy"/>
                <a:ea typeface="Chewy"/>
                <a:cs typeface="Chewy"/>
                <a:sym typeface="Chewy"/>
              </a:rPr>
              <a:t>The U.S. Produces more trash than any other country-     </a:t>
            </a:r>
            <a:r>
              <a:rPr lang="en" sz="1100">
                <a:solidFill>
                  <a:srgbClr val="F3F3F3"/>
                </a:solidFill>
                <a:latin typeface="Times New Roman"/>
                <a:ea typeface="Times New Roman"/>
                <a:cs typeface="Times New Roman"/>
                <a:sym typeface="Times New Roman"/>
              </a:rPr>
              <a:t>  </a:t>
            </a:r>
          </a:p>
          <a:p>
            <a:pPr lvl="0" rtl="0">
              <a:lnSpc>
                <a:spcPct val="115000"/>
              </a:lnSpc>
              <a:spcBef>
                <a:spcPts val="0"/>
              </a:spcBef>
              <a:buNone/>
            </a:pPr>
            <a:r>
              <a:rPr lang="en" sz="1800" b="1" u="sng">
                <a:solidFill>
                  <a:srgbClr val="F3F3F3"/>
                </a:solidFill>
                <a:latin typeface="Chewy"/>
                <a:ea typeface="Chewy"/>
                <a:cs typeface="Chewy"/>
                <a:sym typeface="Chewy"/>
              </a:rPr>
              <a:t>1642.5</a:t>
            </a:r>
            <a:r>
              <a:rPr lang="en" sz="1800">
                <a:solidFill>
                  <a:srgbClr val="F3F3F3"/>
                </a:solidFill>
                <a:latin typeface="Chewy"/>
                <a:ea typeface="Chewy"/>
                <a:cs typeface="Chewy"/>
                <a:sym typeface="Chewy"/>
              </a:rPr>
              <a:t> pounds of trash each year per person. </a:t>
            </a:r>
          </a:p>
          <a:p>
            <a:pPr lvl="0" rtl="0">
              <a:lnSpc>
                <a:spcPct val="115000"/>
              </a:lnSpc>
              <a:spcBef>
                <a:spcPts val="0"/>
              </a:spcBef>
              <a:buNone/>
            </a:pPr>
            <a:endParaRPr sz="1800">
              <a:solidFill>
                <a:srgbClr val="F3F3F3"/>
              </a:solidFill>
              <a:latin typeface="Chewy"/>
              <a:ea typeface="Chewy"/>
              <a:cs typeface="Chewy"/>
              <a:sym typeface="Chewy"/>
            </a:endParaRPr>
          </a:p>
          <a:p>
            <a:pPr lvl="0" rtl="0">
              <a:lnSpc>
                <a:spcPct val="115000"/>
              </a:lnSpc>
              <a:spcBef>
                <a:spcPts val="0"/>
              </a:spcBef>
              <a:buNone/>
            </a:pPr>
            <a:r>
              <a:rPr lang="en">
                <a:solidFill>
                  <a:srgbClr val="F3F3F3"/>
                </a:solidFill>
                <a:latin typeface="Chewy"/>
                <a:ea typeface="Chewy"/>
                <a:cs typeface="Chewy"/>
                <a:sym typeface="Chewy"/>
              </a:rPr>
              <a:t>Mexico is the second most trash producer in the world.</a:t>
            </a:r>
          </a:p>
          <a:p>
            <a:pPr lvl="0" rtl="0">
              <a:lnSpc>
                <a:spcPct val="115000"/>
              </a:lnSpc>
              <a:spcBef>
                <a:spcPts val="0"/>
              </a:spcBef>
              <a:buNone/>
            </a:pPr>
            <a:r>
              <a:rPr lang="en" sz="1800">
                <a:solidFill>
                  <a:srgbClr val="F3F3F3"/>
                </a:solidFill>
                <a:latin typeface="Chewy"/>
                <a:ea typeface="Chewy"/>
                <a:cs typeface="Chewy"/>
                <a:sym typeface="Chewy"/>
              </a:rPr>
              <a:t>Mexico produces 32.17 million tons of trash a year.</a:t>
            </a:r>
          </a:p>
          <a:p>
            <a:pPr lvl="0" rtl="0">
              <a:lnSpc>
                <a:spcPct val="115000"/>
              </a:lnSpc>
              <a:spcBef>
                <a:spcPts val="0"/>
              </a:spcBef>
              <a:buNone/>
            </a:pPr>
            <a:endParaRPr sz="1800">
              <a:solidFill>
                <a:srgbClr val="F3F3F3"/>
              </a:solidFill>
              <a:latin typeface="Chewy"/>
              <a:ea typeface="Chewy"/>
              <a:cs typeface="Chewy"/>
              <a:sym typeface="Chewy"/>
            </a:endParaRPr>
          </a:p>
          <a:p>
            <a:pPr lvl="0" rtl="0">
              <a:lnSpc>
                <a:spcPct val="115000"/>
              </a:lnSpc>
              <a:spcBef>
                <a:spcPts val="0"/>
              </a:spcBef>
              <a:buNone/>
            </a:pPr>
            <a:r>
              <a:rPr lang="en" sz="1800">
                <a:solidFill>
                  <a:srgbClr val="F3F3F3"/>
                </a:solidFill>
                <a:latin typeface="Chewy"/>
                <a:ea typeface="Chewy"/>
                <a:cs typeface="Chewy"/>
                <a:sym typeface="Chewy"/>
              </a:rPr>
              <a:t>Moldovans produce about 1.7 pounds of trash per day.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000"/>
                                        <p:tgtEl>
                                          <p:spTgt spid="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A86E8"/>
        </a:solidFill>
        <a:effectLst/>
      </p:bgPr>
    </p:bg>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70" name="Shape 7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71" name="Shape 71"/>
          <p:cNvPicPr preferRelativeResize="0"/>
          <p:nvPr/>
        </p:nvPicPr>
        <p:blipFill rotWithShape="1">
          <a:blip r:embed="rId3">
            <a:alphaModFix/>
          </a:blip>
          <a:srcRect t="24998"/>
          <a:stretch/>
        </p:blipFill>
        <p:spPr>
          <a:xfrm>
            <a:off x="0" y="-14949"/>
            <a:ext cx="9144000" cy="5143495"/>
          </a:xfrm>
          <a:prstGeom prst="rect">
            <a:avLst/>
          </a:prstGeom>
          <a:noFill/>
          <a:ln>
            <a:noFill/>
          </a:ln>
        </p:spPr>
      </p:pic>
      <p:sp>
        <p:nvSpPr>
          <p:cNvPr id="72" name="Shape 72"/>
          <p:cNvSpPr txBox="1"/>
          <p:nvPr/>
        </p:nvSpPr>
        <p:spPr>
          <a:xfrm>
            <a:off x="4667100" y="3656325"/>
            <a:ext cx="4165200" cy="1283700"/>
          </a:xfrm>
          <a:prstGeom prst="rect">
            <a:avLst/>
          </a:prstGeom>
          <a:gradFill>
            <a:gsLst>
              <a:gs pos="0">
                <a:srgbClr val="3177EE"/>
              </a:gs>
              <a:gs pos="100000">
                <a:srgbClr val="113D8A"/>
              </a:gs>
            </a:gsLst>
            <a:lin ang="5400012" scaled="0"/>
          </a:gradFill>
          <a:ln>
            <a:noFill/>
          </a:ln>
        </p:spPr>
        <p:txBody>
          <a:bodyPr lIns="91425" tIns="91425" rIns="91425" bIns="91425" anchor="t" anchorCtr="0">
            <a:noAutofit/>
          </a:bodyPr>
          <a:lstStyle/>
          <a:p>
            <a:pPr lvl="0">
              <a:spcBef>
                <a:spcPts val="0"/>
              </a:spcBef>
              <a:buNone/>
            </a:pPr>
            <a:r>
              <a:rPr lang="en" sz="3000">
                <a:solidFill>
                  <a:srgbClr val="FFFFFF"/>
                </a:solidFill>
                <a:latin typeface="Chewy"/>
                <a:ea typeface="Chewy"/>
                <a:cs typeface="Chewy"/>
                <a:sym typeface="Chewy"/>
              </a:rPr>
              <a:t>The forest is cleaner now that we helped it.</a:t>
            </a:r>
          </a:p>
        </p:txBody>
      </p:sp>
      <p:sp>
        <p:nvSpPr>
          <p:cNvPr id="73" name="Shape 73"/>
          <p:cNvSpPr txBox="1"/>
          <p:nvPr/>
        </p:nvSpPr>
        <p:spPr>
          <a:xfrm>
            <a:off x="0" y="-8275"/>
            <a:ext cx="4165200" cy="1479300"/>
          </a:xfrm>
          <a:prstGeom prst="rect">
            <a:avLst/>
          </a:prstGeom>
          <a:gradFill>
            <a:gsLst>
              <a:gs pos="0">
                <a:srgbClr val="3177EE"/>
              </a:gs>
              <a:gs pos="100000">
                <a:srgbClr val="113D8A"/>
              </a:gs>
            </a:gsLst>
            <a:lin ang="5400012" scaled="0"/>
          </a:gradFill>
          <a:ln>
            <a:noFill/>
          </a:ln>
        </p:spPr>
        <p:txBody>
          <a:bodyPr lIns="91425" tIns="91425" rIns="91425" bIns="91425" anchor="t" anchorCtr="0">
            <a:noAutofit/>
          </a:bodyPr>
          <a:lstStyle/>
          <a:p>
            <a:pPr lvl="0" rtl="0">
              <a:spcBef>
                <a:spcPts val="0"/>
              </a:spcBef>
              <a:buNone/>
            </a:pPr>
            <a:r>
              <a:rPr lang="en" sz="3000">
                <a:solidFill>
                  <a:srgbClr val="FFFFFF"/>
                </a:solidFill>
                <a:latin typeface="Chewy"/>
                <a:ea typeface="Chewy"/>
                <a:cs typeface="Chewy"/>
                <a:sym typeface="Chewy"/>
              </a:rPr>
              <a:t>We filled up four big black garbage bags.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1000"/>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D4E5F5"/>
            </a:gs>
            <a:gs pos="100000">
              <a:srgbClr val="70A4D5"/>
            </a:gs>
          </a:gsLst>
          <a:path path="circle">
            <a:fillToRect l="50000" t="50000" r="50000" b="50000"/>
          </a:path>
          <a:tileRect/>
        </a:gradFill>
        <a:effectLst/>
      </p:bgPr>
    </p:bg>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292425"/>
            <a:ext cx="8520600" cy="572700"/>
          </a:xfrm>
          <a:prstGeom prst="rect">
            <a:avLst/>
          </a:prstGeom>
        </p:spPr>
        <p:txBody>
          <a:bodyPr lIns="91425" tIns="91425" rIns="91425" bIns="91425" anchor="t" anchorCtr="0">
            <a:noAutofit/>
          </a:bodyPr>
          <a:lstStyle/>
          <a:p>
            <a:pPr lvl="0">
              <a:spcBef>
                <a:spcPts val="0"/>
              </a:spcBef>
              <a:buNone/>
            </a:pPr>
            <a:r>
              <a:rPr lang="en">
                <a:latin typeface="Chewy"/>
                <a:ea typeface="Chewy"/>
                <a:cs typeface="Chewy"/>
                <a:sym typeface="Chewy"/>
              </a:rPr>
              <a:t>Response of North Rockland High school part 1. </a:t>
            </a:r>
          </a:p>
        </p:txBody>
      </p:sp>
      <p:pic>
        <p:nvPicPr>
          <p:cNvPr id="79" name="Shape 79" descr="Image result for north rockland high school new york"/>
          <p:cNvPicPr preferRelativeResize="0"/>
          <p:nvPr/>
        </p:nvPicPr>
        <p:blipFill>
          <a:blip r:embed="rId3">
            <a:alphaModFix/>
          </a:blip>
          <a:stretch>
            <a:fillRect/>
          </a:stretch>
        </p:blipFill>
        <p:spPr>
          <a:xfrm>
            <a:off x="7114722" y="0"/>
            <a:ext cx="2029276" cy="1523500"/>
          </a:xfrm>
          <a:prstGeom prst="rect">
            <a:avLst/>
          </a:prstGeom>
          <a:noFill/>
          <a:ln w="19050" cap="flat" cmpd="sng">
            <a:solidFill>
              <a:srgbClr val="00FFFF"/>
            </a:solidFill>
            <a:prstDash val="solid"/>
            <a:round/>
            <a:headEnd type="none" w="med" len="med"/>
            <a:tailEnd type="none" w="med" len="med"/>
          </a:ln>
        </p:spPr>
      </p:pic>
      <p:sp>
        <p:nvSpPr>
          <p:cNvPr id="80" name="Shape 80"/>
          <p:cNvSpPr txBox="1">
            <a:spLocks noGrp="1"/>
          </p:cNvSpPr>
          <p:nvPr>
            <p:ph type="body" idx="1"/>
          </p:nvPr>
        </p:nvSpPr>
        <p:spPr>
          <a:xfrm>
            <a:off x="72950" y="865124"/>
            <a:ext cx="4514100" cy="4278375"/>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sz="1000" b="1" dirty="0">
                <a:solidFill>
                  <a:srgbClr val="000000"/>
                </a:solidFill>
                <a:latin typeface="Chewy"/>
                <a:ea typeface="Chewy"/>
                <a:cs typeface="Chewy"/>
                <a:sym typeface="Chewy"/>
              </a:rPr>
              <a:t>What are some other ways to reduce garbage locally?</a:t>
            </a:r>
          </a:p>
          <a:p>
            <a:pPr lvl="0">
              <a:spcBef>
                <a:spcPts val="0"/>
              </a:spcBef>
              <a:buClr>
                <a:schemeClr val="dk1"/>
              </a:buClr>
              <a:buSzPct val="100000"/>
              <a:buFont typeface="Arial"/>
              <a:buNone/>
            </a:pPr>
            <a:r>
              <a:rPr lang="en" sz="1000" dirty="0">
                <a:solidFill>
                  <a:srgbClr val="000000"/>
                </a:solidFill>
                <a:latin typeface="Chewy"/>
                <a:ea typeface="Chewy"/>
                <a:cs typeface="Chewy"/>
                <a:sym typeface="Chewy"/>
              </a:rPr>
              <a:t> </a:t>
            </a:r>
            <a:r>
              <a:rPr lang="en-US" sz="1000" dirty="0" smtClean="0">
                <a:solidFill>
                  <a:srgbClr val="000000"/>
                </a:solidFill>
                <a:latin typeface="Chewy"/>
                <a:ea typeface="Chewy"/>
                <a:cs typeface="Chewy"/>
                <a:sym typeface="Chewy"/>
              </a:rPr>
              <a:t>           </a:t>
            </a:r>
            <a:r>
              <a:rPr lang="en" sz="1000" dirty="0" smtClean="0">
                <a:solidFill>
                  <a:srgbClr val="000000"/>
                </a:solidFill>
                <a:latin typeface="Chewy"/>
                <a:ea typeface="Chewy"/>
                <a:cs typeface="Chewy"/>
                <a:sym typeface="Chewy"/>
              </a:rPr>
              <a:t>North </a:t>
            </a:r>
            <a:r>
              <a:rPr lang="en" sz="1000" dirty="0">
                <a:solidFill>
                  <a:srgbClr val="000000"/>
                </a:solidFill>
                <a:latin typeface="Chewy"/>
                <a:ea typeface="Chewy"/>
                <a:cs typeface="Chewy"/>
                <a:sym typeface="Chewy"/>
              </a:rPr>
              <a:t>Rockland: Use reusable objects and recycle more often.</a:t>
            </a:r>
          </a:p>
          <a:p>
            <a:pPr marL="457200" lvl="0" indent="-69850">
              <a:spcBef>
                <a:spcPts val="0"/>
              </a:spcBef>
              <a:buClr>
                <a:schemeClr val="dk1"/>
              </a:buClr>
              <a:buSzPct val="100000"/>
              <a:buFont typeface="Arial"/>
              <a:buNone/>
            </a:pPr>
            <a:r>
              <a:rPr lang="en" sz="1000" dirty="0">
                <a:solidFill>
                  <a:srgbClr val="000000"/>
                </a:solidFill>
                <a:latin typeface="Chewy"/>
                <a:ea typeface="Chewy"/>
                <a:cs typeface="Chewy"/>
                <a:sym typeface="Chewy"/>
              </a:rPr>
              <a:t>Mountain View: Ways to reduce garbage is to use more reusable objects and find more ways to reuse objects instead of throw them out.</a:t>
            </a:r>
          </a:p>
          <a:p>
            <a:pPr lvl="0">
              <a:spcBef>
                <a:spcPts val="0"/>
              </a:spcBef>
              <a:buClr>
                <a:schemeClr val="dk1"/>
              </a:buClr>
              <a:buSzPct val="100000"/>
              <a:buFont typeface="Arial"/>
              <a:buNone/>
            </a:pPr>
            <a:r>
              <a:rPr lang="en" sz="1000" b="1" dirty="0">
                <a:solidFill>
                  <a:srgbClr val="000000"/>
                </a:solidFill>
                <a:latin typeface="Chewy"/>
                <a:ea typeface="Chewy"/>
                <a:cs typeface="Chewy"/>
                <a:sym typeface="Chewy"/>
              </a:rPr>
              <a:t>Do you think that littering matters?</a:t>
            </a:r>
          </a:p>
          <a:p>
            <a:pPr marL="457200" lvl="0" indent="-69850" rtl="0">
              <a:spcBef>
                <a:spcPts val="0"/>
              </a:spcBef>
              <a:buClr>
                <a:schemeClr val="dk1"/>
              </a:buClr>
              <a:buSzPct val="100000"/>
              <a:buFont typeface="Arial"/>
              <a:buNone/>
            </a:pPr>
            <a:r>
              <a:rPr lang="en" sz="1000" dirty="0">
                <a:solidFill>
                  <a:srgbClr val="000000"/>
                </a:solidFill>
                <a:latin typeface="Chewy"/>
                <a:ea typeface="Chewy"/>
                <a:cs typeface="Chewy"/>
                <a:sym typeface="Chewy"/>
              </a:rPr>
              <a:t>North Rockland: Littering has a huge impact on the environment, animals can eat this garbage and die therefore leading to possible extinction.Students from are on a path in the park cleaning up trash, such as water bottles, cans, wrappers, plastics bags and anything that can’t decompose. The area gets polluted because people throw their trash instead of in garbage cans or recycling bins. We can participate in local clean ups in our neighborhood and always remember to recycle, and we can place more garbage cans and recycling bins.</a:t>
            </a:r>
          </a:p>
          <a:p>
            <a:pPr marL="457200" lvl="0" indent="-69850" rtl="0">
              <a:spcBef>
                <a:spcPts val="0"/>
              </a:spcBef>
              <a:buClr>
                <a:schemeClr val="dk1"/>
              </a:buClr>
              <a:buSzPct val="100000"/>
              <a:buFont typeface="Arial"/>
              <a:buNone/>
            </a:pPr>
            <a:r>
              <a:rPr lang="en" sz="1000" dirty="0">
                <a:solidFill>
                  <a:srgbClr val="000000"/>
                </a:solidFill>
                <a:latin typeface="Chewy"/>
                <a:ea typeface="Chewy"/>
                <a:cs typeface="Chewy"/>
                <a:sym typeface="Chewy"/>
              </a:rPr>
              <a:t>Mountain View: Littering is a huge problem. It has lead to Global Warming which has affected the world greatly. </a:t>
            </a:r>
          </a:p>
          <a:p>
            <a:pPr marL="0" lvl="0" indent="387350" rtl="0">
              <a:spcBef>
                <a:spcPts val="0"/>
              </a:spcBef>
              <a:buClr>
                <a:schemeClr val="dk1"/>
              </a:buClr>
              <a:buSzPct val="91666"/>
              <a:buFont typeface="Arial"/>
              <a:buNone/>
            </a:pPr>
            <a:endParaRPr sz="1200" dirty="0">
              <a:solidFill>
                <a:schemeClr val="lt1"/>
              </a:solidFill>
              <a:latin typeface="Times New Roman"/>
              <a:ea typeface="Times New Roman"/>
              <a:cs typeface="Times New Roman"/>
              <a:sym typeface="Times New Roman"/>
            </a:endParaRPr>
          </a:p>
          <a:p>
            <a:pPr marL="0" lvl="0" indent="387350" rtl="0">
              <a:spcBef>
                <a:spcPts val="0"/>
              </a:spcBef>
              <a:buClr>
                <a:schemeClr val="dk1"/>
              </a:buClr>
              <a:buSzPct val="100000"/>
              <a:buFont typeface="Arial"/>
              <a:buNone/>
            </a:pPr>
            <a:endParaRPr sz="1100" dirty="0">
              <a:solidFill>
                <a:srgbClr val="000000"/>
              </a:solidFill>
              <a:latin typeface="Chewy"/>
              <a:ea typeface="Chewy"/>
              <a:cs typeface="Chewy"/>
              <a:sym typeface="Chewy"/>
            </a:endParaRPr>
          </a:p>
          <a:p>
            <a:pPr lvl="0">
              <a:spcBef>
                <a:spcPts val="0"/>
              </a:spcBef>
              <a:buNone/>
            </a:pPr>
            <a:endParaRPr sz="1000" dirty="0">
              <a:latin typeface="Chewy"/>
              <a:ea typeface="Chewy"/>
              <a:cs typeface="Chewy"/>
              <a:sym typeface="Chewy"/>
            </a:endParaRPr>
          </a:p>
        </p:txBody>
      </p:sp>
      <p:pic>
        <p:nvPicPr>
          <p:cNvPr id="81" name="Shape 81" descr="American Pictures.PNG"/>
          <p:cNvPicPr preferRelativeResize="0"/>
          <p:nvPr/>
        </p:nvPicPr>
        <p:blipFill>
          <a:blip r:embed="rId4">
            <a:alphaModFix/>
          </a:blip>
          <a:stretch>
            <a:fillRect/>
          </a:stretch>
        </p:blipFill>
        <p:spPr>
          <a:xfrm>
            <a:off x="4587050" y="1474836"/>
            <a:ext cx="4556949" cy="3668662"/>
          </a:xfrm>
          <a:prstGeom prst="rect">
            <a:avLst/>
          </a:prstGeom>
          <a:noFill/>
          <a:ln w="19050" cap="flat" cmpd="sng">
            <a:solidFill>
              <a:srgbClr val="00FFFF"/>
            </a:solidFill>
            <a:prstDash val="solid"/>
            <a:round/>
            <a:headEnd type="none" w="med" len="med"/>
            <a:tailEnd type="none" w="med" len="med"/>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DFE9FB"/>
            </a:gs>
            <a:gs pos="100000">
              <a:srgbClr val="6E9BE7"/>
            </a:gs>
          </a:gsLst>
          <a:path path="circle">
            <a:fillToRect l="50000" t="50000" r="50000" b="50000"/>
          </a:path>
          <a:tileRect/>
        </a:gra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68075" y="68025"/>
            <a:ext cx="8520600" cy="572700"/>
          </a:xfrm>
          <a:prstGeom prst="rect">
            <a:avLst/>
          </a:prstGeom>
        </p:spPr>
        <p:txBody>
          <a:bodyPr lIns="91425" tIns="91425" rIns="91425" bIns="91425" anchor="t" anchorCtr="0">
            <a:noAutofit/>
          </a:bodyPr>
          <a:lstStyle/>
          <a:p>
            <a:pPr lvl="0">
              <a:spcBef>
                <a:spcPts val="0"/>
              </a:spcBef>
              <a:buNone/>
            </a:pPr>
            <a:r>
              <a:rPr lang="en" sz="2400">
                <a:latin typeface="Chewy"/>
                <a:ea typeface="Chewy"/>
                <a:cs typeface="Chewy"/>
                <a:sym typeface="Chewy"/>
              </a:rPr>
              <a:t>Response of North Rockland High School Pt.2</a:t>
            </a:r>
          </a:p>
        </p:txBody>
      </p:sp>
      <p:sp>
        <p:nvSpPr>
          <p:cNvPr id="87" name="Shape 87"/>
          <p:cNvSpPr txBox="1">
            <a:spLocks noGrp="1"/>
          </p:cNvSpPr>
          <p:nvPr>
            <p:ph type="body" idx="1"/>
          </p:nvPr>
        </p:nvSpPr>
        <p:spPr>
          <a:xfrm>
            <a:off x="266800" y="999900"/>
            <a:ext cx="8520600" cy="3416400"/>
          </a:xfrm>
          <a:prstGeom prst="rect">
            <a:avLst/>
          </a:prstGeom>
        </p:spPr>
        <p:txBody>
          <a:bodyPr lIns="91425" tIns="91425" rIns="91425" bIns="91425" anchor="t" anchorCtr="0">
            <a:noAutofit/>
          </a:bodyPr>
          <a:lstStyle/>
          <a:p>
            <a:pPr lvl="0" rtl="0">
              <a:lnSpc>
                <a:spcPct val="100000"/>
              </a:lnSpc>
              <a:spcBef>
                <a:spcPts val="0"/>
              </a:spcBef>
              <a:buNone/>
            </a:pPr>
            <a:r>
              <a:rPr lang="en" sz="1100" b="1">
                <a:solidFill>
                  <a:srgbClr val="000000"/>
                </a:solidFill>
                <a:latin typeface="Chewy"/>
                <a:ea typeface="Chewy"/>
                <a:cs typeface="Chewy"/>
                <a:sym typeface="Chewy"/>
              </a:rPr>
              <a:t>What is the most common type of trash you see on the sides of the streets? </a:t>
            </a:r>
          </a:p>
          <a:p>
            <a:pPr lvl="0" indent="457200" rtl="0">
              <a:lnSpc>
                <a:spcPct val="100000"/>
              </a:lnSpc>
              <a:spcBef>
                <a:spcPts val="0"/>
              </a:spcBef>
              <a:buNone/>
            </a:pPr>
            <a:r>
              <a:rPr lang="en" sz="1100">
                <a:solidFill>
                  <a:srgbClr val="000000"/>
                </a:solidFill>
                <a:latin typeface="Chewy"/>
                <a:ea typeface="Chewy"/>
                <a:cs typeface="Chewy"/>
                <a:sym typeface="Chewy"/>
              </a:rPr>
              <a:t>North Rockland: Ours are Bottles, paper bags, cigarette buds…</a:t>
            </a:r>
          </a:p>
          <a:p>
            <a:pPr marL="457200" lvl="0" indent="0" rtl="0">
              <a:lnSpc>
                <a:spcPct val="100000"/>
              </a:lnSpc>
              <a:spcBef>
                <a:spcPts val="0"/>
              </a:spcBef>
              <a:buNone/>
            </a:pPr>
            <a:r>
              <a:rPr lang="en" sz="1100">
                <a:solidFill>
                  <a:srgbClr val="000000"/>
                </a:solidFill>
                <a:latin typeface="Chewy"/>
                <a:ea typeface="Chewy"/>
                <a:cs typeface="Chewy"/>
                <a:sym typeface="Chewy"/>
              </a:rPr>
              <a:t>Mountain View: In Mendham, we really don’t see much trash on the streets. The only thing that is sometimes in the most popular  areas are cigarette buds. Paper bags and bottles are sometimes around. </a:t>
            </a:r>
          </a:p>
          <a:p>
            <a:pPr lvl="0" rtl="0">
              <a:lnSpc>
                <a:spcPct val="100000"/>
              </a:lnSpc>
              <a:spcBef>
                <a:spcPts val="0"/>
              </a:spcBef>
              <a:buNone/>
            </a:pPr>
            <a:r>
              <a:rPr lang="en" sz="1100" b="1">
                <a:solidFill>
                  <a:srgbClr val="000000"/>
                </a:solidFill>
                <a:latin typeface="Chewy"/>
                <a:ea typeface="Chewy"/>
                <a:cs typeface="Chewy"/>
                <a:sym typeface="Chewy"/>
              </a:rPr>
              <a:t>Does your country, town, school recycle? </a:t>
            </a:r>
          </a:p>
          <a:p>
            <a:pPr lvl="0" indent="457200" rtl="0">
              <a:lnSpc>
                <a:spcPct val="100000"/>
              </a:lnSpc>
              <a:spcBef>
                <a:spcPts val="0"/>
              </a:spcBef>
              <a:buNone/>
            </a:pPr>
            <a:r>
              <a:rPr lang="en" sz="1100">
                <a:solidFill>
                  <a:srgbClr val="000000"/>
                </a:solidFill>
                <a:latin typeface="Chewy"/>
                <a:ea typeface="Chewy"/>
                <a:cs typeface="Chewy"/>
                <a:sym typeface="Chewy"/>
              </a:rPr>
              <a:t>North Rockland: Yes, there are recycling bins scattered around the lunch rooms.</a:t>
            </a:r>
          </a:p>
          <a:p>
            <a:pPr marL="457200" lvl="0" indent="0" rtl="0">
              <a:lnSpc>
                <a:spcPct val="100000"/>
              </a:lnSpc>
              <a:spcBef>
                <a:spcPts val="0"/>
              </a:spcBef>
              <a:buNone/>
            </a:pPr>
            <a:r>
              <a:rPr lang="en" sz="1100">
                <a:solidFill>
                  <a:srgbClr val="000000"/>
                </a:solidFill>
                <a:latin typeface="Chewy"/>
                <a:ea typeface="Chewy"/>
                <a:cs typeface="Chewy"/>
                <a:sym typeface="Chewy"/>
              </a:rPr>
              <a:t>Mountain View: Our town, country, and school recycles. Almost every family within their home has at least one recycling can which eventually is recycled on recycling day. Mountain View also spends time recycling. There are bins within classrooms and in the cafeteria. The United States of America also recycles as well. Most towns have a recycling program which helps our environment. </a:t>
            </a:r>
          </a:p>
          <a:p>
            <a:pPr lvl="0">
              <a:lnSpc>
                <a:spcPct val="100000"/>
              </a:lnSpc>
              <a:spcBef>
                <a:spcPts val="0"/>
              </a:spcBef>
              <a:buNone/>
            </a:pPr>
            <a:endParaRPr sz="1100">
              <a:solidFill>
                <a:srgbClr val="000000"/>
              </a:solidFill>
            </a:endParaRPr>
          </a:p>
        </p:txBody>
      </p:sp>
      <p:pic>
        <p:nvPicPr>
          <p:cNvPr id="88" name="Shape 88" descr="American Pictures 3.PNG"/>
          <p:cNvPicPr preferRelativeResize="0"/>
          <p:nvPr/>
        </p:nvPicPr>
        <p:blipFill rotWithShape="1">
          <a:blip r:embed="rId3">
            <a:alphaModFix/>
          </a:blip>
          <a:srcRect l="3340" t="10768" r="4383" b="-3045"/>
          <a:stretch/>
        </p:blipFill>
        <p:spPr>
          <a:xfrm>
            <a:off x="6302149" y="3671100"/>
            <a:ext cx="2593474" cy="1418524"/>
          </a:xfrm>
          <a:prstGeom prst="rect">
            <a:avLst/>
          </a:prstGeom>
          <a:noFill/>
          <a:ln w="19050" cap="flat" cmpd="sng">
            <a:solidFill>
              <a:srgbClr val="00FFFF"/>
            </a:solidFill>
            <a:prstDash val="solid"/>
            <a:round/>
            <a:headEnd type="none" w="med" len="med"/>
            <a:tailEnd type="none" w="med" len="med"/>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DFE9FB"/>
            </a:gs>
            <a:gs pos="100000">
              <a:srgbClr val="6E9BE7"/>
            </a:gs>
          </a:gsLst>
          <a:path path="circle">
            <a:fillToRect l="50000" t="50000" r="50000" b="50000"/>
          </a:path>
          <a:tileRect/>
        </a:gra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168075" y="68025"/>
            <a:ext cx="8520600" cy="572700"/>
          </a:xfrm>
          <a:prstGeom prst="rect">
            <a:avLst/>
          </a:prstGeom>
        </p:spPr>
        <p:txBody>
          <a:bodyPr lIns="91425" tIns="91425" rIns="91425" bIns="91425" anchor="t" anchorCtr="0">
            <a:noAutofit/>
          </a:bodyPr>
          <a:lstStyle/>
          <a:p>
            <a:pPr lvl="0" rtl="0">
              <a:spcBef>
                <a:spcPts val="0"/>
              </a:spcBef>
              <a:buNone/>
            </a:pPr>
            <a:r>
              <a:rPr lang="en" sz="2400">
                <a:latin typeface="Chewy"/>
                <a:ea typeface="Chewy"/>
                <a:cs typeface="Chewy"/>
                <a:sym typeface="Chewy"/>
              </a:rPr>
              <a:t>Response of North Rockland High School Pt.3</a:t>
            </a:r>
          </a:p>
        </p:txBody>
      </p:sp>
      <p:sp>
        <p:nvSpPr>
          <p:cNvPr id="94" name="Shape 94"/>
          <p:cNvSpPr txBox="1"/>
          <p:nvPr/>
        </p:nvSpPr>
        <p:spPr>
          <a:xfrm>
            <a:off x="215425" y="2567250"/>
            <a:ext cx="7701900" cy="3000000"/>
          </a:xfrm>
          <a:prstGeom prst="rect">
            <a:avLst/>
          </a:prstGeom>
          <a:noFill/>
          <a:ln>
            <a:noFill/>
          </a:ln>
        </p:spPr>
        <p:txBody>
          <a:bodyPr lIns="91425" tIns="91425" rIns="91425" bIns="91425" anchor="ctr" anchorCtr="0">
            <a:noAutofit/>
          </a:bodyPr>
          <a:lstStyle/>
          <a:p>
            <a:pPr lvl="0" rtl="0">
              <a:spcBef>
                <a:spcPts val="0"/>
              </a:spcBef>
              <a:spcAft>
                <a:spcPts val="1600"/>
              </a:spcAft>
              <a:buNone/>
            </a:pPr>
            <a:r>
              <a:rPr lang="en" sz="1100" b="1">
                <a:latin typeface="Chewy"/>
                <a:ea typeface="Chewy"/>
                <a:cs typeface="Chewy"/>
                <a:sym typeface="Chewy"/>
              </a:rPr>
              <a:t>How do you dispose of trash in your area? </a:t>
            </a:r>
          </a:p>
          <a:p>
            <a:pPr lvl="0" rtl="0">
              <a:spcBef>
                <a:spcPts val="0"/>
              </a:spcBef>
              <a:spcAft>
                <a:spcPts val="1600"/>
              </a:spcAft>
              <a:buNone/>
            </a:pPr>
            <a:r>
              <a:rPr lang="en" sz="1100" u="sng">
                <a:latin typeface="Chewy"/>
                <a:ea typeface="Chewy"/>
                <a:cs typeface="Chewy"/>
                <a:sym typeface="Chewy"/>
              </a:rPr>
              <a:t>	</a:t>
            </a:r>
            <a:r>
              <a:rPr lang="en" sz="1100">
                <a:latin typeface="Chewy"/>
                <a:ea typeface="Chewy"/>
                <a:cs typeface="Chewy"/>
                <a:sym typeface="Chewy"/>
              </a:rPr>
              <a:t>North Rockland: We walk to the nearest garbage can</a:t>
            </a:r>
          </a:p>
          <a:p>
            <a:pPr marL="457200" lvl="0" indent="0" rtl="0">
              <a:spcBef>
                <a:spcPts val="0"/>
              </a:spcBef>
              <a:spcAft>
                <a:spcPts val="1600"/>
              </a:spcAft>
              <a:buNone/>
            </a:pPr>
            <a:r>
              <a:rPr lang="en" sz="1100">
                <a:latin typeface="Chewy"/>
                <a:ea typeface="Chewy"/>
                <a:cs typeface="Chewy"/>
                <a:sym typeface="Chewy"/>
              </a:rPr>
              <a:t>Mountain View: There is a local dump which the trash goes to. There are trash cans in all of our local parks so that trash is not left to pollute the environment. </a:t>
            </a:r>
          </a:p>
          <a:p>
            <a:pPr lvl="0" rtl="0">
              <a:spcBef>
                <a:spcPts val="0"/>
              </a:spcBef>
              <a:spcAft>
                <a:spcPts val="1600"/>
              </a:spcAft>
              <a:buNone/>
            </a:pPr>
            <a:r>
              <a:rPr lang="en" sz="1100" b="1">
                <a:latin typeface="Chewy"/>
                <a:ea typeface="Chewy"/>
                <a:cs typeface="Chewy"/>
                <a:sym typeface="Chewy"/>
              </a:rPr>
              <a:t>What are some projects that your community does to reduce trash and litter?</a:t>
            </a:r>
          </a:p>
          <a:p>
            <a:pPr lvl="0" rtl="0">
              <a:spcBef>
                <a:spcPts val="0"/>
              </a:spcBef>
              <a:spcAft>
                <a:spcPts val="1600"/>
              </a:spcAft>
              <a:buNone/>
            </a:pPr>
            <a:r>
              <a:rPr lang="en" sz="1100" u="sng">
                <a:latin typeface="Chewy"/>
                <a:ea typeface="Chewy"/>
                <a:cs typeface="Chewy"/>
                <a:sym typeface="Chewy"/>
              </a:rPr>
              <a:t>	</a:t>
            </a:r>
            <a:r>
              <a:rPr lang="en" sz="1100">
                <a:latin typeface="Chewy"/>
                <a:ea typeface="Chewy"/>
                <a:cs typeface="Chewy"/>
                <a:sym typeface="Chewy"/>
              </a:rPr>
              <a:t>North Rockland: Keep Rockland Beautiful is an organization dedicated to local clean ups.</a:t>
            </a:r>
          </a:p>
          <a:p>
            <a:pPr marL="457200" lvl="0" indent="0" rtl="0">
              <a:spcBef>
                <a:spcPts val="0"/>
              </a:spcBef>
              <a:spcAft>
                <a:spcPts val="1600"/>
              </a:spcAft>
              <a:buNone/>
            </a:pPr>
            <a:r>
              <a:rPr lang="en" sz="1100">
                <a:latin typeface="Chewy"/>
                <a:ea typeface="Chewy"/>
                <a:cs typeface="Chewy"/>
                <a:sym typeface="Chewy"/>
              </a:rPr>
              <a:t>Mountain View: A project we did within our school was called the Trex Recycling Challenge. Kids in our school brought in plastic bagging and put it into a box at the front of our school. </a:t>
            </a:r>
          </a:p>
          <a:p>
            <a:pPr lvl="0" rtl="0">
              <a:spcBef>
                <a:spcPts val="0"/>
              </a:spcBef>
              <a:spcAft>
                <a:spcPts val="1600"/>
              </a:spcAft>
              <a:buNone/>
            </a:pPr>
            <a:endParaRPr sz="1200">
              <a:solidFill>
                <a:schemeClr val="dk2"/>
              </a:solidFill>
              <a:latin typeface="Chewy"/>
              <a:ea typeface="Chewy"/>
              <a:cs typeface="Chewy"/>
              <a:sym typeface="Chewy"/>
            </a:endParaRPr>
          </a:p>
          <a:p>
            <a:pPr lvl="0" rtl="0">
              <a:spcBef>
                <a:spcPts val="0"/>
              </a:spcBef>
              <a:spcAft>
                <a:spcPts val="1600"/>
              </a:spcAft>
              <a:buNone/>
            </a:pPr>
            <a:endParaRPr sz="1200">
              <a:solidFill>
                <a:schemeClr val="dk2"/>
              </a:solidFill>
              <a:latin typeface="Chewy"/>
              <a:ea typeface="Chewy"/>
              <a:cs typeface="Chewy"/>
              <a:sym typeface="Chewy"/>
            </a:endParaRPr>
          </a:p>
          <a:p>
            <a:pPr lvl="0" rtl="0">
              <a:spcBef>
                <a:spcPts val="0"/>
              </a:spcBef>
              <a:spcAft>
                <a:spcPts val="1600"/>
              </a:spcAft>
              <a:buNone/>
            </a:pPr>
            <a:endParaRPr sz="1200">
              <a:solidFill>
                <a:schemeClr val="dk2"/>
              </a:solidFill>
              <a:latin typeface="Chewy"/>
              <a:ea typeface="Chewy"/>
              <a:cs typeface="Chewy"/>
              <a:sym typeface="Chewy"/>
            </a:endParaRPr>
          </a:p>
          <a:p>
            <a:pPr lvl="0" indent="457200" rtl="0">
              <a:spcBef>
                <a:spcPts val="0"/>
              </a:spcBef>
              <a:spcAft>
                <a:spcPts val="1600"/>
              </a:spcAft>
              <a:buNone/>
            </a:pPr>
            <a:endParaRPr sz="1200">
              <a:solidFill>
                <a:schemeClr val="dk2"/>
              </a:solidFill>
              <a:latin typeface="Chewy"/>
              <a:ea typeface="Chewy"/>
              <a:cs typeface="Chewy"/>
              <a:sym typeface="Chewy"/>
            </a:endParaRPr>
          </a:p>
          <a:p>
            <a:pPr lvl="0" indent="457200" rtl="0">
              <a:spcBef>
                <a:spcPts val="0"/>
              </a:spcBef>
              <a:spcAft>
                <a:spcPts val="1600"/>
              </a:spcAft>
              <a:buNone/>
            </a:pPr>
            <a:r>
              <a:rPr lang="en" sz="1200">
                <a:solidFill>
                  <a:schemeClr val="dk2"/>
                </a:solidFill>
                <a:latin typeface="Chewy"/>
                <a:ea typeface="Chewy"/>
                <a:cs typeface="Chewy"/>
                <a:sym typeface="Chewy"/>
              </a:rPr>
              <a:t>	</a:t>
            </a:r>
          </a:p>
          <a:p>
            <a:pPr lvl="0" indent="457200" rtl="0">
              <a:spcBef>
                <a:spcPts val="0"/>
              </a:spcBef>
              <a:spcAft>
                <a:spcPts val="1600"/>
              </a:spcAft>
              <a:buNone/>
            </a:pPr>
            <a:endParaRPr sz="1200">
              <a:solidFill>
                <a:schemeClr val="dk2"/>
              </a:solidFill>
              <a:latin typeface="Chewy"/>
              <a:ea typeface="Chewy"/>
              <a:cs typeface="Chewy"/>
              <a:sym typeface="Chewy"/>
            </a:endParaRPr>
          </a:p>
          <a:p>
            <a:pPr lvl="0" indent="457200" rtl="0">
              <a:spcBef>
                <a:spcPts val="0"/>
              </a:spcBef>
              <a:spcAft>
                <a:spcPts val="1600"/>
              </a:spcAft>
              <a:buNone/>
            </a:pPr>
            <a:endParaRPr sz="1200">
              <a:solidFill>
                <a:schemeClr val="dk2"/>
              </a:solidFill>
              <a:latin typeface="Chewy"/>
              <a:ea typeface="Chewy"/>
              <a:cs typeface="Chewy"/>
              <a:sym typeface="Chewy"/>
            </a:endParaRPr>
          </a:p>
          <a:p>
            <a:pPr lvl="0" rtl="0">
              <a:spcBef>
                <a:spcPts val="0"/>
              </a:spcBef>
              <a:spcAft>
                <a:spcPts val="1600"/>
              </a:spcAft>
              <a:buNone/>
            </a:pPr>
            <a:endParaRPr sz="1800">
              <a:solidFill>
                <a:schemeClr val="dk2"/>
              </a:solidFill>
            </a:endParaRPr>
          </a:p>
        </p:txBody>
      </p:sp>
      <p:pic>
        <p:nvPicPr>
          <p:cNvPr id="95" name="Shape 95" descr="American Pictures 4.PNG"/>
          <p:cNvPicPr preferRelativeResize="0"/>
          <p:nvPr/>
        </p:nvPicPr>
        <p:blipFill>
          <a:blip r:embed="rId3">
            <a:alphaModFix/>
          </a:blip>
          <a:stretch>
            <a:fillRect/>
          </a:stretch>
        </p:blipFill>
        <p:spPr>
          <a:xfrm>
            <a:off x="6445074" y="3395825"/>
            <a:ext cx="2698925" cy="1730899"/>
          </a:xfrm>
          <a:prstGeom prst="rect">
            <a:avLst/>
          </a:prstGeom>
          <a:noFill/>
          <a:ln w="19050" cap="flat" cmpd="sng">
            <a:solidFill>
              <a:srgbClr val="00FFFF"/>
            </a:solidFill>
            <a:prstDash val="solid"/>
            <a:round/>
            <a:headEnd type="none" w="med" len="med"/>
            <a:tailEnd type="none" w="med" len="med"/>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alphaModFix/>
          </a:blip>
          <a:stretch>
            <a:fillRect/>
          </a:stretch>
        </a:blipFill>
        <a:effectLst/>
      </p:bgPr>
    </p:bg>
    <p:spTree>
      <p:nvGrpSpPr>
        <p:cNvPr id="1" name="Shape 99"/>
        <p:cNvGrpSpPr/>
        <p:nvPr/>
      </p:nvGrpSpPr>
      <p:grpSpPr>
        <a:xfrm>
          <a:off x="0" y="0"/>
          <a:ext cx="0" cy="0"/>
          <a:chOff x="0" y="0"/>
          <a:chExt cx="0" cy="0"/>
        </a:xfrm>
      </p:grpSpPr>
      <p:pic>
        <p:nvPicPr>
          <p:cNvPr id="100" name="Shape 100"/>
          <p:cNvPicPr preferRelativeResize="0"/>
          <p:nvPr/>
        </p:nvPicPr>
        <p:blipFill rotWithShape="1">
          <a:blip r:embed="rId4">
            <a:alphaModFix/>
          </a:blip>
          <a:srcRect l="9824" t="15802" r="20147" b="-1920"/>
          <a:stretch/>
        </p:blipFill>
        <p:spPr>
          <a:xfrm>
            <a:off x="2" y="0"/>
            <a:ext cx="5702952" cy="5260196"/>
          </a:xfrm>
          <a:prstGeom prst="rect">
            <a:avLst/>
          </a:prstGeom>
          <a:noFill/>
          <a:ln>
            <a:noFill/>
          </a:ln>
        </p:spPr>
      </p:pic>
      <p:sp>
        <p:nvSpPr>
          <p:cNvPr id="101" name="Shape 101"/>
          <p:cNvSpPr/>
          <p:nvPr/>
        </p:nvSpPr>
        <p:spPr>
          <a:xfrm>
            <a:off x="2205472" y="997701"/>
            <a:ext cx="894000" cy="571800"/>
          </a:xfrm>
          <a:prstGeom prst="rightArrow">
            <a:avLst>
              <a:gd name="adj1" fmla="val 50000"/>
              <a:gd name="adj2" fmla="val 50000"/>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latin typeface="Chewy"/>
                <a:ea typeface="Chewy"/>
                <a:cs typeface="Chewy"/>
                <a:sym typeface="Chewy"/>
              </a:rPr>
              <a:t>Trash!</a:t>
            </a:r>
          </a:p>
        </p:txBody>
      </p:sp>
      <p:sp>
        <p:nvSpPr>
          <p:cNvPr id="102" name="Shape 102"/>
          <p:cNvSpPr txBox="1"/>
          <p:nvPr/>
        </p:nvSpPr>
        <p:spPr>
          <a:xfrm>
            <a:off x="5786850" y="152600"/>
            <a:ext cx="3315300" cy="22620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FFFF"/>
                </a:solidFill>
                <a:latin typeface="Chewy"/>
                <a:ea typeface="Chewy"/>
                <a:cs typeface="Chewy"/>
                <a:sym typeface="Chewy"/>
              </a:rPr>
              <a:t>We left school just so that we could help our local nature. These are two of our students by the baseball field collecting garbage.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p:tgtEl>
                                          <p:spTgt spid="10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FFF6DB"/>
            </a:gs>
            <a:gs pos="100000">
              <a:srgbClr val="FAD25C"/>
            </a:gs>
          </a:gsLst>
          <a:path path="circle">
            <a:fillToRect l="50000" t="50000" r="50000" b="50000"/>
          </a:path>
          <a:tileRect/>
        </a:grad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Response of Instituto Lux part 1</a:t>
            </a:r>
          </a:p>
        </p:txBody>
      </p:sp>
      <p:sp>
        <p:nvSpPr>
          <p:cNvPr id="108" name="Shape 108"/>
          <p:cNvSpPr txBox="1">
            <a:spLocks noGrp="1"/>
          </p:cNvSpPr>
          <p:nvPr>
            <p:ph type="body" idx="1"/>
          </p:nvPr>
        </p:nvSpPr>
        <p:spPr>
          <a:xfrm>
            <a:off x="0" y="1296075"/>
            <a:ext cx="8520600" cy="34164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 sz="1200" b="1">
                <a:solidFill>
                  <a:srgbClr val="000000"/>
                </a:solidFill>
                <a:latin typeface="Chewy"/>
                <a:ea typeface="Chewy"/>
                <a:cs typeface="Chewy"/>
                <a:sym typeface="Chewy"/>
              </a:rPr>
              <a:t>What classifies as trash? What are the different types of trash that your country Produces?</a:t>
            </a:r>
            <a:r>
              <a:rPr lang="en" sz="1200">
                <a:solidFill>
                  <a:srgbClr val="000000"/>
                </a:solidFill>
                <a:latin typeface="Chewy"/>
                <a:ea typeface="Chewy"/>
                <a:cs typeface="Chewy"/>
                <a:sym typeface="Chewy"/>
              </a:rPr>
              <a:t> </a:t>
            </a:r>
          </a:p>
          <a:p>
            <a:pPr lvl="0" indent="387350">
              <a:spcBef>
                <a:spcPts val="0"/>
              </a:spcBef>
              <a:buClr>
                <a:schemeClr val="dk1"/>
              </a:buClr>
              <a:buSzPct val="91666"/>
              <a:buFont typeface="Arial"/>
              <a:buNone/>
            </a:pPr>
            <a:r>
              <a:rPr lang="en" sz="1200">
                <a:solidFill>
                  <a:srgbClr val="000000"/>
                </a:solidFill>
                <a:latin typeface="Chewy"/>
                <a:ea typeface="Chewy"/>
                <a:cs typeface="Chewy"/>
                <a:sym typeface="Chewy"/>
              </a:rPr>
              <a:t>Trash is everything that it is no longer used, eaten, recycled or reused.</a:t>
            </a:r>
          </a:p>
          <a:p>
            <a:pPr lvl="0">
              <a:spcBef>
                <a:spcPts val="0"/>
              </a:spcBef>
              <a:buClr>
                <a:schemeClr val="dk1"/>
              </a:buClr>
              <a:buSzPct val="91666"/>
              <a:buFont typeface="Arial"/>
              <a:buNone/>
            </a:pPr>
            <a:r>
              <a:rPr lang="en" sz="1200" b="1">
                <a:solidFill>
                  <a:srgbClr val="000000"/>
                </a:solidFill>
                <a:latin typeface="Chewy"/>
                <a:ea typeface="Chewy"/>
                <a:cs typeface="Chewy"/>
                <a:sym typeface="Chewy"/>
              </a:rPr>
              <a:t>How much waste/trash does your country produce every year? Per person. </a:t>
            </a:r>
          </a:p>
          <a:p>
            <a:pPr lvl="0" indent="387350" rtl="0">
              <a:spcBef>
                <a:spcPts val="0"/>
              </a:spcBef>
              <a:buClr>
                <a:schemeClr val="dk1"/>
              </a:buClr>
              <a:buSzPct val="91666"/>
              <a:buFont typeface="Arial"/>
              <a:buNone/>
            </a:pPr>
            <a:r>
              <a:rPr lang="en" sz="1200">
                <a:solidFill>
                  <a:srgbClr val="000000"/>
                </a:solidFill>
                <a:latin typeface="Chewy"/>
                <a:ea typeface="Chewy"/>
                <a:cs typeface="Chewy"/>
                <a:sym typeface="Chewy"/>
              </a:rPr>
              <a:t>According to INEGI,in México 86, 343 tons of garbage are collected daily.Approximately 770 grams per person.</a:t>
            </a:r>
          </a:p>
          <a:p>
            <a:pPr lvl="0">
              <a:spcBef>
                <a:spcPts val="0"/>
              </a:spcBef>
              <a:buClr>
                <a:schemeClr val="dk1"/>
              </a:buClr>
              <a:buSzPct val="91666"/>
              <a:buFont typeface="Arial"/>
              <a:buNone/>
            </a:pPr>
            <a:r>
              <a:rPr lang="en" sz="1200" b="1">
                <a:solidFill>
                  <a:srgbClr val="000000"/>
                </a:solidFill>
                <a:latin typeface="Chewy"/>
                <a:ea typeface="Chewy"/>
                <a:cs typeface="Chewy"/>
                <a:sym typeface="Chewy"/>
              </a:rPr>
              <a:t>What is the most common type of trash you see on the sides of the streets?</a:t>
            </a:r>
          </a:p>
          <a:p>
            <a:pPr lvl="0" indent="387350">
              <a:spcBef>
                <a:spcPts val="0"/>
              </a:spcBef>
              <a:buClr>
                <a:schemeClr val="dk1"/>
              </a:buClr>
              <a:buSzPct val="91666"/>
              <a:buFont typeface="Arial"/>
              <a:buNone/>
            </a:pPr>
            <a:r>
              <a:rPr lang="en" sz="1200">
                <a:solidFill>
                  <a:srgbClr val="000000"/>
                </a:solidFill>
                <a:latin typeface="Chewy"/>
                <a:ea typeface="Chewy"/>
                <a:cs typeface="Chewy"/>
                <a:sym typeface="Chewy"/>
              </a:rPr>
              <a:t>Plastic and paper products</a:t>
            </a:r>
          </a:p>
          <a:p>
            <a:pPr lvl="0">
              <a:spcBef>
                <a:spcPts val="0"/>
              </a:spcBef>
              <a:buClr>
                <a:schemeClr val="dk1"/>
              </a:buClr>
              <a:buSzPct val="91666"/>
              <a:buFont typeface="Arial"/>
              <a:buNone/>
            </a:pPr>
            <a:r>
              <a:rPr lang="en" sz="1200" b="1">
                <a:solidFill>
                  <a:srgbClr val="000000"/>
                </a:solidFill>
                <a:latin typeface="Chewy"/>
                <a:ea typeface="Chewy"/>
                <a:cs typeface="Chewy"/>
                <a:sym typeface="Chewy"/>
              </a:rPr>
              <a:t>Does your country, town, school recycle? </a:t>
            </a:r>
          </a:p>
          <a:p>
            <a:pPr marL="457200" lvl="0" indent="-69850">
              <a:spcBef>
                <a:spcPts val="0"/>
              </a:spcBef>
              <a:buClr>
                <a:schemeClr val="dk1"/>
              </a:buClr>
              <a:buSzPct val="91666"/>
              <a:buFont typeface="Arial"/>
              <a:buNone/>
            </a:pPr>
            <a:r>
              <a:rPr lang="en" sz="1200">
                <a:solidFill>
                  <a:srgbClr val="000000"/>
                </a:solidFill>
                <a:latin typeface="Chewy"/>
                <a:ea typeface="Chewy"/>
                <a:cs typeface="Chewy"/>
                <a:sym typeface="Chewy"/>
              </a:rPr>
              <a:t>There are several strategies in process both in the country as well as in our city. In our school trash is separated in organic, inorganic, paper and electronics and treated accordingly.</a:t>
            </a:r>
          </a:p>
          <a:p>
            <a:pPr lvl="0">
              <a:spcBef>
                <a:spcPts val="0"/>
              </a:spcBef>
              <a:buNone/>
            </a:pPr>
            <a:endParaRPr sz="1200">
              <a:latin typeface="Chewy"/>
              <a:ea typeface="Chewy"/>
              <a:cs typeface="Chewy"/>
              <a:sym typeface="Chewy"/>
            </a:endParaRPr>
          </a:p>
        </p:txBody>
      </p:sp>
      <p:pic>
        <p:nvPicPr>
          <p:cNvPr id="109" name="Shape 109" descr="Mexico Pictures 3.PNG"/>
          <p:cNvPicPr preferRelativeResize="0"/>
          <p:nvPr/>
        </p:nvPicPr>
        <p:blipFill rotWithShape="1">
          <a:blip r:embed="rId3">
            <a:alphaModFix/>
          </a:blip>
          <a:srcRect l="5069" r="-9" b="5024"/>
          <a:stretch/>
        </p:blipFill>
        <p:spPr>
          <a:xfrm>
            <a:off x="7425748" y="1612798"/>
            <a:ext cx="1718258" cy="1297749"/>
          </a:xfrm>
          <a:prstGeom prst="rect">
            <a:avLst/>
          </a:prstGeom>
          <a:noFill/>
          <a:ln w="19050" cap="flat" cmpd="sng">
            <a:solidFill>
              <a:srgbClr val="00FFFF"/>
            </a:solidFill>
            <a:prstDash val="solid"/>
            <a:round/>
            <a:headEnd type="none" w="med" len="med"/>
            <a:tailEnd type="none" w="med" len="med"/>
          </a:ln>
        </p:spPr>
      </p:pic>
      <p:pic>
        <p:nvPicPr>
          <p:cNvPr id="110" name="Shape 110"/>
          <p:cNvPicPr preferRelativeResize="0"/>
          <p:nvPr/>
        </p:nvPicPr>
        <p:blipFill rotWithShape="1">
          <a:blip r:embed="rId4">
            <a:alphaModFix/>
          </a:blip>
          <a:srcRect/>
          <a:stretch/>
        </p:blipFill>
        <p:spPr>
          <a:xfrm flipH="1">
            <a:off x="7142400" y="0"/>
            <a:ext cx="2001600" cy="1570799"/>
          </a:xfrm>
          <a:prstGeom prst="rect">
            <a:avLst/>
          </a:prstGeom>
          <a:noFill/>
          <a:ln w="19050" cap="sq" cmpd="sng">
            <a:solidFill>
              <a:srgbClr val="00FFFF"/>
            </a:solidFill>
            <a:prstDash val="solid"/>
            <a:miter/>
            <a:headEnd type="none" w="med" len="med"/>
            <a:tailEnd type="none" w="med" len="med"/>
          </a:ln>
          <a:effectLst>
            <a:outerShdw blurRad="50799" dist="38100" dir="2700000" algn="tl" rotWithShape="0">
              <a:srgbClr val="000000">
                <a:alpha val="42750"/>
              </a:srgbClr>
            </a:outerShdw>
          </a:effectLst>
        </p:spPr>
      </p:pic>
      <p:pic>
        <p:nvPicPr>
          <p:cNvPr id="111" name="Shape 111" descr="mexico Pictures 4.PNG"/>
          <p:cNvPicPr preferRelativeResize="0"/>
          <p:nvPr/>
        </p:nvPicPr>
        <p:blipFill>
          <a:blip r:embed="rId5">
            <a:alphaModFix/>
          </a:blip>
          <a:stretch>
            <a:fillRect/>
          </a:stretch>
        </p:blipFill>
        <p:spPr>
          <a:xfrm>
            <a:off x="7979276" y="2910548"/>
            <a:ext cx="1164718" cy="1555125"/>
          </a:xfrm>
          <a:prstGeom prst="rect">
            <a:avLst/>
          </a:prstGeom>
          <a:noFill/>
          <a:ln w="19050" cap="flat" cmpd="sng">
            <a:solidFill>
              <a:srgbClr val="00FFFF"/>
            </a:solidFill>
            <a:prstDash val="solid"/>
            <a:round/>
            <a:headEnd type="none" w="med" len="med"/>
            <a:tailEnd type="none" w="med" len="med"/>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FFF6DB"/>
            </a:gs>
            <a:gs pos="100000">
              <a:srgbClr val="FAD25C"/>
            </a:gs>
          </a:gsLst>
          <a:path path="circle">
            <a:fillToRect l="50000" t="50000" r="50000" b="50000"/>
          </a:path>
          <a:tileRect/>
        </a:grad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Response of Instituto Lux part 2</a:t>
            </a:r>
          </a:p>
        </p:txBody>
      </p:sp>
      <p:sp>
        <p:nvSpPr>
          <p:cNvPr id="117" name="Shape 117"/>
          <p:cNvSpPr txBox="1">
            <a:spLocks noGrp="1"/>
          </p:cNvSpPr>
          <p:nvPr>
            <p:ph type="body" idx="1"/>
          </p:nvPr>
        </p:nvSpPr>
        <p:spPr>
          <a:xfrm>
            <a:off x="4294200" y="997237"/>
            <a:ext cx="4849800" cy="34164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sz="1100" b="1">
                <a:solidFill>
                  <a:srgbClr val="000000"/>
                </a:solidFill>
                <a:latin typeface="Chewy"/>
                <a:ea typeface="Chewy"/>
                <a:cs typeface="Chewy"/>
                <a:sym typeface="Chewy"/>
              </a:rPr>
              <a:t>How do you dispose of trash in your area?</a:t>
            </a:r>
          </a:p>
          <a:p>
            <a:pPr lvl="0" indent="387350">
              <a:spcBef>
                <a:spcPts val="0"/>
              </a:spcBef>
              <a:buClr>
                <a:schemeClr val="dk1"/>
              </a:buClr>
              <a:buSzPct val="100000"/>
              <a:buFont typeface="Arial"/>
              <a:buNone/>
            </a:pPr>
            <a:r>
              <a:rPr lang="en" sz="1100">
                <a:solidFill>
                  <a:srgbClr val="000000"/>
                </a:solidFill>
                <a:latin typeface="Chewy"/>
                <a:ea typeface="Chewy"/>
                <a:cs typeface="Chewy"/>
                <a:sym typeface="Chewy"/>
              </a:rPr>
              <a:t>Trash is taken to “centros de acopio” where garbage is separated, some is put in landfills. Some of it is recycled.</a:t>
            </a:r>
          </a:p>
          <a:p>
            <a:pPr lvl="0">
              <a:spcBef>
                <a:spcPts val="0"/>
              </a:spcBef>
              <a:buClr>
                <a:schemeClr val="dk1"/>
              </a:buClr>
              <a:buSzPct val="100000"/>
              <a:buFont typeface="Arial"/>
              <a:buNone/>
            </a:pPr>
            <a:r>
              <a:rPr lang="en" sz="1100" b="1">
                <a:solidFill>
                  <a:srgbClr val="000000"/>
                </a:solidFill>
                <a:latin typeface="Chewy"/>
                <a:ea typeface="Chewy"/>
                <a:cs typeface="Chewy"/>
                <a:sym typeface="Chewy"/>
              </a:rPr>
              <a:t>Are there any other ideas that you have to reduce the amount of trash worldwide?</a:t>
            </a:r>
          </a:p>
          <a:p>
            <a:pPr lvl="0" indent="387350">
              <a:spcBef>
                <a:spcPts val="0"/>
              </a:spcBef>
              <a:buClr>
                <a:schemeClr val="dk1"/>
              </a:buClr>
              <a:buSzPct val="100000"/>
              <a:buFont typeface="Arial"/>
              <a:buNone/>
            </a:pPr>
            <a:r>
              <a:rPr lang="en" sz="1100">
                <a:solidFill>
                  <a:srgbClr val="000000"/>
                </a:solidFill>
                <a:latin typeface="Chewy"/>
                <a:ea typeface="Chewy"/>
                <a:cs typeface="Chewy"/>
                <a:sym typeface="Chewy"/>
              </a:rPr>
              <a:t>Campaigns for people to understand the problem and more strict laws for factories and industries that pollute.</a:t>
            </a:r>
          </a:p>
          <a:p>
            <a:pPr lvl="0">
              <a:spcBef>
                <a:spcPts val="0"/>
              </a:spcBef>
              <a:buClr>
                <a:schemeClr val="dk1"/>
              </a:buClr>
              <a:buSzPct val="100000"/>
              <a:buFont typeface="Arial"/>
              <a:buNone/>
            </a:pPr>
            <a:r>
              <a:rPr lang="en" sz="1100" b="1">
                <a:solidFill>
                  <a:srgbClr val="000000"/>
                </a:solidFill>
                <a:latin typeface="Chewy"/>
                <a:ea typeface="Chewy"/>
                <a:cs typeface="Chewy"/>
                <a:sym typeface="Chewy"/>
              </a:rPr>
              <a:t>Do you think that littering matters?</a:t>
            </a:r>
          </a:p>
          <a:p>
            <a:pPr lvl="0" indent="387350" rtl="0">
              <a:spcBef>
                <a:spcPts val="0"/>
              </a:spcBef>
              <a:buClr>
                <a:schemeClr val="dk1"/>
              </a:buClr>
              <a:buSzPct val="100000"/>
              <a:buFont typeface="Arial"/>
              <a:buNone/>
            </a:pPr>
            <a:r>
              <a:rPr lang="en" sz="1100">
                <a:solidFill>
                  <a:srgbClr val="000000"/>
                </a:solidFill>
                <a:latin typeface="Chewy"/>
                <a:ea typeface="Chewy"/>
                <a:cs typeface="Chewy"/>
                <a:sym typeface="Chewy"/>
              </a:rPr>
              <a:t>Yes, litter creates a huge problem of pollution, waste and even disease.</a:t>
            </a:r>
          </a:p>
          <a:p>
            <a:pPr lvl="0" rtl="0">
              <a:spcBef>
                <a:spcPts val="0"/>
              </a:spcBef>
              <a:buClr>
                <a:schemeClr val="dk1"/>
              </a:buClr>
              <a:buSzPct val="100000"/>
              <a:buFont typeface="Arial"/>
              <a:buNone/>
            </a:pPr>
            <a:r>
              <a:rPr lang="en" sz="1100">
                <a:solidFill>
                  <a:schemeClr val="dk1"/>
                </a:solidFill>
                <a:latin typeface="Chewy"/>
                <a:ea typeface="Chewy"/>
                <a:cs typeface="Chewy"/>
                <a:sym typeface="Chewy"/>
              </a:rPr>
              <a:t>H</a:t>
            </a:r>
            <a:r>
              <a:rPr lang="en" sz="1100" b="1">
                <a:solidFill>
                  <a:schemeClr val="dk1"/>
                </a:solidFill>
                <a:latin typeface="Chewy"/>
                <a:ea typeface="Chewy"/>
                <a:cs typeface="Chewy"/>
                <a:sym typeface="Chewy"/>
              </a:rPr>
              <a:t>ow many people in your class have littered? (anonymous collection is recommended so that people will respond honestly)</a:t>
            </a:r>
          </a:p>
          <a:p>
            <a:pPr lvl="0" indent="387350" rtl="0">
              <a:spcBef>
                <a:spcPts val="0"/>
              </a:spcBef>
              <a:buClr>
                <a:schemeClr val="dk1"/>
              </a:buClr>
              <a:buSzPct val="100000"/>
              <a:buFont typeface="Arial"/>
              <a:buNone/>
            </a:pPr>
            <a:r>
              <a:rPr lang="en" sz="1100">
                <a:solidFill>
                  <a:schemeClr val="dk1"/>
                </a:solidFill>
                <a:latin typeface="Chewy"/>
                <a:ea typeface="Chewy"/>
                <a:cs typeface="Chewy"/>
                <a:sym typeface="Chewy"/>
              </a:rPr>
              <a:t>Everybody at one time or another. Although people are more conscious now and try not to do it.</a:t>
            </a:r>
          </a:p>
          <a:p>
            <a:pPr marL="0" lvl="0" indent="-69850">
              <a:spcBef>
                <a:spcPts val="0"/>
              </a:spcBef>
              <a:buClr>
                <a:schemeClr val="dk1"/>
              </a:buClr>
              <a:buSzPct val="91666"/>
              <a:buFont typeface="Arial"/>
              <a:buNone/>
            </a:pPr>
            <a:endParaRPr sz="1200">
              <a:solidFill>
                <a:srgbClr val="000000"/>
              </a:solidFill>
              <a:latin typeface="Chewy"/>
              <a:ea typeface="Chewy"/>
              <a:cs typeface="Chewy"/>
              <a:sym typeface="Chewy"/>
            </a:endParaRPr>
          </a:p>
          <a:p>
            <a:pPr lvl="0">
              <a:spcBef>
                <a:spcPts val="0"/>
              </a:spcBef>
              <a:buClr>
                <a:schemeClr val="dk1"/>
              </a:buClr>
              <a:buSzPct val="91666"/>
              <a:buFont typeface="Arial"/>
              <a:buNone/>
            </a:pPr>
            <a:endParaRPr sz="1200">
              <a:solidFill>
                <a:srgbClr val="000000"/>
              </a:solidFill>
              <a:latin typeface="Chewy"/>
              <a:ea typeface="Chewy"/>
              <a:cs typeface="Chewy"/>
              <a:sym typeface="Chewy"/>
            </a:endParaRPr>
          </a:p>
          <a:p>
            <a:pPr lvl="0">
              <a:spcBef>
                <a:spcPts val="0"/>
              </a:spcBef>
              <a:buClr>
                <a:schemeClr val="dk1"/>
              </a:buClr>
              <a:buSzPct val="61111"/>
              <a:buFont typeface="Arial"/>
              <a:buNone/>
            </a:pPr>
            <a:endParaRPr/>
          </a:p>
          <a:p>
            <a:pPr lvl="0">
              <a:spcBef>
                <a:spcPts val="0"/>
              </a:spcBef>
              <a:buClr>
                <a:schemeClr val="dk1"/>
              </a:buClr>
              <a:buSzPct val="61111"/>
              <a:buFont typeface="Arial"/>
              <a:buNone/>
            </a:pPr>
            <a:endParaRPr/>
          </a:p>
          <a:p>
            <a:pPr lvl="0">
              <a:spcBef>
                <a:spcPts val="0"/>
              </a:spcBef>
              <a:buClr>
                <a:schemeClr val="dk1"/>
              </a:buClr>
              <a:buSzPct val="61111"/>
              <a:buFont typeface="Arial"/>
              <a:buNone/>
            </a:pPr>
            <a:endParaRPr/>
          </a:p>
          <a:p>
            <a:pPr lvl="0">
              <a:spcBef>
                <a:spcPts val="0"/>
              </a:spcBef>
              <a:buNone/>
            </a:pPr>
            <a:endParaRPr/>
          </a:p>
        </p:txBody>
      </p:sp>
      <p:pic>
        <p:nvPicPr>
          <p:cNvPr id="118" name="Shape 118" descr="Mexico Pictures 2.PNG"/>
          <p:cNvPicPr preferRelativeResize="0"/>
          <p:nvPr/>
        </p:nvPicPr>
        <p:blipFill>
          <a:blip r:embed="rId3">
            <a:alphaModFix/>
          </a:blip>
          <a:stretch>
            <a:fillRect/>
          </a:stretch>
        </p:blipFill>
        <p:spPr>
          <a:xfrm>
            <a:off x="8" y="2405666"/>
            <a:ext cx="4338825" cy="2737824"/>
          </a:xfrm>
          <a:prstGeom prst="rect">
            <a:avLst/>
          </a:prstGeom>
          <a:noFill/>
          <a:ln w="19050" cap="flat" cmpd="sng">
            <a:solidFill>
              <a:srgbClr val="00FFFF"/>
            </a:solidFill>
            <a:prstDash val="solid"/>
            <a:round/>
            <a:headEnd type="none" w="med" len="med"/>
            <a:tailEnd type="none" w="med" len="med"/>
          </a:ln>
        </p:spPr>
      </p:pic>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934</Words>
  <Application>Microsoft Macintosh PowerPoint</Application>
  <PresentationFormat>On-screen Show (16:9)</PresentationFormat>
  <Paragraphs>87</Paragraphs>
  <Slides>16</Slides>
  <Notes>16</Notes>
  <HiddenSlides>0</HiddenSlides>
  <MMClips>0</MMClips>
  <ScaleCrop>false</ScaleCrop>
  <HeadingPairs>
    <vt:vector size="6" baseType="variant">
      <vt:variant>
        <vt:lpstr>Fonts Used</vt:lpstr>
      </vt:variant>
      <vt:variant>
        <vt:i4>1</vt:i4>
      </vt:variant>
      <vt:variant>
        <vt:lpstr>Design Template</vt:lpstr>
      </vt:variant>
      <vt:variant>
        <vt:i4>1</vt:i4>
      </vt:variant>
      <vt:variant>
        <vt:lpstr>Slide Titles</vt:lpstr>
      </vt:variant>
      <vt:variant>
        <vt:i4>16</vt:i4>
      </vt:variant>
    </vt:vector>
  </HeadingPairs>
  <TitlesOfParts>
    <vt:vector size="18" baseType="lpstr">
      <vt:lpstr>Chewy</vt:lpstr>
      <vt:lpstr>simple-light-2</vt:lpstr>
      <vt:lpstr>Slide 1</vt:lpstr>
      <vt:lpstr>Slide 2</vt:lpstr>
      <vt:lpstr>Slide 3</vt:lpstr>
      <vt:lpstr>Response of North Rockland High school part 1. </vt:lpstr>
      <vt:lpstr>Response of North Rockland High School Pt.2</vt:lpstr>
      <vt:lpstr>Response of North Rockland High School Pt.3</vt:lpstr>
      <vt:lpstr>Slide 7</vt:lpstr>
      <vt:lpstr>Response of Instituto Lux part 1</vt:lpstr>
      <vt:lpstr>Response of Instituto Lux part 2</vt:lpstr>
      <vt:lpstr>Slide 10</vt:lpstr>
      <vt:lpstr>Response of Moldova Part 1</vt:lpstr>
      <vt:lpstr>Response of Moldova part 2</vt:lpstr>
      <vt:lpstr>Slide 13</vt:lpstr>
      <vt:lpstr>Our Effort To Recycle</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Barry Kramer</cp:lastModifiedBy>
  <cp:revision>2</cp:revision>
  <dcterms:created xsi:type="dcterms:W3CDTF">2017-06-22T02:42:21Z</dcterms:created>
  <dcterms:modified xsi:type="dcterms:W3CDTF">2017-06-22T02:43:40Z</dcterms:modified>
</cp:coreProperties>
</file>