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0" r:id="rId2"/>
    <p:sldId id="256" r:id="rId3"/>
    <p:sldId id="265" r:id="rId4"/>
    <p:sldId id="268" r:id="rId5"/>
    <p:sldId id="269" r:id="rId6"/>
    <p:sldId id="273" r:id="rId7"/>
    <p:sldId id="270" r:id="rId8"/>
    <p:sldId id="275" r:id="rId9"/>
    <p:sldId id="279" r:id="rId10"/>
    <p:sldId id="271" r:id="rId11"/>
    <p:sldId id="278" r:id="rId12"/>
    <p:sldId id="272" r:id="rId13"/>
    <p:sldId id="257" r:id="rId14"/>
    <p:sldId id="267" r:id="rId15"/>
    <p:sldId id="277" r:id="rId16"/>
    <p:sldId id="282"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4456"/>
    <a:srgbClr val="66FF99"/>
    <a:srgbClr val="74B230"/>
    <a:srgbClr val="609A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72" autoAdjust="0"/>
  </p:normalViewPr>
  <p:slideViewPr>
    <p:cSldViewPr>
      <p:cViewPr varScale="1">
        <p:scale>
          <a:sx n="84" d="100"/>
          <a:sy n="84" d="100"/>
        </p:scale>
        <p:origin x="117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22F38-90AA-4EAC-855E-92D93F31C25E}" type="datetimeFigureOut">
              <a:rPr lang="en-US" smtClean="0"/>
              <a:pPr/>
              <a:t>5/8/2017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951FF-B2B5-421B-A4CE-D8C86C691ECC}" type="slidenum">
              <a:rPr lang="en-US" smtClean="0"/>
              <a:pPr/>
              <a:t>‹#›</a:t>
            </a:fld>
            <a:endParaRPr lang="en-US"/>
          </a:p>
        </p:txBody>
      </p:sp>
    </p:spTree>
    <p:extLst>
      <p:ext uri="{BB962C8B-B14F-4D97-AF65-F5344CB8AC3E}">
        <p14:creationId xmlns:p14="http://schemas.microsoft.com/office/powerpoint/2010/main" val="308178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951FF-B2B5-421B-A4CE-D8C86C691ECC}" type="slidenum">
              <a:rPr lang="en-US" smtClean="0"/>
              <a:pPr/>
              <a:t>2</a:t>
            </a:fld>
            <a:endParaRPr lang="en-US"/>
          </a:p>
        </p:txBody>
      </p:sp>
    </p:spTree>
    <p:extLst>
      <p:ext uri="{BB962C8B-B14F-4D97-AF65-F5344CB8AC3E}">
        <p14:creationId xmlns:p14="http://schemas.microsoft.com/office/powerpoint/2010/main" val="203667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FF16A34-00AD-41D3-87C3-57F7654A0DF2}" type="datetimeFigureOut">
              <a:rPr lang="en-US" smtClean="0"/>
              <a:pPr/>
              <a:t>5/8/2017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F1D8979-6EDD-4E2A-9A67-F1A2284578F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F16A34-00AD-41D3-87C3-57F7654A0DF2}"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D8979-6EDD-4E2A-9A67-F1A2284578F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F16A34-00AD-41D3-87C3-57F7654A0DF2}"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D8979-6EDD-4E2A-9A67-F1A2284578F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F16A34-00AD-41D3-87C3-57F7654A0DF2}"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D8979-6EDD-4E2A-9A67-F1A2284578F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F16A34-00AD-41D3-87C3-57F7654A0DF2}"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D8979-6EDD-4E2A-9A67-F1A2284578F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F16A34-00AD-41D3-87C3-57F7654A0DF2}"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D8979-6EDD-4E2A-9A67-F1A2284578F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FF16A34-00AD-41D3-87C3-57F7654A0DF2}" type="datetimeFigureOut">
              <a:rPr lang="en-US" smtClean="0"/>
              <a:pPr/>
              <a:t>5/8/2017</a:t>
            </a:fld>
            <a:endParaRPr lang="en-US"/>
          </a:p>
        </p:txBody>
      </p:sp>
      <p:sp>
        <p:nvSpPr>
          <p:cNvPr id="27" name="Slide Number Placeholder 26"/>
          <p:cNvSpPr>
            <a:spLocks noGrp="1"/>
          </p:cNvSpPr>
          <p:nvPr>
            <p:ph type="sldNum" sz="quarter" idx="11"/>
          </p:nvPr>
        </p:nvSpPr>
        <p:spPr/>
        <p:txBody>
          <a:bodyPr rtlCol="0"/>
          <a:lstStyle/>
          <a:p>
            <a:fld id="{4F1D8979-6EDD-4E2A-9A67-F1A2284578F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FF16A34-00AD-41D3-87C3-57F7654A0DF2}" type="datetimeFigureOut">
              <a:rPr lang="en-US" smtClean="0"/>
              <a:pPr/>
              <a:t>5/8/2017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F1D8979-6EDD-4E2A-9A67-F1A2284578F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16A34-00AD-41D3-87C3-57F7654A0DF2}" type="datetimeFigureOut">
              <a:rPr lang="en-US" smtClean="0"/>
              <a:pPr/>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D8979-6EDD-4E2A-9A67-F1A2284578F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F16A34-00AD-41D3-87C3-57F7654A0DF2}"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D8979-6EDD-4E2A-9A67-F1A2284578F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F16A34-00AD-41D3-87C3-57F7654A0DF2}"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D8979-6EDD-4E2A-9A67-F1A2284578F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FF16A34-00AD-41D3-87C3-57F7654A0DF2}" type="datetimeFigureOut">
              <a:rPr lang="en-US" smtClean="0"/>
              <a:pPr/>
              <a:t>5/8/2017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F1D8979-6EDD-4E2A-9A67-F1A2284578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Dn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9" name="Picture 2" descr="Image result for biod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2" y="3186723"/>
            <a:ext cx="5155248" cy="3545751"/>
          </a:xfrm>
          <a:prstGeom prst="rect">
            <a:avLst/>
          </a:prstGeom>
          <a:pattFill prst="ltVert">
            <a:fgClr>
              <a:schemeClr val="accent2">
                <a:lumMod val="40000"/>
                <a:lumOff val="60000"/>
              </a:schemeClr>
            </a:fgClr>
            <a:bgClr>
              <a:schemeClr val="bg1"/>
            </a:bgClr>
          </a:pattFill>
        </p:spPr>
      </p:pic>
      <p:sp>
        <p:nvSpPr>
          <p:cNvPr id="12" name="AutoShape 12" descr="Image result for iran map with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Iran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667000"/>
            <a:ext cx="3113056" cy="220257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4"/>
          <p:cNvSpPr txBox="1">
            <a:spLocks/>
          </p:cNvSpPr>
          <p:nvPr/>
        </p:nvSpPr>
        <p:spPr>
          <a:xfrm>
            <a:off x="5421871" y="5037519"/>
            <a:ext cx="3683394" cy="1203159"/>
          </a:xfrm>
          <a:prstGeom prst="rect">
            <a:avLst/>
          </a:prstGeom>
          <a:no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2800" b="1" dirty="0" smtClean="0">
                <a:solidFill>
                  <a:schemeClr val="accent2">
                    <a:lumMod val="75000"/>
                  </a:schemeClr>
                </a:solidFill>
                <a:latin typeface="+mn-lt"/>
              </a:rPr>
              <a:t>Mehr Aein School</a:t>
            </a:r>
          </a:p>
          <a:p>
            <a:pPr algn="ctr"/>
            <a:r>
              <a:rPr lang="en-US" sz="2800" b="1" dirty="0" smtClean="0">
                <a:solidFill>
                  <a:schemeClr val="accent2">
                    <a:lumMod val="75000"/>
                  </a:schemeClr>
                </a:solidFill>
                <a:latin typeface="+mn-lt"/>
              </a:rPr>
              <a:t>Iran - Tehran  </a:t>
            </a:r>
            <a:endParaRPr lang="en-US" sz="2800" b="1" dirty="0">
              <a:solidFill>
                <a:schemeClr val="accent2">
                  <a:lumMod val="75000"/>
                </a:schemeClr>
              </a:solidFill>
              <a:latin typeface="+mn-lt"/>
            </a:endParaRPr>
          </a:p>
        </p:txBody>
      </p:sp>
      <p:sp>
        <p:nvSpPr>
          <p:cNvPr id="2" name="Title 1"/>
          <p:cNvSpPr>
            <a:spLocks noGrp="1"/>
          </p:cNvSpPr>
          <p:nvPr>
            <p:ph type="title"/>
          </p:nvPr>
        </p:nvSpPr>
        <p:spPr>
          <a:xfrm>
            <a:off x="442103" y="631786"/>
            <a:ext cx="4415790" cy="745296"/>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US" sz="2800" b="1" dirty="0" smtClean="0">
                <a:solidFill>
                  <a:srgbClr val="424456"/>
                </a:solidFill>
                <a:latin typeface="Lucida Calligraphy" panose="03010101010101010101" pitchFamily="66" charset="0"/>
              </a:rPr>
              <a:t>In The Name Of  God </a:t>
            </a:r>
            <a:endParaRPr lang="en-US" sz="2800" b="1" dirty="0">
              <a:solidFill>
                <a:srgbClr val="424456"/>
              </a:solidFill>
              <a:latin typeface="Lucida Calligraphy" panose="03010101010101010101" pitchFamily="66" charset="0"/>
            </a:endParaRPr>
          </a:p>
        </p:txBody>
      </p:sp>
      <p:sp>
        <p:nvSpPr>
          <p:cNvPr id="17" name="Title 1"/>
          <p:cNvSpPr txBox="1">
            <a:spLocks/>
          </p:cNvSpPr>
          <p:nvPr/>
        </p:nvSpPr>
        <p:spPr>
          <a:xfrm>
            <a:off x="811832" y="1500378"/>
            <a:ext cx="3736687" cy="997806"/>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Autofit/>
          </a:bodyPr>
          <a:lstStyle>
            <a:lvl1pPr algn="l" rtl="0" eaLnBrk="1" latinLnBrk="0" hangingPunct="1">
              <a:spcBef>
                <a:spcPct val="0"/>
              </a:spcBef>
              <a:buNone/>
              <a:defRPr kumimoji="0" sz="4000" b="0" i="0" kern="1200" cap="none" baseline="0">
                <a:solidFill>
                  <a:schemeClr val="tx2"/>
                </a:solidFill>
                <a:latin typeface="+mj-lt"/>
                <a:ea typeface="+mj-ea"/>
                <a:cs typeface="+mj-cs"/>
              </a:defRPr>
            </a:lvl1pPr>
          </a:lstStyle>
          <a:p>
            <a:r>
              <a:rPr lang="en-US" b="1" dirty="0" smtClean="0">
                <a:solidFill>
                  <a:schemeClr val="bg1">
                    <a:lumMod val="95000"/>
                  </a:schemeClr>
                </a:solidFill>
                <a:latin typeface="Lucida Calligraphy" panose="03010101010101010101" pitchFamily="66" charset="0"/>
              </a:rPr>
              <a:t>Biodiversity</a:t>
            </a:r>
            <a:r>
              <a:rPr lang="en-US" sz="2800" b="1" dirty="0" smtClean="0">
                <a:solidFill>
                  <a:schemeClr val="bg1">
                    <a:lumMod val="95000"/>
                  </a:schemeClr>
                </a:solidFill>
                <a:latin typeface="Lucida Calligraphy" panose="03010101010101010101" pitchFamily="66" charset="0"/>
              </a:rPr>
              <a:t> </a:t>
            </a:r>
            <a:endParaRPr lang="en-US" sz="2800" b="1" dirty="0">
              <a:solidFill>
                <a:schemeClr val="bg1">
                  <a:lumMod val="95000"/>
                </a:schemeClr>
              </a:solidFill>
              <a:latin typeface="Lucida Calligraphy" panose="03010101010101010101" pitchFamily="66" charset="0"/>
            </a:endParaRPr>
          </a:p>
        </p:txBody>
      </p:sp>
      <p:sp>
        <p:nvSpPr>
          <p:cNvPr id="3" name="Rectangle 2"/>
          <p:cNvSpPr/>
          <p:nvPr/>
        </p:nvSpPr>
        <p:spPr>
          <a:xfrm>
            <a:off x="327025" y="2523976"/>
            <a:ext cx="4572000" cy="646331"/>
          </a:xfrm>
          <a:prstGeom prst="rect">
            <a:avLst/>
          </a:prstGeom>
        </p:spPr>
        <p:txBody>
          <a:bodyPr>
            <a:spAutoFit/>
          </a:bodyPr>
          <a:lstStyle/>
          <a:p>
            <a:pPr algn="ctr"/>
            <a:r>
              <a:rPr lang="en-US" b="1" dirty="0">
                <a:solidFill>
                  <a:srgbClr val="343434"/>
                </a:solidFill>
                <a:latin typeface="Proxima"/>
              </a:rPr>
              <a:t>Global Issues: Environment Learning </a:t>
            </a:r>
            <a:r>
              <a:rPr lang="en-US" b="1" dirty="0" smtClean="0">
                <a:solidFill>
                  <a:srgbClr val="343434"/>
                </a:solidFill>
                <a:latin typeface="Proxima"/>
              </a:rPr>
              <a:t>  Circle </a:t>
            </a:r>
            <a:r>
              <a:rPr lang="en-US" b="1" dirty="0">
                <a:solidFill>
                  <a:srgbClr val="343434"/>
                </a:solidFill>
                <a:latin typeface="Proxima"/>
              </a:rPr>
              <a:t>1 (Middle/High School</a:t>
            </a:r>
            <a:r>
              <a:rPr lang="en-US" b="1" dirty="0" smtClean="0">
                <a:solidFill>
                  <a:srgbClr val="343434"/>
                </a:solidFill>
                <a:latin typeface="Proxima"/>
              </a:rPr>
              <a:t>)</a:t>
            </a:r>
            <a:endParaRPr lang="en-US" b="1" i="0" dirty="0">
              <a:solidFill>
                <a:srgbClr val="343434"/>
              </a:solidFill>
              <a:effectLst/>
              <a:latin typeface="Proxima"/>
            </a:endParaRPr>
          </a:p>
        </p:txBody>
      </p:sp>
      <p:pic>
        <p:nvPicPr>
          <p:cNvPr id="10" name="Picture 9" descr="Image result for flag of i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30676"/>
            <a:ext cx="1593587" cy="170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91993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1000"/>
                                        <p:tgtEl>
                                          <p:spTgt spid="1026"/>
                                        </p:tgtEl>
                                      </p:cBhvr>
                                    </p:animEffect>
                                    <p:anim calcmode="lin" valueType="num">
                                      <p:cBhvr>
                                        <p:cTn id="44" dur="1000" fill="hold"/>
                                        <p:tgtEl>
                                          <p:spTgt spid="1026"/>
                                        </p:tgtEl>
                                        <p:attrNameLst>
                                          <p:attrName>ppt_x</p:attrName>
                                        </p:attrNameLst>
                                      </p:cBhvr>
                                      <p:tavLst>
                                        <p:tav tm="0">
                                          <p:val>
                                            <p:strVal val="#ppt_x"/>
                                          </p:val>
                                        </p:tav>
                                        <p:tav tm="100000">
                                          <p:val>
                                            <p:strVal val="#ppt_x"/>
                                          </p:val>
                                        </p:tav>
                                      </p:tavLst>
                                    </p:anim>
                                    <p:anim calcmode="lin" valueType="num">
                                      <p:cBhvr>
                                        <p:cTn id="4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17"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6934200" cy="1066800"/>
          </a:xfrm>
        </p:spPr>
        <p:txBody>
          <a:bodyPr>
            <a:noAutofit/>
          </a:bodyPr>
          <a:lstStyle/>
          <a:p>
            <a:r>
              <a:rPr lang="en-US" sz="2800" b="1" dirty="0">
                <a:solidFill>
                  <a:srgbClr val="00B050"/>
                </a:solidFill>
              </a:rPr>
              <a:t>What alternative options are there for protecting biodiversity</a:t>
            </a:r>
            <a:r>
              <a:rPr lang="en-US" sz="2800" b="1" dirty="0" smtClean="0">
                <a:solidFill>
                  <a:srgbClr val="00B050"/>
                </a:solidFill>
              </a:rPr>
              <a:t>?</a:t>
            </a:r>
            <a:endParaRPr lang="en-US" sz="2800" dirty="0">
              <a:solidFill>
                <a:srgbClr val="00B050"/>
              </a:solidFill>
            </a:endParaRPr>
          </a:p>
        </p:txBody>
      </p:sp>
      <p:sp>
        <p:nvSpPr>
          <p:cNvPr id="3" name="Content Placeholder 2"/>
          <p:cNvSpPr>
            <a:spLocks noGrp="1"/>
          </p:cNvSpPr>
          <p:nvPr>
            <p:ph idx="1"/>
          </p:nvPr>
        </p:nvSpPr>
        <p:spPr>
          <a:xfrm>
            <a:off x="533400" y="1981200"/>
            <a:ext cx="8110251" cy="3893545"/>
          </a:xfrm>
        </p:spPr>
        <p:txBody>
          <a:bodyPr>
            <a:noAutofit/>
          </a:bodyPr>
          <a:lstStyle/>
          <a:p>
            <a:pPr marL="109728" indent="0" algn="just">
              <a:lnSpc>
                <a:spcPct val="120000"/>
              </a:lnSpc>
              <a:buNone/>
            </a:pPr>
            <a:r>
              <a:rPr lang="en-US" sz="2000" dirty="0" smtClean="0">
                <a:solidFill>
                  <a:srgbClr val="00B050"/>
                </a:solidFill>
                <a:latin typeface="Berlin Sans FB" panose="020E0602020502020306" pitchFamily="34" charset="0"/>
              </a:rPr>
              <a:t>Improved </a:t>
            </a:r>
            <a:r>
              <a:rPr lang="en-US" sz="2000" dirty="0">
                <a:solidFill>
                  <a:srgbClr val="00B050"/>
                </a:solidFill>
                <a:latin typeface="Berlin Sans FB" panose="020E0602020502020306" pitchFamily="34" charset="0"/>
              </a:rPr>
              <a:t>cultivation methods, suitable seed and agro-ecological strategies offer considerable potential to improve yields. Wherever there is enough land, water, money and equipment, smallholders produce a much higher nutritional yield per hectare than industrial agriculture – and with a much lower environmental impact. </a:t>
            </a:r>
            <a:r>
              <a:rPr lang="en-US" sz="2000" dirty="0" smtClean="0">
                <a:solidFill>
                  <a:srgbClr val="00B050"/>
                </a:solidFill>
                <a:latin typeface="Berlin Sans FB" panose="020E0602020502020306" pitchFamily="34" charset="0"/>
              </a:rPr>
              <a:t>Methods </a:t>
            </a:r>
            <a:r>
              <a:rPr lang="en-US" sz="2000" dirty="0">
                <a:solidFill>
                  <a:srgbClr val="00B050"/>
                </a:solidFill>
                <a:latin typeface="Berlin Sans FB" panose="020E0602020502020306" pitchFamily="34" charset="0"/>
              </a:rPr>
              <a:t>need to be adapted to local circumstances: optimized smallholder agriculture would be highly beneficial </a:t>
            </a:r>
            <a:r>
              <a:rPr lang="en-US" sz="2000" dirty="0" smtClean="0">
                <a:solidFill>
                  <a:srgbClr val="00B050"/>
                </a:solidFill>
                <a:latin typeface="Berlin Sans FB" panose="020E0602020502020306" pitchFamily="34" charset="0"/>
              </a:rPr>
              <a:t>in some countries like India. By contrast, the seminomadic indigenous people that inhabit the great area of the Amazon basin would already benefit greatly from protection against the oil, tropical timber, gold and plantation industries.</a:t>
            </a:r>
            <a:endParaRPr lang="en-US" sz="2000" dirty="0">
              <a:solidFill>
                <a:srgbClr val="00B050"/>
              </a:solidFill>
            </a:endParaRPr>
          </a:p>
        </p:txBody>
      </p:sp>
    </p:spTree>
    <p:extLst>
      <p:ext uri="{BB962C8B-B14F-4D97-AF65-F5344CB8AC3E}">
        <p14:creationId xmlns:p14="http://schemas.microsoft.com/office/powerpoint/2010/main" val="425812817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119713" cy="573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3556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2000" cy="533400"/>
          </a:xfrm>
        </p:spPr>
        <p:txBody>
          <a:bodyPr>
            <a:normAutofit fontScale="90000"/>
          </a:bodyPr>
          <a:lstStyle/>
          <a:p>
            <a:r>
              <a:rPr lang="en-US" sz="3600" b="1" dirty="0" smtClean="0"/>
              <a:t/>
            </a:r>
            <a:br>
              <a:rPr lang="en-US" sz="3600" b="1" dirty="0" smtClean="0"/>
            </a:br>
            <a:r>
              <a:rPr lang="en-US" sz="3600" b="1" dirty="0" smtClean="0">
                <a:solidFill>
                  <a:schemeClr val="accent4">
                    <a:lumMod val="75000"/>
                  </a:schemeClr>
                </a:solidFill>
              </a:rPr>
              <a:t>How </a:t>
            </a:r>
            <a:r>
              <a:rPr lang="en-US" sz="3600" b="1" dirty="0">
                <a:solidFill>
                  <a:schemeClr val="accent4">
                    <a:lumMod val="75000"/>
                  </a:schemeClr>
                </a:solidFill>
              </a:rPr>
              <a:t>can </a:t>
            </a:r>
            <a:r>
              <a:rPr lang="en-US" sz="3600" b="1" dirty="0" smtClean="0">
                <a:solidFill>
                  <a:schemeClr val="accent4">
                    <a:lumMod val="75000"/>
                  </a:schemeClr>
                </a:solidFill>
              </a:rPr>
              <a:t>we help </a:t>
            </a:r>
            <a:r>
              <a:rPr lang="en-US" sz="3600" b="1" dirty="0">
                <a:solidFill>
                  <a:schemeClr val="accent4">
                    <a:lumMod val="75000"/>
                  </a:schemeClr>
                </a:solidFill>
              </a:rPr>
              <a:t>promote biodiversity?</a:t>
            </a:r>
            <a:r>
              <a:rPr lang="en-US" dirty="0">
                <a:solidFill>
                  <a:schemeClr val="accent4">
                    <a:lumMod val="75000"/>
                  </a:schemeClr>
                </a:solidFill>
              </a:rPr>
              <a:t/>
            </a:r>
            <a:br>
              <a:rPr lang="en-US" dirty="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a:xfrm>
            <a:off x="457200" y="1981200"/>
            <a:ext cx="7924800" cy="4325112"/>
          </a:xfrm>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lvl="0"/>
            <a:r>
              <a:rPr lang="en-US" sz="2000" dirty="0">
                <a:solidFill>
                  <a:schemeClr val="accent5"/>
                </a:solidFill>
                <a:latin typeface="Berlin Sans FB" panose="020E0602020502020306" pitchFamily="34" charset="0"/>
              </a:rPr>
              <a:t>Our contributions toward protecting biodiversity are limited only by your imagination. Anyone can raise awareness: explain the consequences of deforestation to your family, friends and acquaintances. Tell people about the threat of extinction and have more public discussion.</a:t>
            </a:r>
          </a:p>
          <a:p>
            <a:pPr lvl="0"/>
            <a:r>
              <a:rPr lang="en-US" sz="2000" dirty="0">
                <a:solidFill>
                  <a:schemeClr val="accent5"/>
                </a:solidFill>
                <a:latin typeface="Berlin Sans FB" panose="020E0602020502020306" pitchFamily="34" charset="0"/>
              </a:rPr>
              <a:t>Review your own lifestyle and consumption behavior. Avoid products that contain palm oil. With regard to wood, use products made of local rather than tropical timber. </a:t>
            </a:r>
          </a:p>
          <a:p>
            <a:pPr lvl="0"/>
            <a:r>
              <a:rPr lang="en-US" sz="2000" dirty="0">
                <a:solidFill>
                  <a:schemeClr val="accent5"/>
                </a:solidFill>
                <a:latin typeface="Berlin Sans FB" panose="020E0602020502020306" pitchFamily="34" charset="0"/>
              </a:rPr>
              <a:t>Support the birds, reptiles, mammals, and plants that live in your neighborhood. You can also attract more wild species by providing water, food, shelter, and privacy. Explore habitats in your area. Help clean up and protect beaches, parks, reserves, and fields where wild plants and animals live.</a:t>
            </a:r>
          </a:p>
          <a:p>
            <a:pPr lvl="0"/>
            <a:endParaRPr lang="en-US" sz="2000" dirty="0" smtClean="0">
              <a:solidFill>
                <a:schemeClr val="accent4">
                  <a:lumMod val="60000"/>
                  <a:lumOff val="40000"/>
                </a:schemeClr>
              </a:solidFill>
              <a:latin typeface="Berlin Sans FB" panose="020E0602020502020306" pitchFamily="34" charset="0"/>
            </a:endParaRPr>
          </a:p>
        </p:txBody>
      </p:sp>
    </p:spTree>
    <p:extLst>
      <p:ext uri="{BB962C8B-B14F-4D97-AF65-F5344CB8AC3E}">
        <p14:creationId xmlns:p14="http://schemas.microsoft.com/office/powerpoint/2010/main" val="84803062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975" y="812795"/>
            <a:ext cx="8229600" cy="719142"/>
          </a:xfrm>
        </p:spPr>
        <p:txBody>
          <a:bodyPr/>
          <a:lstStyle/>
          <a:p>
            <a:r>
              <a:rPr lang="en-US" dirty="0" smtClean="0">
                <a:solidFill>
                  <a:srgbClr val="00B0F0"/>
                </a:solidFill>
              </a:rPr>
              <a:t>Coral Reefs</a:t>
            </a:r>
            <a:endParaRPr lang="en-US" dirty="0">
              <a:solidFill>
                <a:srgbClr val="00B0F0"/>
              </a:solidFill>
            </a:endParaRPr>
          </a:p>
        </p:txBody>
      </p:sp>
      <p:sp>
        <p:nvSpPr>
          <p:cNvPr id="3" name="Content Placeholder 2"/>
          <p:cNvSpPr>
            <a:spLocks noGrp="1"/>
          </p:cNvSpPr>
          <p:nvPr>
            <p:ph idx="1"/>
          </p:nvPr>
        </p:nvSpPr>
        <p:spPr>
          <a:xfrm>
            <a:off x="336197" y="1639824"/>
            <a:ext cx="8229600" cy="1789176"/>
          </a:xfrm>
        </p:spPr>
        <p:txBody>
          <a:bodyPr>
            <a:normAutofit lnSpcReduction="10000"/>
          </a:bodyPr>
          <a:lstStyle/>
          <a:p>
            <a:pPr algn="just"/>
            <a:r>
              <a:rPr lang="en-US" sz="2000" dirty="0" smtClean="0">
                <a:solidFill>
                  <a:srgbClr val="00B0F0"/>
                </a:solidFill>
                <a:latin typeface="Berlin Sans FB" panose="020E0602020502020306" pitchFamily="34" charset="0"/>
              </a:rPr>
              <a:t>One type of ecosystem that perhaps is neglected more than any other is perhaps also the richest in biodiversity—the coral reefs.</a:t>
            </a:r>
          </a:p>
          <a:p>
            <a:pPr algn="just"/>
            <a:r>
              <a:rPr lang="en-US" sz="2000" dirty="0" smtClean="0">
                <a:solidFill>
                  <a:srgbClr val="00B0F0"/>
                </a:solidFill>
                <a:latin typeface="Berlin Sans FB" panose="020E0602020502020306" pitchFamily="34" charset="0"/>
              </a:rPr>
              <a:t>Coral reefs are useful to the environment and to people in a number of ways. However, all around the world, much of the world’s marine biodiversity face threats from human and activities as well as natural. It is feared that very soon, many reefs could die off.</a:t>
            </a:r>
          </a:p>
          <a:p>
            <a:endParaRPr lang="en-US" dirty="0">
              <a:latin typeface="Berlin Sans FB" panose="020E0602020502020306" pitchFamily="34" charset="0"/>
            </a:endParaRPr>
          </a:p>
        </p:txBody>
      </p:sp>
      <p:pic>
        <p:nvPicPr>
          <p:cNvPr id="13314" name="Picture 2" descr="http://cdn1.globalissues.org/i/env/coral-thumb.jpg"/>
          <p:cNvPicPr>
            <a:picLocks noChangeAspect="1" noChangeArrowheads="1"/>
          </p:cNvPicPr>
          <p:nvPr/>
        </p:nvPicPr>
        <p:blipFill>
          <a:blip r:embed="rId2" cstate="print"/>
          <a:srcRect/>
          <a:stretch>
            <a:fillRect/>
          </a:stretch>
        </p:blipFill>
        <p:spPr bwMode="auto">
          <a:xfrm>
            <a:off x="0" y="5486399"/>
            <a:ext cx="2362200" cy="1371601"/>
          </a:xfrm>
          <a:prstGeom prst="rect">
            <a:avLst/>
          </a:prstGeom>
          <a:noFill/>
        </p:spPr>
      </p:pic>
      <p:pic>
        <p:nvPicPr>
          <p:cNvPr id="13316" name="Picture 4" descr="http://cdn1.globalissues.org/i/env/coral-healthy.jpg"/>
          <p:cNvPicPr>
            <a:picLocks noChangeAspect="1" noChangeArrowheads="1"/>
          </p:cNvPicPr>
          <p:nvPr/>
        </p:nvPicPr>
        <p:blipFill>
          <a:blip r:embed="rId3" cstate="print"/>
          <a:srcRect/>
          <a:stretch>
            <a:fillRect/>
          </a:stretch>
        </p:blipFill>
        <p:spPr bwMode="auto">
          <a:xfrm>
            <a:off x="2286000" y="5486400"/>
            <a:ext cx="2362200" cy="1371600"/>
          </a:xfrm>
          <a:prstGeom prst="rect">
            <a:avLst/>
          </a:prstGeom>
          <a:noFill/>
        </p:spPr>
      </p:pic>
      <p:pic>
        <p:nvPicPr>
          <p:cNvPr id="13318" name="Picture 6" descr="http://cdn1.globalissues.org/i/env/coral-bleached.jpg"/>
          <p:cNvPicPr>
            <a:picLocks noChangeAspect="1" noChangeArrowheads="1"/>
          </p:cNvPicPr>
          <p:nvPr/>
        </p:nvPicPr>
        <p:blipFill>
          <a:blip r:embed="rId4" cstate="print"/>
          <a:srcRect/>
          <a:stretch>
            <a:fillRect/>
          </a:stretch>
        </p:blipFill>
        <p:spPr bwMode="auto">
          <a:xfrm>
            <a:off x="4648200" y="5486400"/>
            <a:ext cx="2133600" cy="1371600"/>
          </a:xfrm>
          <a:prstGeom prst="rect">
            <a:avLst/>
          </a:prstGeom>
          <a:noFill/>
        </p:spPr>
      </p:pic>
      <p:sp>
        <p:nvSpPr>
          <p:cNvPr id="13320" name="AutoShape 8" descr="Image result for coral re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2" name="AutoShape 10" descr="Image result for coral re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4" name="AutoShape 12" descr="Image result for coral re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6" name="AutoShape 14" descr="Image result for coral re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8" name="AutoShape 16" descr="Image result for coral re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30" name="Picture 18" descr="https://upload.wikimedia.org/wikipedia/commons/3/30/Staghorn-coral-1.jpg"/>
          <p:cNvPicPr>
            <a:picLocks noChangeAspect="1" noChangeArrowheads="1"/>
          </p:cNvPicPr>
          <p:nvPr/>
        </p:nvPicPr>
        <p:blipFill>
          <a:blip r:embed="rId5" cstate="print"/>
          <a:srcRect/>
          <a:stretch>
            <a:fillRect/>
          </a:stretch>
        </p:blipFill>
        <p:spPr bwMode="auto">
          <a:xfrm>
            <a:off x="6705600" y="5486399"/>
            <a:ext cx="2438400" cy="1371601"/>
          </a:xfrm>
          <a:prstGeom prst="rect">
            <a:avLst/>
          </a:prstGeom>
          <a:noFill/>
        </p:spPr>
      </p:pic>
      <p:pic>
        <p:nvPicPr>
          <p:cNvPr id="13332" name="Picture 20" descr="https://upload.wikimedia.org/wikipedia/commons/thumb/b/bf/Cirripathes_sp_%28Spiral_Wire_Coral%29.jpg/800px-Cirripathes_sp_%28Spiral_Wire_Coral%29.jpg"/>
          <p:cNvPicPr>
            <a:picLocks noChangeAspect="1" noChangeArrowheads="1"/>
          </p:cNvPicPr>
          <p:nvPr/>
        </p:nvPicPr>
        <p:blipFill>
          <a:blip r:embed="rId6" cstate="print"/>
          <a:srcRect/>
          <a:stretch>
            <a:fillRect/>
          </a:stretch>
        </p:blipFill>
        <p:spPr bwMode="auto">
          <a:xfrm>
            <a:off x="0" y="4114800"/>
            <a:ext cx="2286000" cy="1371601"/>
          </a:xfrm>
          <a:prstGeom prst="rect">
            <a:avLst/>
          </a:prstGeom>
          <a:noFill/>
        </p:spPr>
      </p:pic>
      <p:pic>
        <p:nvPicPr>
          <p:cNvPr id="13334" name="Picture 22" descr="https://upload.wikimedia.org/wikipedia/commons/thumb/0/06/PillarCoral.jpg/800px-PillarCoral.jpg"/>
          <p:cNvPicPr>
            <a:picLocks noChangeAspect="1" noChangeArrowheads="1"/>
          </p:cNvPicPr>
          <p:nvPr/>
        </p:nvPicPr>
        <p:blipFill>
          <a:blip r:embed="rId7" cstate="print"/>
          <a:srcRect/>
          <a:stretch>
            <a:fillRect/>
          </a:stretch>
        </p:blipFill>
        <p:spPr bwMode="auto">
          <a:xfrm>
            <a:off x="2286000" y="4114800"/>
            <a:ext cx="2276514" cy="1447800"/>
          </a:xfrm>
          <a:prstGeom prst="rect">
            <a:avLst/>
          </a:prstGeom>
          <a:noFill/>
        </p:spPr>
      </p:pic>
      <p:pic>
        <p:nvPicPr>
          <p:cNvPr id="13336" name="Picture 24" descr="https://upload.wikimedia.org/wikipedia/commons/7/75/Muchroom_coral.JPG"/>
          <p:cNvPicPr>
            <a:picLocks noChangeAspect="1" noChangeArrowheads="1"/>
          </p:cNvPicPr>
          <p:nvPr/>
        </p:nvPicPr>
        <p:blipFill>
          <a:blip r:embed="rId8" cstate="print"/>
          <a:srcRect/>
          <a:stretch>
            <a:fillRect/>
          </a:stretch>
        </p:blipFill>
        <p:spPr bwMode="auto">
          <a:xfrm>
            <a:off x="4648200" y="4103075"/>
            <a:ext cx="2133600" cy="1371600"/>
          </a:xfrm>
          <a:prstGeom prst="rect">
            <a:avLst/>
          </a:prstGeom>
          <a:noFill/>
        </p:spPr>
      </p:pic>
      <p:pic>
        <p:nvPicPr>
          <p:cNvPr id="13338" name="Picture 26" descr="https://upload.wikimedia.org/wikipedia/commons/e/ef/Meandrina_meandrites_%28Maze_Coral%29.jpg"/>
          <p:cNvPicPr>
            <a:picLocks noChangeAspect="1" noChangeArrowheads="1"/>
          </p:cNvPicPr>
          <p:nvPr/>
        </p:nvPicPr>
        <p:blipFill>
          <a:blip r:embed="rId9" cstate="print"/>
          <a:srcRect/>
          <a:stretch>
            <a:fillRect/>
          </a:stretch>
        </p:blipFill>
        <p:spPr bwMode="auto">
          <a:xfrm>
            <a:off x="24993600" y="-4191000"/>
            <a:ext cx="4651375" cy="4191000"/>
          </a:xfrm>
          <a:prstGeom prst="rect">
            <a:avLst/>
          </a:prstGeom>
          <a:noFill/>
        </p:spPr>
      </p:pic>
      <p:pic>
        <p:nvPicPr>
          <p:cNvPr id="13340" name="Picture 28" descr="Black_coral.jpg (1600×1141)"/>
          <p:cNvPicPr>
            <a:picLocks noChangeAspect="1" noChangeArrowheads="1"/>
          </p:cNvPicPr>
          <p:nvPr/>
        </p:nvPicPr>
        <p:blipFill>
          <a:blip r:embed="rId10" cstate="print"/>
          <a:srcRect/>
          <a:stretch>
            <a:fillRect/>
          </a:stretch>
        </p:blipFill>
        <p:spPr bwMode="auto">
          <a:xfrm>
            <a:off x="6696114" y="4081457"/>
            <a:ext cx="2438400" cy="138149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332"/>
                                        </p:tgtEl>
                                        <p:attrNameLst>
                                          <p:attrName>style.visibility</p:attrName>
                                        </p:attrNameLst>
                                      </p:cBhvr>
                                      <p:to>
                                        <p:strVal val="visible"/>
                                      </p:to>
                                    </p:set>
                                    <p:animEffect transition="in" filter="fade">
                                      <p:cBhvr>
                                        <p:cTn id="50" dur="500"/>
                                        <p:tgtEl>
                                          <p:spTgt spid="1333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334"/>
                                        </p:tgtEl>
                                        <p:attrNameLst>
                                          <p:attrName>style.visibility</p:attrName>
                                        </p:attrNameLst>
                                      </p:cBhvr>
                                      <p:to>
                                        <p:strVal val="visible"/>
                                      </p:to>
                                    </p:set>
                                    <p:anim calcmode="lin" valueType="num">
                                      <p:cBhvr additive="base">
                                        <p:cTn id="55" dur="500" fill="hold"/>
                                        <p:tgtEl>
                                          <p:spTgt spid="13334"/>
                                        </p:tgtEl>
                                        <p:attrNameLst>
                                          <p:attrName>ppt_x</p:attrName>
                                        </p:attrNameLst>
                                      </p:cBhvr>
                                      <p:tavLst>
                                        <p:tav tm="0">
                                          <p:val>
                                            <p:strVal val="#ppt_x"/>
                                          </p:val>
                                        </p:tav>
                                        <p:tav tm="100000">
                                          <p:val>
                                            <p:strVal val="#ppt_x"/>
                                          </p:val>
                                        </p:tav>
                                      </p:tavLst>
                                    </p:anim>
                                    <p:anim calcmode="lin" valueType="num">
                                      <p:cBhvr additive="base">
                                        <p:cTn id="56" dur="500" fill="hold"/>
                                        <p:tgtEl>
                                          <p:spTgt spid="133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336"/>
                                        </p:tgtEl>
                                        <p:attrNameLst>
                                          <p:attrName>style.visibility</p:attrName>
                                        </p:attrNameLst>
                                      </p:cBhvr>
                                      <p:to>
                                        <p:strVal val="visible"/>
                                      </p:to>
                                    </p:set>
                                    <p:anim calcmode="lin" valueType="num">
                                      <p:cBhvr additive="base">
                                        <p:cTn id="61" dur="500" fill="hold"/>
                                        <p:tgtEl>
                                          <p:spTgt spid="13336"/>
                                        </p:tgtEl>
                                        <p:attrNameLst>
                                          <p:attrName>ppt_x</p:attrName>
                                        </p:attrNameLst>
                                      </p:cBhvr>
                                      <p:tavLst>
                                        <p:tav tm="0">
                                          <p:val>
                                            <p:strVal val="#ppt_x"/>
                                          </p:val>
                                        </p:tav>
                                        <p:tav tm="100000">
                                          <p:val>
                                            <p:strVal val="#ppt_x"/>
                                          </p:val>
                                        </p:tav>
                                      </p:tavLst>
                                    </p:anim>
                                    <p:anim calcmode="lin" valueType="num">
                                      <p:cBhvr additive="base">
                                        <p:cTn id="62" dur="500" fill="hold"/>
                                        <p:tgtEl>
                                          <p:spTgt spid="1333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340"/>
                                        </p:tgtEl>
                                        <p:attrNameLst>
                                          <p:attrName>style.visibility</p:attrName>
                                        </p:attrNameLst>
                                      </p:cBhvr>
                                      <p:to>
                                        <p:strVal val="visible"/>
                                      </p:to>
                                    </p:set>
                                    <p:anim calcmode="lin" valueType="num">
                                      <p:cBhvr additive="base">
                                        <p:cTn id="67" dur="500" fill="hold"/>
                                        <p:tgtEl>
                                          <p:spTgt spid="13340"/>
                                        </p:tgtEl>
                                        <p:attrNameLst>
                                          <p:attrName>ppt_x</p:attrName>
                                        </p:attrNameLst>
                                      </p:cBhvr>
                                      <p:tavLst>
                                        <p:tav tm="0">
                                          <p:val>
                                            <p:strVal val="#ppt_x"/>
                                          </p:val>
                                        </p:tav>
                                        <p:tav tm="100000">
                                          <p:val>
                                            <p:strVal val="#ppt_x"/>
                                          </p:val>
                                        </p:tav>
                                      </p:tavLst>
                                    </p:anim>
                                    <p:anim calcmode="lin" valueType="num">
                                      <p:cBhvr additive="base">
                                        <p:cTn id="68" dur="500" fill="hold"/>
                                        <p:tgtEl>
                                          <p:spTgt spid="1334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314"/>
                                        </p:tgtEl>
                                        <p:attrNameLst>
                                          <p:attrName>style.visibility</p:attrName>
                                        </p:attrNameLst>
                                      </p:cBhvr>
                                      <p:to>
                                        <p:strVal val="visible"/>
                                      </p:to>
                                    </p:set>
                                    <p:anim calcmode="lin" valueType="num">
                                      <p:cBhvr additive="base">
                                        <p:cTn id="73" dur="500" fill="hold"/>
                                        <p:tgtEl>
                                          <p:spTgt spid="13314"/>
                                        </p:tgtEl>
                                        <p:attrNameLst>
                                          <p:attrName>ppt_x</p:attrName>
                                        </p:attrNameLst>
                                      </p:cBhvr>
                                      <p:tavLst>
                                        <p:tav tm="0">
                                          <p:val>
                                            <p:strVal val="#ppt_x"/>
                                          </p:val>
                                        </p:tav>
                                        <p:tav tm="100000">
                                          <p:val>
                                            <p:strVal val="#ppt_x"/>
                                          </p:val>
                                        </p:tav>
                                      </p:tavLst>
                                    </p:anim>
                                    <p:anim calcmode="lin" valueType="num">
                                      <p:cBhvr additive="base">
                                        <p:cTn id="7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316"/>
                                        </p:tgtEl>
                                        <p:attrNameLst>
                                          <p:attrName>style.visibility</p:attrName>
                                        </p:attrNameLst>
                                      </p:cBhvr>
                                      <p:to>
                                        <p:strVal val="visible"/>
                                      </p:to>
                                    </p:set>
                                    <p:anim calcmode="lin" valueType="num">
                                      <p:cBhvr additive="base">
                                        <p:cTn id="79" dur="500" fill="hold"/>
                                        <p:tgtEl>
                                          <p:spTgt spid="13316"/>
                                        </p:tgtEl>
                                        <p:attrNameLst>
                                          <p:attrName>ppt_x</p:attrName>
                                        </p:attrNameLst>
                                      </p:cBhvr>
                                      <p:tavLst>
                                        <p:tav tm="0">
                                          <p:val>
                                            <p:strVal val="#ppt_x"/>
                                          </p:val>
                                        </p:tav>
                                        <p:tav tm="100000">
                                          <p:val>
                                            <p:strVal val="#ppt_x"/>
                                          </p:val>
                                        </p:tav>
                                      </p:tavLst>
                                    </p:anim>
                                    <p:anim calcmode="lin" valueType="num">
                                      <p:cBhvr additive="base">
                                        <p:cTn id="80"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318"/>
                                        </p:tgtEl>
                                        <p:attrNameLst>
                                          <p:attrName>style.visibility</p:attrName>
                                        </p:attrNameLst>
                                      </p:cBhvr>
                                      <p:to>
                                        <p:strVal val="visible"/>
                                      </p:to>
                                    </p:set>
                                    <p:anim calcmode="lin" valueType="num">
                                      <p:cBhvr additive="base">
                                        <p:cTn id="85" dur="500" fill="hold"/>
                                        <p:tgtEl>
                                          <p:spTgt spid="13318"/>
                                        </p:tgtEl>
                                        <p:attrNameLst>
                                          <p:attrName>ppt_x</p:attrName>
                                        </p:attrNameLst>
                                      </p:cBhvr>
                                      <p:tavLst>
                                        <p:tav tm="0">
                                          <p:val>
                                            <p:strVal val="#ppt_x"/>
                                          </p:val>
                                        </p:tav>
                                        <p:tav tm="100000">
                                          <p:val>
                                            <p:strVal val="#ppt_x"/>
                                          </p:val>
                                        </p:tav>
                                      </p:tavLst>
                                    </p:anim>
                                    <p:anim calcmode="lin" valueType="num">
                                      <p:cBhvr additive="base">
                                        <p:cTn id="86"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3330"/>
                                        </p:tgtEl>
                                        <p:attrNameLst>
                                          <p:attrName>style.visibility</p:attrName>
                                        </p:attrNameLst>
                                      </p:cBhvr>
                                      <p:to>
                                        <p:strVal val="visible"/>
                                      </p:to>
                                    </p:set>
                                    <p:anim calcmode="lin" valueType="num">
                                      <p:cBhvr additive="base">
                                        <p:cTn id="91" dur="500" fill="hold"/>
                                        <p:tgtEl>
                                          <p:spTgt spid="13330"/>
                                        </p:tgtEl>
                                        <p:attrNameLst>
                                          <p:attrName>ppt_x</p:attrName>
                                        </p:attrNameLst>
                                      </p:cBhvr>
                                      <p:tavLst>
                                        <p:tav tm="0">
                                          <p:val>
                                            <p:strVal val="#ppt_x"/>
                                          </p:val>
                                        </p:tav>
                                        <p:tav tm="100000">
                                          <p:val>
                                            <p:strVal val="#ppt_x"/>
                                          </p:val>
                                        </p:tav>
                                      </p:tavLst>
                                    </p:anim>
                                    <p:anim calcmode="lin" valueType="num">
                                      <p:cBhvr additive="base">
                                        <p:cTn id="92" dur="500" fill="hold"/>
                                        <p:tgtEl>
                                          <p:spTgt spid="13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944" y="705612"/>
            <a:ext cx="8229600" cy="445326"/>
          </a:xfrm>
        </p:spPr>
        <p:txBody>
          <a:bodyPr>
            <a:normAutofit fontScale="90000"/>
          </a:bodyPr>
          <a:lstStyle/>
          <a:p>
            <a:r>
              <a:rPr lang="en-US" dirty="0" smtClean="0"/>
              <a:t/>
            </a:r>
            <a:br>
              <a:rPr lang="en-US" dirty="0" smtClean="0"/>
            </a:br>
            <a:r>
              <a:rPr lang="en-US" b="1" dirty="0" smtClean="0">
                <a:solidFill>
                  <a:schemeClr val="accent6">
                    <a:lumMod val="75000"/>
                  </a:schemeClr>
                </a:solidFill>
              </a:rPr>
              <a:t>Addressing Biodiversity lost</a:t>
            </a:r>
            <a:br>
              <a:rPr lang="en-US" b="1" dirty="0" smtClean="0">
                <a:solidFill>
                  <a:schemeClr val="accent6">
                    <a:lumMod val="75000"/>
                  </a:schemeClr>
                </a:solidFill>
              </a:rPr>
            </a:br>
            <a:endParaRPr lang="en-US" b="1" dirty="0">
              <a:solidFill>
                <a:schemeClr val="accent6">
                  <a:lumMod val="75000"/>
                </a:schemeClr>
              </a:solidFill>
            </a:endParaRPr>
          </a:p>
        </p:txBody>
      </p:sp>
      <p:sp>
        <p:nvSpPr>
          <p:cNvPr id="3" name="Content Placeholder 2"/>
          <p:cNvSpPr>
            <a:spLocks noGrp="1"/>
          </p:cNvSpPr>
          <p:nvPr>
            <p:ph idx="1"/>
          </p:nvPr>
        </p:nvSpPr>
        <p:spPr>
          <a:xfrm>
            <a:off x="341944" y="1371600"/>
            <a:ext cx="8229600" cy="2703576"/>
          </a:xfrm>
        </p:spPr>
        <p:txBody>
          <a:bodyPr>
            <a:normAutofit/>
          </a:bodyPr>
          <a:lstStyle/>
          <a:p>
            <a:r>
              <a:rPr lang="en-US" sz="2000" dirty="0" smtClean="0">
                <a:solidFill>
                  <a:schemeClr val="accent6">
                    <a:lumMod val="75000"/>
                  </a:schemeClr>
                </a:solidFill>
                <a:latin typeface="Berlin Sans FB" panose="020E0602020502020306" pitchFamily="34" charset="0"/>
              </a:rPr>
              <a:t>At the 1992 UN Conference on Environment and Development (the Earth Summit), the Convention on Biological Diversity (CBD) was born. 192 countries, plus the EU, are now Parties to that convention. In April 2002, the Parties to the Convention committed to significantly reduce the loss of biodiversity loss by 2010.</a:t>
            </a:r>
          </a:p>
          <a:p>
            <a:r>
              <a:rPr lang="en-US" sz="2000" dirty="0" smtClean="0">
                <a:solidFill>
                  <a:schemeClr val="accent6">
                    <a:lumMod val="75000"/>
                  </a:schemeClr>
                </a:solidFill>
                <a:latin typeface="Berlin Sans FB" panose="020E0602020502020306" pitchFamily="34" charset="0"/>
              </a:rPr>
              <a:t>Perhaps predictably, that did not happen. Despite numerous successful conservations measures supporting biodiversity, the 2010 biodiversity target has not been met at the global level. </a:t>
            </a:r>
            <a:endParaRPr lang="en-US" sz="2000" dirty="0">
              <a:solidFill>
                <a:schemeClr val="accent6">
                  <a:lumMod val="75000"/>
                </a:schemeClr>
              </a:solidFill>
              <a:latin typeface="Berlin Sans FB" panose="020E0602020502020306" pitchFamily="34" charset="0"/>
            </a:endParaRPr>
          </a:p>
        </p:txBody>
      </p:sp>
      <p:pic>
        <p:nvPicPr>
          <p:cNvPr id="47106" name="Picture 2" descr="http://cdn1.globalissues.org/i/env/ecology-planting.jpg"/>
          <p:cNvPicPr>
            <a:picLocks noChangeAspect="1" noChangeArrowheads="1"/>
          </p:cNvPicPr>
          <p:nvPr/>
        </p:nvPicPr>
        <p:blipFill>
          <a:blip r:embed="rId2"/>
          <a:srcRect/>
          <a:stretch>
            <a:fillRect/>
          </a:stretch>
        </p:blipFill>
        <p:spPr bwMode="auto">
          <a:xfrm>
            <a:off x="0" y="5715000"/>
            <a:ext cx="2133600" cy="1143000"/>
          </a:xfrm>
          <a:prstGeom prst="rect">
            <a:avLst/>
          </a:prstGeom>
          <a:noFill/>
        </p:spPr>
      </p:pic>
      <p:pic>
        <p:nvPicPr>
          <p:cNvPr id="47108" name="Picture 4" descr="Image result for addressing biodiversity loss"/>
          <p:cNvPicPr>
            <a:picLocks noChangeAspect="1" noChangeArrowheads="1"/>
          </p:cNvPicPr>
          <p:nvPr/>
        </p:nvPicPr>
        <p:blipFill>
          <a:blip r:embed="rId3"/>
          <a:srcRect/>
          <a:stretch>
            <a:fillRect/>
          </a:stretch>
        </p:blipFill>
        <p:spPr bwMode="auto">
          <a:xfrm>
            <a:off x="2133600" y="5715000"/>
            <a:ext cx="2133600" cy="1143000"/>
          </a:xfrm>
          <a:prstGeom prst="rect">
            <a:avLst/>
          </a:prstGeom>
          <a:noFill/>
        </p:spPr>
      </p:pic>
      <p:sp>
        <p:nvSpPr>
          <p:cNvPr id="47110" name="AutoShape 6" descr="Image result for addressing biodiversity lo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2" name="AutoShape 8" descr="Image result for addressing biodiversity lo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4" name="AutoShape 10" descr="Image result for addressing biodiversity lo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6" name="AutoShape 12" descr="Image result for addressing biodiversity lo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8" name="AutoShape 14" descr="Image result for addressing biodiversity lo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download.jpg"/>
          <p:cNvPicPr>
            <a:picLocks noChangeAspect="1"/>
          </p:cNvPicPr>
          <p:nvPr/>
        </p:nvPicPr>
        <p:blipFill>
          <a:blip r:embed="rId4"/>
          <a:stretch>
            <a:fillRect/>
          </a:stretch>
        </p:blipFill>
        <p:spPr>
          <a:xfrm>
            <a:off x="4267200" y="5715000"/>
            <a:ext cx="2057400" cy="1143000"/>
          </a:xfrm>
          <a:prstGeom prst="rect">
            <a:avLst/>
          </a:prstGeom>
        </p:spPr>
      </p:pic>
      <p:pic>
        <p:nvPicPr>
          <p:cNvPr id="47120" name="Picture 16" descr="Image result for addressing biodiversity loss"/>
          <p:cNvPicPr>
            <a:picLocks noChangeAspect="1" noChangeArrowheads="1"/>
          </p:cNvPicPr>
          <p:nvPr/>
        </p:nvPicPr>
        <p:blipFill>
          <a:blip r:embed="rId5"/>
          <a:srcRect/>
          <a:stretch>
            <a:fillRect/>
          </a:stretch>
        </p:blipFill>
        <p:spPr bwMode="auto">
          <a:xfrm>
            <a:off x="6324600" y="5715000"/>
            <a:ext cx="2066925" cy="1143000"/>
          </a:xfrm>
          <a:prstGeom prst="rect">
            <a:avLst/>
          </a:prstGeom>
          <a:noFill/>
        </p:spPr>
      </p:pic>
      <p:sp>
        <p:nvSpPr>
          <p:cNvPr id="47122" name="AutoShape 18" descr="Image result for addressing biodiversity lo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24" name="Picture 20" descr="Image result for addressing biodiversity loss"/>
          <p:cNvPicPr>
            <a:picLocks noChangeAspect="1" noChangeArrowheads="1"/>
          </p:cNvPicPr>
          <p:nvPr/>
        </p:nvPicPr>
        <p:blipFill>
          <a:blip r:embed="rId6"/>
          <a:srcRect/>
          <a:stretch>
            <a:fillRect/>
          </a:stretch>
        </p:blipFill>
        <p:spPr bwMode="auto">
          <a:xfrm>
            <a:off x="0" y="4724400"/>
            <a:ext cx="2133600" cy="981076"/>
          </a:xfrm>
          <a:prstGeom prst="rect">
            <a:avLst/>
          </a:prstGeom>
          <a:noFill/>
        </p:spPr>
      </p:pic>
      <p:pic>
        <p:nvPicPr>
          <p:cNvPr id="47126" name="Picture 22" descr="Image result for addressing biodiversity loss"/>
          <p:cNvPicPr>
            <a:picLocks noChangeAspect="1" noChangeArrowheads="1"/>
          </p:cNvPicPr>
          <p:nvPr/>
        </p:nvPicPr>
        <p:blipFill>
          <a:blip r:embed="rId7" cstate="print"/>
          <a:srcRect/>
          <a:stretch>
            <a:fillRect/>
          </a:stretch>
        </p:blipFill>
        <p:spPr bwMode="auto">
          <a:xfrm>
            <a:off x="2133600" y="4724400"/>
            <a:ext cx="2133600" cy="990600"/>
          </a:xfrm>
          <a:prstGeom prst="rect">
            <a:avLst/>
          </a:prstGeom>
          <a:noFill/>
        </p:spPr>
      </p:pic>
      <p:pic>
        <p:nvPicPr>
          <p:cNvPr id="47128" name="Picture 24" descr="Image result for addressing biodiversity loss"/>
          <p:cNvPicPr>
            <a:picLocks noChangeAspect="1" noChangeArrowheads="1"/>
          </p:cNvPicPr>
          <p:nvPr/>
        </p:nvPicPr>
        <p:blipFill>
          <a:blip r:embed="rId8" cstate="print"/>
          <a:srcRect/>
          <a:stretch>
            <a:fillRect/>
          </a:stretch>
        </p:blipFill>
        <p:spPr bwMode="auto">
          <a:xfrm>
            <a:off x="4267200" y="4724400"/>
            <a:ext cx="2057400" cy="990600"/>
          </a:xfrm>
          <a:prstGeom prst="rect">
            <a:avLst/>
          </a:prstGeom>
          <a:noFill/>
        </p:spPr>
      </p:pic>
      <p:pic>
        <p:nvPicPr>
          <p:cNvPr id="47130" name="Picture 26" descr="Image result for addressing biodiversity loss"/>
          <p:cNvPicPr>
            <a:picLocks noChangeAspect="1" noChangeArrowheads="1"/>
          </p:cNvPicPr>
          <p:nvPr/>
        </p:nvPicPr>
        <p:blipFill>
          <a:blip r:embed="rId9"/>
          <a:srcRect/>
          <a:stretch>
            <a:fillRect/>
          </a:stretch>
        </p:blipFill>
        <p:spPr bwMode="auto">
          <a:xfrm>
            <a:off x="6324600" y="4724400"/>
            <a:ext cx="2057400" cy="100965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71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7126"/>
                                        </p:tgtEl>
                                        <p:attrNameLst>
                                          <p:attrName>style.visibility</p:attrName>
                                        </p:attrNameLst>
                                      </p:cBhvr>
                                      <p:to>
                                        <p:strVal val="visible"/>
                                      </p:to>
                                    </p:set>
                                    <p:animEffect transition="in" filter="fade">
                                      <p:cBhvr>
                                        <p:cTn id="65" dur="1000"/>
                                        <p:tgtEl>
                                          <p:spTgt spid="47126"/>
                                        </p:tgtEl>
                                      </p:cBhvr>
                                    </p:animEffect>
                                    <p:anim calcmode="lin" valueType="num">
                                      <p:cBhvr>
                                        <p:cTn id="66" dur="1000" fill="hold"/>
                                        <p:tgtEl>
                                          <p:spTgt spid="47126"/>
                                        </p:tgtEl>
                                        <p:attrNameLst>
                                          <p:attrName>ppt_x</p:attrName>
                                        </p:attrNameLst>
                                      </p:cBhvr>
                                      <p:tavLst>
                                        <p:tav tm="0">
                                          <p:val>
                                            <p:strVal val="#ppt_x"/>
                                          </p:val>
                                        </p:tav>
                                        <p:tav tm="100000">
                                          <p:val>
                                            <p:strVal val="#ppt_x"/>
                                          </p:val>
                                        </p:tav>
                                      </p:tavLst>
                                    </p:anim>
                                    <p:anim calcmode="lin" valueType="num">
                                      <p:cBhvr>
                                        <p:cTn id="67" dur="1000" fill="hold"/>
                                        <p:tgtEl>
                                          <p:spTgt spid="4712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712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7130"/>
                                        </p:tgtEl>
                                        <p:attrNameLst>
                                          <p:attrName>style.visibility</p:attrName>
                                        </p:attrNameLst>
                                      </p:cBhvr>
                                      <p:to>
                                        <p:strVal val="visible"/>
                                      </p:to>
                                    </p:set>
                                    <p:animEffect transition="in" filter="fade">
                                      <p:cBhvr>
                                        <p:cTn id="76" dur="1000"/>
                                        <p:tgtEl>
                                          <p:spTgt spid="47130"/>
                                        </p:tgtEl>
                                      </p:cBhvr>
                                    </p:animEffect>
                                    <p:anim calcmode="lin" valueType="num">
                                      <p:cBhvr>
                                        <p:cTn id="77" dur="1000" fill="hold"/>
                                        <p:tgtEl>
                                          <p:spTgt spid="47130"/>
                                        </p:tgtEl>
                                        <p:attrNameLst>
                                          <p:attrName>ppt_x</p:attrName>
                                        </p:attrNameLst>
                                      </p:cBhvr>
                                      <p:tavLst>
                                        <p:tav tm="0">
                                          <p:val>
                                            <p:strVal val="#ppt_x"/>
                                          </p:val>
                                        </p:tav>
                                        <p:tav tm="100000">
                                          <p:val>
                                            <p:strVal val="#ppt_x"/>
                                          </p:val>
                                        </p:tav>
                                      </p:tavLst>
                                    </p:anim>
                                    <p:anim calcmode="lin" valueType="num">
                                      <p:cBhvr>
                                        <p:cTn id="78" dur="1000" fill="hold"/>
                                        <p:tgtEl>
                                          <p:spTgt spid="4713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7106"/>
                                        </p:tgtEl>
                                        <p:attrNameLst>
                                          <p:attrName>style.visibility</p:attrName>
                                        </p:attrNameLst>
                                      </p:cBhvr>
                                      <p:to>
                                        <p:strVal val="visible"/>
                                      </p:to>
                                    </p:set>
                                    <p:anim calcmode="lin" valueType="num">
                                      <p:cBhvr additive="base">
                                        <p:cTn id="83" dur="500" fill="hold"/>
                                        <p:tgtEl>
                                          <p:spTgt spid="47106"/>
                                        </p:tgtEl>
                                        <p:attrNameLst>
                                          <p:attrName>ppt_x</p:attrName>
                                        </p:attrNameLst>
                                      </p:cBhvr>
                                      <p:tavLst>
                                        <p:tav tm="0">
                                          <p:val>
                                            <p:strVal val="#ppt_x"/>
                                          </p:val>
                                        </p:tav>
                                        <p:tav tm="100000">
                                          <p:val>
                                            <p:strVal val="#ppt_x"/>
                                          </p:val>
                                        </p:tav>
                                      </p:tavLst>
                                    </p:anim>
                                    <p:anim calcmode="lin" valueType="num">
                                      <p:cBhvr additive="base">
                                        <p:cTn id="84"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7108"/>
                                        </p:tgtEl>
                                        <p:attrNameLst>
                                          <p:attrName>style.visibility</p:attrName>
                                        </p:attrNameLst>
                                      </p:cBhvr>
                                      <p:to>
                                        <p:strVal val="visible"/>
                                      </p:to>
                                    </p:set>
                                    <p:animEffect transition="in" filter="fade">
                                      <p:cBhvr>
                                        <p:cTn id="89" dur="1000"/>
                                        <p:tgtEl>
                                          <p:spTgt spid="47108"/>
                                        </p:tgtEl>
                                      </p:cBhvr>
                                    </p:animEffect>
                                    <p:anim calcmode="lin" valueType="num">
                                      <p:cBhvr>
                                        <p:cTn id="90" dur="1000" fill="hold"/>
                                        <p:tgtEl>
                                          <p:spTgt spid="47108"/>
                                        </p:tgtEl>
                                        <p:attrNameLst>
                                          <p:attrName>ppt_x</p:attrName>
                                        </p:attrNameLst>
                                      </p:cBhvr>
                                      <p:tavLst>
                                        <p:tav tm="0">
                                          <p:val>
                                            <p:strVal val="#ppt_x"/>
                                          </p:val>
                                        </p:tav>
                                        <p:tav tm="100000">
                                          <p:val>
                                            <p:strVal val="#ppt_x"/>
                                          </p:val>
                                        </p:tav>
                                      </p:tavLst>
                                    </p:anim>
                                    <p:anim calcmode="lin" valueType="num">
                                      <p:cBhvr>
                                        <p:cTn id="91" dur="1000" fill="hold"/>
                                        <p:tgtEl>
                                          <p:spTgt spid="4710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1000"/>
                                        <p:tgtEl>
                                          <p:spTgt spid="11"/>
                                        </p:tgtEl>
                                      </p:cBhvr>
                                    </p:animEffect>
                                    <p:anim calcmode="lin" valueType="num">
                                      <p:cBhvr>
                                        <p:cTn id="97" dur="1000" fill="hold"/>
                                        <p:tgtEl>
                                          <p:spTgt spid="11"/>
                                        </p:tgtEl>
                                        <p:attrNameLst>
                                          <p:attrName>ppt_x</p:attrName>
                                        </p:attrNameLst>
                                      </p:cBhvr>
                                      <p:tavLst>
                                        <p:tav tm="0">
                                          <p:val>
                                            <p:strVal val="#ppt_x"/>
                                          </p:val>
                                        </p:tav>
                                        <p:tav tm="100000">
                                          <p:val>
                                            <p:strVal val="#ppt_x"/>
                                          </p:val>
                                        </p:tav>
                                      </p:tavLst>
                                    </p:anim>
                                    <p:anim calcmode="lin" valueType="num">
                                      <p:cBhvr>
                                        <p:cTn id="9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47120"/>
                                        </p:tgtEl>
                                        <p:attrNameLst>
                                          <p:attrName>style.visibility</p:attrName>
                                        </p:attrNameLst>
                                      </p:cBhvr>
                                      <p:to>
                                        <p:strVal val="visible"/>
                                      </p:to>
                                    </p:set>
                                    <p:animEffect transition="in" filter="fade">
                                      <p:cBhvr>
                                        <p:cTn id="103" dur="1000"/>
                                        <p:tgtEl>
                                          <p:spTgt spid="47120"/>
                                        </p:tgtEl>
                                      </p:cBhvr>
                                    </p:animEffect>
                                    <p:anim calcmode="lin" valueType="num">
                                      <p:cBhvr>
                                        <p:cTn id="104" dur="1000" fill="hold"/>
                                        <p:tgtEl>
                                          <p:spTgt spid="47120"/>
                                        </p:tgtEl>
                                        <p:attrNameLst>
                                          <p:attrName>ppt_x</p:attrName>
                                        </p:attrNameLst>
                                      </p:cBhvr>
                                      <p:tavLst>
                                        <p:tav tm="0">
                                          <p:val>
                                            <p:strVal val="#ppt_x"/>
                                          </p:val>
                                        </p:tav>
                                        <p:tav tm="100000">
                                          <p:val>
                                            <p:strVal val="#ppt_x"/>
                                          </p:val>
                                        </p:tav>
                                      </p:tavLst>
                                    </p:anim>
                                    <p:anim calcmode="lin" valueType="num">
                                      <p:cBhvr>
                                        <p:cTn id="105" dur="1000" fill="hold"/>
                                        <p:tgtEl>
                                          <p:spTgt spid="47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218398" cy="493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64661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4163" y="1828800"/>
            <a:ext cx="2971324" cy="4343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588" y="685800"/>
            <a:ext cx="2444750" cy="5867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663" y="1676400"/>
            <a:ext cx="3086100" cy="4114800"/>
          </a:xfrm>
          <a:prstGeom prst="rect">
            <a:avLst/>
          </a:prstGeom>
        </p:spPr>
      </p:pic>
    </p:spTree>
    <p:extLst>
      <p:ext uri="{BB962C8B-B14F-4D97-AF65-F5344CB8AC3E}">
        <p14:creationId xmlns:p14="http://schemas.microsoft.com/office/powerpoint/2010/main" val="1489026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66FF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648200"/>
            <a:ext cx="7239000" cy="1069848"/>
          </a:xfrm>
        </p:spPr>
        <p:txBody>
          <a:bodyPr>
            <a:noAutofit/>
          </a:bodyPr>
          <a:lstStyle/>
          <a:p>
            <a:r>
              <a:rPr lang="en-US" sz="4400" b="1" dirty="0" smtClean="0">
                <a:solidFill>
                  <a:srgbClr val="74B230"/>
                </a:solidFill>
              </a:rPr>
              <a:t>Thanks for your attention!</a:t>
            </a:r>
            <a:endParaRPr lang="en-US" sz="4400" b="1" dirty="0">
              <a:solidFill>
                <a:srgbClr val="74B230"/>
              </a:solidFill>
            </a:endParaRPr>
          </a:p>
        </p:txBody>
      </p:sp>
      <p:pic>
        <p:nvPicPr>
          <p:cNvPr id="1026" name="Picture 2" descr="Image result for biod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960"/>
            <a:ext cx="5181600" cy="305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195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Vert">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7170" name="Picture 2" descr="Image result for Why is biodiversity so important and worthy of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346447"/>
            <a:ext cx="4794885" cy="640080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369571" y="1524000"/>
            <a:ext cx="3739514" cy="2133600"/>
          </a:xfrm>
          <a:prstGeom prst="rect">
            <a:avLst/>
          </a:prstGeom>
        </p:spPr>
        <p:txBody>
          <a:bodyPr vert="horz">
            <a:normAutofit fontScale="92500"/>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lnSpc>
                <a:spcPct val="150000"/>
              </a:lnSpc>
              <a:spcBef>
                <a:spcPts val="0"/>
              </a:spcBef>
            </a:pPr>
            <a:r>
              <a:rPr lang="en-US" dirty="0" smtClean="0">
                <a:solidFill>
                  <a:schemeClr val="bg1"/>
                </a:solidFill>
                <a:latin typeface="Aharoni" panose="02010803020104030203" pitchFamily="2" charset="-79"/>
                <a:cs typeface="Aharoni" panose="02010803020104030203" pitchFamily="2" charset="-79"/>
              </a:rPr>
              <a:t>By: Amirali Karami</a:t>
            </a:r>
          </a:p>
          <a:p>
            <a:pPr>
              <a:spcBef>
                <a:spcPts val="0"/>
              </a:spcBef>
            </a:pPr>
            <a:r>
              <a:rPr lang="en-US" dirty="0" smtClean="0">
                <a:solidFill>
                  <a:schemeClr val="bg1"/>
                </a:solidFill>
                <a:latin typeface="Aharoni" panose="02010803020104030203" pitchFamily="2" charset="-79"/>
                <a:cs typeface="Aharoni" panose="02010803020104030203" pitchFamily="2" charset="-79"/>
              </a:rPr>
              <a:t>       Armin Amini </a:t>
            </a:r>
          </a:p>
          <a:p>
            <a:pPr>
              <a:lnSpc>
                <a:spcPct val="150000"/>
              </a:lnSpc>
              <a:spcBef>
                <a:spcPts val="0"/>
              </a:spcBef>
            </a:pPr>
            <a:r>
              <a:rPr lang="en-US" dirty="0" smtClean="0">
                <a:solidFill>
                  <a:schemeClr val="bg1"/>
                </a:solidFill>
                <a:latin typeface="Aharoni" panose="02010803020104030203" pitchFamily="2" charset="-79"/>
                <a:cs typeface="Aharoni" panose="02010803020104030203" pitchFamily="2" charset="-79"/>
              </a:rPr>
              <a:t>       Barad Kadivar</a:t>
            </a:r>
          </a:p>
          <a:p>
            <a:pPr>
              <a:lnSpc>
                <a:spcPct val="150000"/>
              </a:lnSpc>
              <a:spcBef>
                <a:spcPts val="0"/>
              </a:spcBef>
            </a:pPr>
            <a:r>
              <a:rPr lang="en-US" dirty="0" smtClean="0">
                <a:solidFill>
                  <a:schemeClr val="bg1"/>
                </a:solidFill>
                <a:latin typeface="Aharoni" panose="02010803020104030203" pitchFamily="2" charset="-79"/>
                <a:cs typeface="Aharoni" panose="02010803020104030203" pitchFamily="2" charset="-79"/>
              </a:rPr>
              <a:t>Teacher: Ms. Mirkhosravi</a:t>
            </a:r>
          </a:p>
        </p:txBody>
      </p:sp>
      <p:pic>
        <p:nvPicPr>
          <p:cNvPr id="2050" name="Picture 2" descr="Image result for biod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 y="346447"/>
            <a:ext cx="3581400" cy="1056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962400"/>
            <a:ext cx="3352800" cy="26864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1000"/>
                                        <p:tgtEl>
                                          <p:spTgt spid="2052"/>
                                        </p:tgtEl>
                                      </p:cBhvr>
                                    </p:animEffect>
                                    <p:anim calcmode="lin" valueType="num">
                                      <p:cBhvr>
                                        <p:cTn id="33" dur="1000" fill="hold"/>
                                        <p:tgtEl>
                                          <p:spTgt spid="2052"/>
                                        </p:tgtEl>
                                        <p:attrNameLst>
                                          <p:attrName>ppt_x</p:attrName>
                                        </p:attrNameLst>
                                      </p:cBhvr>
                                      <p:tavLst>
                                        <p:tav tm="0">
                                          <p:val>
                                            <p:strVal val="#ppt_x"/>
                                          </p:val>
                                        </p:tav>
                                        <p:tav tm="100000">
                                          <p:val>
                                            <p:strVal val="#ppt_x"/>
                                          </p:val>
                                        </p:tav>
                                      </p:tavLst>
                                    </p:anim>
                                    <p:anim calcmode="lin" valueType="num">
                                      <p:cBhvr>
                                        <p:cTn id="3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fontScale="90000"/>
          </a:bodyPr>
          <a:lstStyle/>
          <a:p>
            <a:pPr lvl="0"/>
            <a:r>
              <a:rPr lang="en-US" dirty="0" smtClean="0"/>
              <a:t/>
            </a:r>
            <a:br>
              <a:rPr lang="en-US" dirty="0" smtClean="0"/>
            </a:br>
            <a:r>
              <a:rPr lang="en-US" dirty="0">
                <a:solidFill>
                  <a:schemeClr val="accent2"/>
                </a:solidFill>
              </a:rPr>
              <a:t>What is biodiversity exactly?</a:t>
            </a:r>
            <a:br>
              <a:rPr lang="en-US" dirty="0">
                <a:solidFill>
                  <a:schemeClr val="accent2"/>
                </a:solidFill>
              </a:rPr>
            </a:br>
            <a:endParaRPr lang="en-US" dirty="0">
              <a:solidFill>
                <a:schemeClr val="accent2"/>
              </a:solidFill>
            </a:endParaRPr>
          </a:p>
        </p:txBody>
      </p:sp>
      <p:sp>
        <p:nvSpPr>
          <p:cNvPr id="3" name="Content Placeholder 2"/>
          <p:cNvSpPr>
            <a:spLocks noGrp="1"/>
          </p:cNvSpPr>
          <p:nvPr>
            <p:ph idx="1"/>
          </p:nvPr>
        </p:nvSpPr>
        <p:spPr>
          <a:xfrm>
            <a:off x="457200" y="1600200"/>
            <a:ext cx="8229600" cy="2971800"/>
          </a:xfrm>
        </p:spPr>
        <p:txBody>
          <a:bodyPr>
            <a:noAutofit/>
          </a:bodyPr>
          <a:lstStyle/>
          <a:p>
            <a:pPr marL="109728" indent="0" algn="just">
              <a:buNone/>
            </a:pPr>
            <a:r>
              <a:rPr lang="en-US" sz="2200" dirty="0" smtClean="0">
                <a:solidFill>
                  <a:schemeClr val="accent2"/>
                </a:solidFill>
                <a:latin typeface="Berlin Sans FB" panose="020E0602020502020306" pitchFamily="34" charset="0"/>
              </a:rPr>
              <a:t>Biodiversity boosts ecosystem productivity where each species, no matter how small, all have an important role to play . For example, a larger number of plant species means a greater variety of crops; greater species diversity ensures natural sustainability for all life forms; and healthy ecosystems can better withstand and recover from a variety of disasters .And  so, while we dominate this planet, we still need to preserve the diversity in wildlife.</a:t>
            </a:r>
            <a:endParaRPr lang="en-US" sz="2200" b="1" dirty="0">
              <a:solidFill>
                <a:schemeClr val="accent2"/>
              </a:solidFill>
              <a:latin typeface="Berlin Sans FB" panose="020E0602020502020306" pitchFamily="34" charset="0"/>
            </a:endParaRPr>
          </a:p>
        </p:txBody>
      </p:sp>
      <p:pic>
        <p:nvPicPr>
          <p:cNvPr id="1026" name="Picture 2" descr="http://cdn1.globalissues.org/i/env/hopetoun-falls-thumb.jpg"/>
          <p:cNvPicPr>
            <a:picLocks noChangeAspect="1" noChangeArrowheads="1"/>
          </p:cNvPicPr>
          <p:nvPr/>
        </p:nvPicPr>
        <p:blipFill>
          <a:blip r:embed="rId2" cstate="print"/>
          <a:srcRect/>
          <a:stretch>
            <a:fillRect/>
          </a:stretch>
        </p:blipFill>
        <p:spPr bwMode="auto">
          <a:xfrm>
            <a:off x="2604586" y="5085863"/>
            <a:ext cx="3019017" cy="1789498"/>
          </a:xfrm>
          <a:prstGeom prst="rect">
            <a:avLst/>
          </a:prstGeom>
          <a:noFill/>
        </p:spPr>
      </p:pic>
      <p:pic>
        <p:nvPicPr>
          <p:cNvPr id="1028" name="Picture 4" descr="Image result for biodiversity"/>
          <p:cNvPicPr>
            <a:picLocks noChangeAspect="1" noChangeArrowheads="1"/>
          </p:cNvPicPr>
          <p:nvPr/>
        </p:nvPicPr>
        <p:blipFill>
          <a:blip r:embed="rId3" cstate="print"/>
          <a:srcRect/>
          <a:stretch>
            <a:fillRect/>
          </a:stretch>
        </p:blipFill>
        <p:spPr bwMode="auto">
          <a:xfrm>
            <a:off x="4495800" y="4111982"/>
            <a:ext cx="2645654" cy="1586835"/>
          </a:xfrm>
          <a:prstGeom prst="rect">
            <a:avLst/>
          </a:prstGeom>
          <a:noFill/>
        </p:spPr>
      </p:pic>
      <p:pic>
        <p:nvPicPr>
          <p:cNvPr id="1030" name="Picture 6" descr="Image result for biodiversity"/>
          <p:cNvPicPr>
            <a:picLocks noChangeAspect="1" noChangeArrowheads="1"/>
          </p:cNvPicPr>
          <p:nvPr/>
        </p:nvPicPr>
        <p:blipFill>
          <a:blip r:embed="rId4" cstate="print"/>
          <a:srcRect/>
          <a:stretch>
            <a:fillRect/>
          </a:stretch>
        </p:blipFill>
        <p:spPr bwMode="auto">
          <a:xfrm>
            <a:off x="152400" y="4086582"/>
            <a:ext cx="2894078" cy="1963839"/>
          </a:xfrm>
          <a:prstGeom prst="rect">
            <a:avLst/>
          </a:prstGeom>
          <a:noFill/>
        </p:spPr>
      </p:pic>
      <p:pic>
        <p:nvPicPr>
          <p:cNvPr id="1032" name="Picture 8" descr="Image result for biodiversity"/>
          <p:cNvPicPr>
            <a:picLocks noChangeAspect="1" noChangeArrowheads="1"/>
          </p:cNvPicPr>
          <p:nvPr/>
        </p:nvPicPr>
        <p:blipFill>
          <a:blip r:embed="rId5" cstate="print"/>
          <a:srcRect/>
          <a:stretch>
            <a:fillRect/>
          </a:stretch>
        </p:blipFill>
        <p:spPr bwMode="auto">
          <a:xfrm>
            <a:off x="6324600" y="5239351"/>
            <a:ext cx="2514600" cy="1447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ipe(down)">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wipe(down)">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wipe(down)">
                                      <p:cBhvr>
                                        <p:cTn id="3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027145" cy="762000"/>
          </a:xfrm>
        </p:spPr>
        <p:txBody>
          <a:bodyPr>
            <a:normAutofit fontScale="90000"/>
          </a:bodyPr>
          <a:lstStyle/>
          <a:p>
            <a:r>
              <a:rPr lang="en-US" b="1" dirty="0" smtClean="0"/>
              <a:t/>
            </a:r>
            <a:br>
              <a:rPr lang="en-US" b="1" dirty="0" smtClean="0"/>
            </a:br>
            <a:r>
              <a:rPr lang="en-US" sz="3100" b="1" dirty="0" smtClean="0">
                <a:solidFill>
                  <a:srgbClr val="0070C0"/>
                </a:solidFill>
              </a:rPr>
              <a:t>How </a:t>
            </a:r>
            <a:r>
              <a:rPr lang="en-US" sz="3100" b="1" dirty="0">
                <a:solidFill>
                  <a:srgbClr val="0070C0"/>
                </a:solidFill>
              </a:rPr>
              <a:t>is biodiversity measured</a:t>
            </a:r>
            <a:r>
              <a:rPr lang="en-US" sz="3600" b="1" dirty="0">
                <a:solidFill>
                  <a:srgbClr val="0070C0"/>
                </a:solidFill>
              </a:rPr>
              <a:t>?</a:t>
            </a:r>
            <a:r>
              <a:rPr lang="en-US" sz="3600" dirty="0">
                <a:solidFill>
                  <a:srgbClr val="0070C0"/>
                </a:solidFill>
              </a:rPr>
              <a:t/>
            </a:r>
            <a:br>
              <a:rPr lang="en-US" sz="3600" dirty="0">
                <a:solidFill>
                  <a:srgbClr val="0070C0"/>
                </a:solidFill>
              </a:rPr>
            </a:br>
            <a:endParaRPr lang="en-US" sz="3600" dirty="0">
              <a:solidFill>
                <a:srgbClr val="0070C0"/>
              </a:solidFill>
            </a:endParaRPr>
          </a:p>
        </p:txBody>
      </p:sp>
      <p:sp>
        <p:nvSpPr>
          <p:cNvPr id="3" name="Content Placeholder 2"/>
          <p:cNvSpPr>
            <a:spLocks noGrp="1"/>
          </p:cNvSpPr>
          <p:nvPr>
            <p:ph idx="1"/>
          </p:nvPr>
        </p:nvSpPr>
        <p:spPr>
          <a:xfrm>
            <a:off x="221255" y="1143000"/>
            <a:ext cx="8700342" cy="914400"/>
          </a:xfrm>
        </p:spPr>
        <p:txBody>
          <a:bodyPr>
            <a:normAutofit fontScale="70000" lnSpcReduction="20000"/>
          </a:bodyPr>
          <a:lstStyle/>
          <a:p>
            <a:pPr marL="109728" indent="0">
              <a:buNone/>
            </a:pPr>
            <a:r>
              <a:rPr lang="en-US" sz="2600" dirty="0" smtClean="0">
                <a:solidFill>
                  <a:srgbClr val="0070C0"/>
                </a:solidFill>
                <a:latin typeface="Berlin Sans FB" panose="020E0602020502020306" pitchFamily="34" charset="0"/>
              </a:rPr>
              <a:t>Biodiversity </a:t>
            </a:r>
            <a:r>
              <a:rPr lang="en-US" sz="2600" dirty="0">
                <a:solidFill>
                  <a:srgbClr val="0070C0"/>
                </a:solidFill>
                <a:latin typeface="Berlin Sans FB" panose="020E0602020502020306" pitchFamily="34" charset="0"/>
              </a:rPr>
              <a:t>is determined by counting the number of species occurring in a given unit of area. The greater the species diversity within an area, the higher the biodiversity, which can be calculated using various methods, such as diversity indices.</a:t>
            </a:r>
          </a:p>
          <a:p>
            <a:endParaRPr lang="en-US" sz="2000" dirty="0"/>
          </a:p>
        </p:txBody>
      </p:sp>
      <p:pic>
        <p:nvPicPr>
          <p:cNvPr id="1026" name="Picture 2" descr="Image result for how can we measure biod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7397597" cy="457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31603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091892" cy="1066800"/>
          </a:xfrm>
        </p:spPr>
        <p:txBody>
          <a:bodyPr>
            <a:normAutofit fontScale="90000"/>
          </a:bodyPr>
          <a:lstStyle/>
          <a:p>
            <a:pPr lvl="0"/>
            <a:r>
              <a:rPr lang="en-US" sz="3600" b="1" dirty="0" smtClean="0"/>
              <a:t/>
            </a:r>
            <a:br>
              <a:rPr lang="en-US" sz="3600" b="1" dirty="0" smtClean="0"/>
            </a:br>
            <a:r>
              <a:rPr lang="en-US" sz="3600" b="1" dirty="0"/>
              <a:t/>
            </a:r>
            <a:br>
              <a:rPr lang="en-US" sz="3600" b="1" dirty="0"/>
            </a:br>
            <a:r>
              <a:rPr lang="en-US" sz="3100" b="1" dirty="0" smtClean="0">
                <a:solidFill>
                  <a:srgbClr val="7030A0"/>
                </a:solidFill>
              </a:rPr>
              <a:t>How many species go extinct every day?</a:t>
            </a:r>
            <a:r>
              <a:rPr lang="en-US" sz="3600" dirty="0" smtClean="0">
                <a:solidFill>
                  <a:srgbClr val="7030A0"/>
                </a:solidFill>
              </a:rPr>
              <a:t/>
            </a:r>
            <a:br>
              <a:rPr lang="en-US" sz="3600" dirty="0" smtClean="0">
                <a:solidFill>
                  <a:srgbClr val="7030A0"/>
                </a:solidFill>
              </a:rPr>
            </a:br>
            <a:r>
              <a:rPr lang="en-US" dirty="0">
                <a:solidFill>
                  <a:srgbClr val="FF0000"/>
                </a:solidFill>
              </a:rPr>
              <a:t> </a:t>
            </a:r>
            <a:br>
              <a:rPr lang="en-US" dirty="0">
                <a:solidFill>
                  <a:srgbClr val="FF0000"/>
                </a:solidFill>
              </a:rPr>
            </a:br>
            <a:endParaRPr lang="en-US" dirty="0">
              <a:solidFill>
                <a:srgbClr val="FF0000"/>
              </a:solidFill>
            </a:endParaRPr>
          </a:p>
        </p:txBody>
      </p:sp>
      <p:sp>
        <p:nvSpPr>
          <p:cNvPr id="3" name="Content Placeholder 2"/>
          <p:cNvSpPr>
            <a:spLocks noGrp="1"/>
          </p:cNvSpPr>
          <p:nvPr>
            <p:ph sz="half" idx="1"/>
          </p:nvPr>
        </p:nvSpPr>
        <p:spPr>
          <a:xfrm>
            <a:off x="422275" y="1783080"/>
            <a:ext cx="7968408" cy="4267200"/>
          </a:xfrm>
          <a:solidFill>
            <a:schemeClr val="accent1">
              <a:lumMod val="20000"/>
              <a:lumOff val="80000"/>
            </a:schemeClr>
          </a:solidFill>
        </p:spPr>
        <p:txBody>
          <a:bodyPr>
            <a:noAutofit/>
          </a:bodyPr>
          <a:lstStyle/>
          <a:p>
            <a:pPr marL="109728" indent="0">
              <a:buNone/>
            </a:pPr>
            <a:r>
              <a:rPr lang="en-US" dirty="0">
                <a:solidFill>
                  <a:srgbClr val="7030A0"/>
                </a:solidFill>
                <a:latin typeface="Berlin Sans FB" panose="020E0602020502020306" pitchFamily="34" charset="0"/>
              </a:rPr>
              <a:t>On average, we lose about 150 species a day – that’s around 55,000 every year! Many species will have become extinct due to human encroachment on their habitats long before we have discovered the true wealth of biodiversity we are destroying. The United Nations declared 2010 to be the International Year of </a:t>
            </a:r>
            <a:r>
              <a:rPr lang="en-US" dirty="0" smtClean="0">
                <a:solidFill>
                  <a:srgbClr val="7030A0"/>
                </a:solidFill>
                <a:latin typeface="Berlin Sans FB" panose="020E0602020502020306" pitchFamily="34" charset="0"/>
              </a:rPr>
              <a:t>Biodiversity</a:t>
            </a:r>
            <a:r>
              <a:rPr lang="en-US" dirty="0">
                <a:solidFill>
                  <a:srgbClr val="7030A0"/>
                </a:solidFill>
                <a:latin typeface="Berlin Sans FB" panose="020E0602020502020306" pitchFamily="34" charset="0"/>
              </a:rPr>
              <a:t> </a:t>
            </a:r>
            <a:r>
              <a:rPr lang="en-US" dirty="0" smtClean="0">
                <a:solidFill>
                  <a:srgbClr val="7030A0"/>
                </a:solidFill>
                <a:latin typeface="Berlin Sans FB" panose="020E0602020502020306" pitchFamily="34" charset="0"/>
              </a:rPr>
              <a:t>to </a:t>
            </a:r>
            <a:r>
              <a:rPr lang="en-US" dirty="0">
                <a:solidFill>
                  <a:srgbClr val="7030A0"/>
                </a:solidFill>
                <a:latin typeface="Berlin Sans FB" panose="020E0602020502020306" pitchFamily="34" charset="0"/>
              </a:rPr>
              <a:t>celebrate life on earth and underscore its precious nature. Once a species is lost, it is gone forever: we will never again be able to experience a Steller’s sea cow – a marine mammal related to the dugong and manatee. The sea cows were hunted to extinction by our ancestors in 1768 – only 27 years after they were discovered by Europeans. The International Union for Conservation of Nature (</a:t>
            </a:r>
            <a:r>
              <a:rPr lang="en-US" dirty="0" smtClean="0">
                <a:solidFill>
                  <a:srgbClr val="7030A0"/>
                </a:solidFill>
                <a:latin typeface="Berlin Sans FB" panose="020E0602020502020306" pitchFamily="34" charset="0"/>
              </a:rPr>
              <a:t>IUCN)</a:t>
            </a:r>
            <a:r>
              <a:rPr lang="en-US" dirty="0">
                <a:solidFill>
                  <a:srgbClr val="7030A0"/>
                </a:solidFill>
                <a:latin typeface="Berlin Sans FB" panose="020E0602020502020306" pitchFamily="34" charset="0"/>
              </a:rPr>
              <a:t> </a:t>
            </a:r>
            <a:r>
              <a:rPr lang="en-US" dirty="0" smtClean="0">
                <a:solidFill>
                  <a:srgbClr val="7030A0"/>
                </a:solidFill>
                <a:latin typeface="Berlin Sans FB" panose="020E0602020502020306" pitchFamily="34" charset="0"/>
              </a:rPr>
              <a:t>has </a:t>
            </a:r>
            <a:r>
              <a:rPr lang="en-US" dirty="0">
                <a:solidFill>
                  <a:srgbClr val="7030A0"/>
                </a:solidFill>
                <a:latin typeface="Berlin Sans FB" panose="020E0602020502020306" pitchFamily="34" charset="0"/>
              </a:rPr>
              <a:t>listed many thousands of endangered animal and plant species from around the world in its Red </a:t>
            </a:r>
            <a:r>
              <a:rPr lang="en-US" dirty="0" smtClean="0">
                <a:solidFill>
                  <a:srgbClr val="7030A0"/>
                </a:solidFill>
                <a:latin typeface="Berlin Sans FB" panose="020E0602020502020306" pitchFamily="34" charset="0"/>
              </a:rPr>
              <a:t>List.  </a:t>
            </a:r>
            <a:r>
              <a:rPr lang="en-US" dirty="0">
                <a:solidFill>
                  <a:srgbClr val="7030A0"/>
                </a:solidFill>
                <a:latin typeface="Berlin Sans FB" panose="020E0602020502020306" pitchFamily="34" charset="0"/>
              </a:rPr>
              <a:t>The list is by no means complete, however.</a:t>
            </a:r>
          </a:p>
          <a:p>
            <a:endParaRPr lang="en-US" dirty="0">
              <a:latin typeface="Berlin Sans FB" panose="020E0602020502020306" pitchFamily="34" charset="0"/>
            </a:endParaRPr>
          </a:p>
        </p:txBody>
      </p:sp>
      <p:sp>
        <p:nvSpPr>
          <p:cNvPr id="4" name="AutoShape 2" descr="Image result for How many species go extinct every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2355239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990600"/>
            <a:ext cx="4609641" cy="2363542"/>
          </a:xfrm>
          <a:prstGeom prst="rect">
            <a:avLst/>
          </a:prstGeom>
        </p:spPr>
      </p:pic>
      <p:pic>
        <p:nvPicPr>
          <p:cNvPr id="3076" name="Picture 4" descr="Image result for How many species go extinct every 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899" y="5105400"/>
            <a:ext cx="4938128" cy="15689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How many species go extinct every 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326" y="3696370"/>
            <a:ext cx="44958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3742866"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4934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Effect transition="in" filter="wipe(down)">
                                      <p:cBhvr>
                                        <p:cTn id="25" dur="580">
                                          <p:stCondLst>
                                            <p:cond delay="0"/>
                                          </p:stCondLst>
                                        </p:cTn>
                                        <p:tgtEl>
                                          <p:spTgt spid="3078"/>
                                        </p:tgtEl>
                                      </p:cBhvr>
                                    </p:animEffect>
                                    <p:anim calcmode="lin" valueType="num">
                                      <p:cBhvr>
                                        <p:cTn id="26"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8"/>
                                        </p:tgtEl>
                                      </p:cBhvr>
                                      <p:to x="100000" y="60000"/>
                                    </p:animScale>
                                    <p:animScale>
                                      <p:cBhvr>
                                        <p:cTn id="32" dur="166" decel="50000">
                                          <p:stCondLst>
                                            <p:cond delay="676"/>
                                          </p:stCondLst>
                                        </p:cTn>
                                        <p:tgtEl>
                                          <p:spTgt spid="3078"/>
                                        </p:tgtEl>
                                      </p:cBhvr>
                                      <p:to x="100000" y="100000"/>
                                    </p:animScale>
                                    <p:animScale>
                                      <p:cBhvr>
                                        <p:cTn id="33" dur="26">
                                          <p:stCondLst>
                                            <p:cond delay="1312"/>
                                          </p:stCondLst>
                                        </p:cTn>
                                        <p:tgtEl>
                                          <p:spTgt spid="3078"/>
                                        </p:tgtEl>
                                      </p:cBhvr>
                                      <p:to x="100000" y="80000"/>
                                    </p:animScale>
                                    <p:animScale>
                                      <p:cBhvr>
                                        <p:cTn id="34" dur="166" decel="50000">
                                          <p:stCondLst>
                                            <p:cond delay="1338"/>
                                          </p:stCondLst>
                                        </p:cTn>
                                        <p:tgtEl>
                                          <p:spTgt spid="3078"/>
                                        </p:tgtEl>
                                      </p:cBhvr>
                                      <p:to x="100000" y="100000"/>
                                    </p:animScale>
                                    <p:animScale>
                                      <p:cBhvr>
                                        <p:cTn id="35" dur="26">
                                          <p:stCondLst>
                                            <p:cond delay="1642"/>
                                          </p:stCondLst>
                                        </p:cTn>
                                        <p:tgtEl>
                                          <p:spTgt spid="3078"/>
                                        </p:tgtEl>
                                      </p:cBhvr>
                                      <p:to x="100000" y="90000"/>
                                    </p:animScale>
                                    <p:animScale>
                                      <p:cBhvr>
                                        <p:cTn id="36" dur="166" decel="50000">
                                          <p:stCondLst>
                                            <p:cond delay="1668"/>
                                          </p:stCondLst>
                                        </p:cTn>
                                        <p:tgtEl>
                                          <p:spTgt spid="3078"/>
                                        </p:tgtEl>
                                      </p:cBhvr>
                                      <p:to x="100000" y="100000"/>
                                    </p:animScale>
                                    <p:animScale>
                                      <p:cBhvr>
                                        <p:cTn id="37" dur="26">
                                          <p:stCondLst>
                                            <p:cond delay="1808"/>
                                          </p:stCondLst>
                                        </p:cTn>
                                        <p:tgtEl>
                                          <p:spTgt spid="3078"/>
                                        </p:tgtEl>
                                      </p:cBhvr>
                                      <p:to x="100000" y="95000"/>
                                    </p:animScale>
                                    <p:animScale>
                                      <p:cBhvr>
                                        <p:cTn id="38" dur="166" decel="50000">
                                          <p:stCondLst>
                                            <p:cond delay="1834"/>
                                          </p:stCondLst>
                                        </p:cTn>
                                        <p:tgtEl>
                                          <p:spTgt spid="307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animEffect transition="in" filter="wipe(down)">
                                      <p:cBhvr>
                                        <p:cTn id="43" dur="580">
                                          <p:stCondLst>
                                            <p:cond delay="0"/>
                                          </p:stCondLst>
                                        </p:cTn>
                                        <p:tgtEl>
                                          <p:spTgt spid="3076"/>
                                        </p:tgtEl>
                                      </p:cBhvr>
                                    </p:animEffect>
                                    <p:anim calcmode="lin" valueType="num">
                                      <p:cBhvr>
                                        <p:cTn id="44"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49" dur="26">
                                          <p:stCondLst>
                                            <p:cond delay="650"/>
                                          </p:stCondLst>
                                        </p:cTn>
                                        <p:tgtEl>
                                          <p:spTgt spid="3076"/>
                                        </p:tgtEl>
                                      </p:cBhvr>
                                      <p:to x="100000" y="60000"/>
                                    </p:animScale>
                                    <p:animScale>
                                      <p:cBhvr>
                                        <p:cTn id="50" dur="166" decel="50000">
                                          <p:stCondLst>
                                            <p:cond delay="676"/>
                                          </p:stCondLst>
                                        </p:cTn>
                                        <p:tgtEl>
                                          <p:spTgt spid="3076"/>
                                        </p:tgtEl>
                                      </p:cBhvr>
                                      <p:to x="100000" y="100000"/>
                                    </p:animScale>
                                    <p:animScale>
                                      <p:cBhvr>
                                        <p:cTn id="51" dur="26">
                                          <p:stCondLst>
                                            <p:cond delay="1312"/>
                                          </p:stCondLst>
                                        </p:cTn>
                                        <p:tgtEl>
                                          <p:spTgt spid="3076"/>
                                        </p:tgtEl>
                                      </p:cBhvr>
                                      <p:to x="100000" y="80000"/>
                                    </p:animScale>
                                    <p:animScale>
                                      <p:cBhvr>
                                        <p:cTn id="52" dur="166" decel="50000">
                                          <p:stCondLst>
                                            <p:cond delay="1338"/>
                                          </p:stCondLst>
                                        </p:cTn>
                                        <p:tgtEl>
                                          <p:spTgt spid="3076"/>
                                        </p:tgtEl>
                                      </p:cBhvr>
                                      <p:to x="100000" y="100000"/>
                                    </p:animScale>
                                    <p:animScale>
                                      <p:cBhvr>
                                        <p:cTn id="53" dur="26">
                                          <p:stCondLst>
                                            <p:cond delay="1642"/>
                                          </p:stCondLst>
                                        </p:cTn>
                                        <p:tgtEl>
                                          <p:spTgt spid="3076"/>
                                        </p:tgtEl>
                                      </p:cBhvr>
                                      <p:to x="100000" y="90000"/>
                                    </p:animScale>
                                    <p:animScale>
                                      <p:cBhvr>
                                        <p:cTn id="54" dur="166" decel="50000">
                                          <p:stCondLst>
                                            <p:cond delay="1668"/>
                                          </p:stCondLst>
                                        </p:cTn>
                                        <p:tgtEl>
                                          <p:spTgt spid="3076"/>
                                        </p:tgtEl>
                                      </p:cBhvr>
                                      <p:to x="100000" y="100000"/>
                                    </p:animScale>
                                    <p:animScale>
                                      <p:cBhvr>
                                        <p:cTn id="55" dur="26">
                                          <p:stCondLst>
                                            <p:cond delay="1808"/>
                                          </p:stCondLst>
                                        </p:cTn>
                                        <p:tgtEl>
                                          <p:spTgt spid="3076"/>
                                        </p:tgtEl>
                                      </p:cBhvr>
                                      <p:to x="100000" y="95000"/>
                                    </p:animScale>
                                    <p:animScale>
                                      <p:cBhvr>
                                        <p:cTn id="56" dur="166" decel="50000">
                                          <p:stCondLst>
                                            <p:cond delay="1834"/>
                                          </p:stCondLst>
                                        </p:cTn>
                                        <p:tgtEl>
                                          <p:spTgt spid="307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080"/>
                                        </p:tgtEl>
                                        <p:attrNameLst>
                                          <p:attrName>style.visibility</p:attrName>
                                        </p:attrNameLst>
                                      </p:cBhvr>
                                      <p:to>
                                        <p:strVal val="visible"/>
                                      </p:to>
                                    </p:set>
                                    <p:animEffect transition="in" filter="wipe(down)">
                                      <p:cBhvr>
                                        <p:cTn id="61" dur="580">
                                          <p:stCondLst>
                                            <p:cond delay="0"/>
                                          </p:stCondLst>
                                        </p:cTn>
                                        <p:tgtEl>
                                          <p:spTgt spid="3080"/>
                                        </p:tgtEl>
                                      </p:cBhvr>
                                    </p:animEffect>
                                    <p:anim calcmode="lin" valueType="num">
                                      <p:cBhvr>
                                        <p:cTn id="62"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67" dur="26">
                                          <p:stCondLst>
                                            <p:cond delay="650"/>
                                          </p:stCondLst>
                                        </p:cTn>
                                        <p:tgtEl>
                                          <p:spTgt spid="3080"/>
                                        </p:tgtEl>
                                      </p:cBhvr>
                                      <p:to x="100000" y="60000"/>
                                    </p:animScale>
                                    <p:animScale>
                                      <p:cBhvr>
                                        <p:cTn id="68" dur="166" decel="50000">
                                          <p:stCondLst>
                                            <p:cond delay="676"/>
                                          </p:stCondLst>
                                        </p:cTn>
                                        <p:tgtEl>
                                          <p:spTgt spid="3080"/>
                                        </p:tgtEl>
                                      </p:cBhvr>
                                      <p:to x="100000" y="100000"/>
                                    </p:animScale>
                                    <p:animScale>
                                      <p:cBhvr>
                                        <p:cTn id="69" dur="26">
                                          <p:stCondLst>
                                            <p:cond delay="1312"/>
                                          </p:stCondLst>
                                        </p:cTn>
                                        <p:tgtEl>
                                          <p:spTgt spid="3080"/>
                                        </p:tgtEl>
                                      </p:cBhvr>
                                      <p:to x="100000" y="80000"/>
                                    </p:animScale>
                                    <p:animScale>
                                      <p:cBhvr>
                                        <p:cTn id="70" dur="166" decel="50000">
                                          <p:stCondLst>
                                            <p:cond delay="1338"/>
                                          </p:stCondLst>
                                        </p:cTn>
                                        <p:tgtEl>
                                          <p:spTgt spid="3080"/>
                                        </p:tgtEl>
                                      </p:cBhvr>
                                      <p:to x="100000" y="100000"/>
                                    </p:animScale>
                                    <p:animScale>
                                      <p:cBhvr>
                                        <p:cTn id="71" dur="26">
                                          <p:stCondLst>
                                            <p:cond delay="1642"/>
                                          </p:stCondLst>
                                        </p:cTn>
                                        <p:tgtEl>
                                          <p:spTgt spid="3080"/>
                                        </p:tgtEl>
                                      </p:cBhvr>
                                      <p:to x="100000" y="90000"/>
                                    </p:animScale>
                                    <p:animScale>
                                      <p:cBhvr>
                                        <p:cTn id="72" dur="166" decel="50000">
                                          <p:stCondLst>
                                            <p:cond delay="1668"/>
                                          </p:stCondLst>
                                        </p:cTn>
                                        <p:tgtEl>
                                          <p:spTgt spid="3080"/>
                                        </p:tgtEl>
                                      </p:cBhvr>
                                      <p:to x="100000" y="100000"/>
                                    </p:animScale>
                                    <p:animScale>
                                      <p:cBhvr>
                                        <p:cTn id="73" dur="26">
                                          <p:stCondLst>
                                            <p:cond delay="1808"/>
                                          </p:stCondLst>
                                        </p:cTn>
                                        <p:tgtEl>
                                          <p:spTgt spid="3080"/>
                                        </p:tgtEl>
                                      </p:cBhvr>
                                      <p:to x="100000" y="95000"/>
                                    </p:animScale>
                                    <p:animScale>
                                      <p:cBhvr>
                                        <p:cTn id="74" dur="166" decel="50000">
                                          <p:stCondLst>
                                            <p:cond delay="1834"/>
                                          </p:stCondLst>
                                        </p:cTn>
                                        <p:tgtEl>
                                          <p:spTgt spid="30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010400" cy="1066800"/>
          </a:xfrm>
        </p:spPr>
        <p:txBody>
          <a:bodyPr>
            <a:noAutofit/>
          </a:bodyPr>
          <a:lstStyle/>
          <a:p>
            <a:r>
              <a:rPr lang="en-US" sz="3200" b="1" dirty="0" smtClean="0"/>
              <a:t/>
            </a:r>
            <a:br>
              <a:rPr lang="en-US" sz="3200" b="1" dirty="0" smtClean="0"/>
            </a:br>
            <a:r>
              <a:rPr lang="en-US" sz="3200" b="1" dirty="0" smtClean="0">
                <a:solidFill>
                  <a:schemeClr val="accent2"/>
                </a:solidFill>
              </a:rPr>
              <a:t>Why </a:t>
            </a:r>
            <a:r>
              <a:rPr lang="en-US" sz="3200" b="1" dirty="0">
                <a:solidFill>
                  <a:schemeClr val="accent2"/>
                </a:solidFill>
              </a:rPr>
              <a:t>is biodiversity so important and worthy of protection?</a:t>
            </a:r>
            <a:r>
              <a:rPr lang="en-US" sz="3200" dirty="0">
                <a:solidFill>
                  <a:schemeClr val="accent2"/>
                </a:solidFill>
              </a:rPr>
              <a:t/>
            </a:r>
            <a:br>
              <a:rPr lang="en-US" sz="3200" dirty="0">
                <a:solidFill>
                  <a:schemeClr val="accent2"/>
                </a:solidFill>
              </a:rPr>
            </a:br>
            <a:endParaRPr lang="en-US" sz="3200" dirty="0">
              <a:solidFill>
                <a:schemeClr val="accent2"/>
              </a:solidFill>
              <a:latin typeface="Berlin Sans FB" panose="020E0602020502020306" pitchFamily="34" charset="0"/>
            </a:endParaRPr>
          </a:p>
        </p:txBody>
      </p:sp>
      <p:sp>
        <p:nvSpPr>
          <p:cNvPr id="4" name="Title 1"/>
          <p:cNvSpPr txBox="1">
            <a:spLocks/>
          </p:cNvSpPr>
          <p:nvPr/>
        </p:nvSpPr>
        <p:spPr>
          <a:xfrm>
            <a:off x="914400" y="2514600"/>
            <a:ext cx="7810500" cy="32766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200" dirty="0" smtClean="0">
                <a:solidFill>
                  <a:schemeClr val="accent2"/>
                </a:solidFill>
                <a:latin typeface="Berlin Sans FB" panose="020E0602020502020306" pitchFamily="34" charset="0"/>
              </a:rPr>
              <a:t>Research has shown that biodiversity is an important factor for the properties and performance of ecosystems. Their stability depends in part on the complex interactions of their inhabitants. Massive human interference decimates individual species or drives them to extinction, while other existing species experience explosive growth, and yet others invade or are introduced by humans. This alters the nature of ecosystems or destroys them outright and impacts ecosystem services such as the provision of food and clean water.</a:t>
            </a:r>
            <a:endParaRPr lang="en-US" sz="2200" dirty="0">
              <a:solidFill>
                <a:schemeClr val="accent2"/>
              </a:solidFill>
              <a:latin typeface="Berlin Sans FB" panose="020E0602020502020306" pitchFamily="34" charset="0"/>
            </a:endParaRPr>
          </a:p>
        </p:txBody>
      </p:sp>
    </p:spTree>
    <p:extLst>
      <p:ext uri="{BB962C8B-B14F-4D97-AF65-F5344CB8AC3E}">
        <p14:creationId xmlns:p14="http://schemas.microsoft.com/office/powerpoint/2010/main" val="120879817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591" y="750525"/>
            <a:ext cx="4058425"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131884" y="592015"/>
            <a:ext cx="4788877"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222222"/>
                </a:solidFill>
                <a:effectLst/>
                <a:latin typeface="Berlin Sans FB Demi" panose="020E0802020502020306" pitchFamily="34" charset="0"/>
                <a:ea typeface="Times New Roman" panose="02020603050405020304" pitchFamily="18" charset="0"/>
                <a:cs typeface="Arial" panose="020B0604020202020204" pitchFamily="34" charset="0"/>
              </a:rPr>
              <a:t>Species depend on each other</a:t>
            </a:r>
            <a:endParaRPr kumimoji="0" lang="en-US" altLang="en-US" sz="1600" b="0" i="0" u="none" strike="noStrike" cap="none" normalizeH="0" baseline="0" dirty="0" smtClean="0">
              <a:ln>
                <a:noFill/>
              </a:ln>
              <a:solidFill>
                <a:schemeClr val="tx1"/>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44444"/>
                </a:solidFill>
                <a:effectLst/>
                <a:latin typeface="Berlin Sans FB Demi" panose="020E0802020502020306" pitchFamily="34" charset="0"/>
                <a:ea typeface="Times New Roman" panose="02020603050405020304" pitchFamily="18" charset="0"/>
                <a:cs typeface="Arial" panose="020B0604020202020204" pitchFamily="34" charset="0"/>
              </a:rPr>
              <a:t>While there might be survival of the fittest within a given species, each species depends on the services provided by other species to ensure survival. It is a type of cooperation based on mutual survival and is often what a balanced ecosystem refers to.</a:t>
            </a:r>
            <a:endParaRPr kumimoji="0" lang="en-US" altLang="en-US" sz="1600" b="0" i="0" u="none" strike="noStrike" cap="none" normalizeH="0" baseline="0" dirty="0" smtClean="0">
              <a:ln>
                <a:noFill/>
              </a:ln>
              <a:solidFill>
                <a:schemeClr val="tx1"/>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222222"/>
                </a:solidFill>
                <a:effectLst/>
                <a:latin typeface="Berlin Sans FB Demi" panose="020E0802020502020306" pitchFamily="34" charset="0"/>
                <a:ea typeface="Times New Roman" panose="02020603050405020304" pitchFamily="18" charset="0"/>
                <a:cs typeface="Arial" panose="020B0604020202020204" pitchFamily="34" charset="0"/>
              </a:rPr>
              <a:t>Soil, bacteria, plants; the Nitrogen Cycle</a:t>
            </a:r>
            <a:endParaRPr kumimoji="0" lang="en-US" altLang="en-US" sz="1600" b="0" i="0" u="none" strike="noStrike" cap="none" normalizeH="0" baseline="0" dirty="0" smtClean="0">
              <a:ln>
                <a:noFill/>
              </a:ln>
              <a:solidFill>
                <a:schemeClr val="tx1"/>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strike="noStrike" cap="none" normalizeH="0" baseline="0" dirty="0" smtClean="0">
                <a:ln>
                  <a:noFill/>
                </a:ln>
                <a:effectLst/>
                <a:latin typeface="Berlin Sans FB Demi" panose="020E0802020502020306" pitchFamily="34" charset="0"/>
                <a:ea typeface="Times New Roman" panose="02020603050405020304" pitchFamily="18" charset="0"/>
                <a:cs typeface="Arial" panose="020B0604020202020204" pitchFamily="34" charset="0"/>
              </a:rPr>
              <a:t>The relationship between soil, plants, bacteria and other life is also referred to as the nitrogen cycle:</a:t>
            </a:r>
            <a:endParaRPr kumimoji="0" lang="en-US" altLang="en-US" sz="1600" b="0" i="0" strike="noStrike" cap="none" normalizeH="0" baseline="0" dirty="0" smtClean="0">
              <a:ln>
                <a:noFill/>
              </a:ln>
              <a:effectLst/>
              <a:latin typeface="Berlin Sans FB Demi" panose="020E0802020502020306" pitchFamily="34" charset="0"/>
            </a:endParaRPr>
          </a:p>
        </p:txBody>
      </p:sp>
      <p:pic>
        <p:nvPicPr>
          <p:cNvPr id="1025" name="Picture 6" descr="http://cdn1.globalissues.org/i/env/nitrogen-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54" y="3357327"/>
            <a:ext cx="4419600" cy="350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13509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5"/>
                                        </p:tgtEl>
                                        <p:attrNameLst>
                                          <p:attrName>style.visibility</p:attrName>
                                        </p:attrNameLst>
                                      </p:cBhvr>
                                      <p:to>
                                        <p:strVal val="visible"/>
                                      </p:to>
                                    </p:set>
                                    <p:animEffect transition="in" filter="fade">
                                      <p:cBhvr>
                                        <p:cTn id="14" dur="1000"/>
                                        <p:tgtEl>
                                          <p:spTgt spid="1025"/>
                                        </p:tgtEl>
                                      </p:cBhvr>
                                    </p:animEffect>
                                    <p:anim calcmode="lin" valueType="num">
                                      <p:cBhvr>
                                        <p:cTn id="15" dur="1000" fill="hold"/>
                                        <p:tgtEl>
                                          <p:spTgt spid="1025"/>
                                        </p:tgtEl>
                                        <p:attrNameLst>
                                          <p:attrName>ppt_x</p:attrName>
                                        </p:attrNameLst>
                                      </p:cBhvr>
                                      <p:tavLst>
                                        <p:tav tm="0">
                                          <p:val>
                                            <p:strVal val="#ppt_x"/>
                                          </p:val>
                                        </p:tav>
                                        <p:tav tm="100000">
                                          <p:val>
                                            <p:strVal val="#ppt_x"/>
                                          </p:val>
                                        </p:tav>
                                      </p:tavLst>
                                    </p:anim>
                                    <p:anim calcmode="lin" valueType="num">
                                      <p:cBhvr>
                                        <p:cTn id="16"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1000"/>
                                        <p:tgtEl>
                                          <p:spTgt spid="5124"/>
                                        </p:tgtEl>
                                      </p:cBhvr>
                                    </p:animEffect>
                                    <p:anim calcmode="lin" valueType="num">
                                      <p:cBhvr>
                                        <p:cTn id="22" dur="1000" fill="hold"/>
                                        <p:tgtEl>
                                          <p:spTgt spid="5124"/>
                                        </p:tgtEl>
                                        <p:attrNameLst>
                                          <p:attrName>ppt_x</p:attrName>
                                        </p:attrNameLst>
                                      </p:cBhvr>
                                      <p:tavLst>
                                        <p:tav tm="0">
                                          <p:val>
                                            <p:strVal val="#ppt_x"/>
                                          </p:val>
                                        </p:tav>
                                        <p:tav tm="100000">
                                          <p:val>
                                            <p:strVal val="#ppt_x"/>
                                          </p:val>
                                        </p:tav>
                                      </p:tavLst>
                                    </p:anim>
                                    <p:anim calcmode="lin" valueType="num">
                                      <p:cBhvr>
                                        <p:cTn id="23"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696200" cy="571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83398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1951</TotalTime>
  <Words>571</Words>
  <Application>Microsoft Office PowerPoint</Application>
  <PresentationFormat>On-screen Show (4:3)</PresentationFormat>
  <Paragraphs>35</Paragraphs>
  <Slides>17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Aharoni</vt:lpstr>
      <vt:lpstr>Arial</vt:lpstr>
      <vt:lpstr>Berlin Sans FB</vt:lpstr>
      <vt:lpstr>Berlin Sans FB Demi</vt:lpstr>
      <vt:lpstr>Calibri</vt:lpstr>
      <vt:lpstr>Georgia</vt:lpstr>
      <vt:lpstr>Lucida Calligraphy</vt:lpstr>
      <vt:lpstr>Proxima</vt:lpstr>
      <vt:lpstr>Times New Roman</vt:lpstr>
      <vt:lpstr>Trebuchet MS</vt:lpstr>
      <vt:lpstr>Wingdings 2</vt:lpstr>
      <vt:lpstr>Wingdings 3</vt:lpstr>
      <vt:lpstr>Urban</vt:lpstr>
      <vt:lpstr>In The Name Of  God </vt:lpstr>
      <vt:lpstr>PowerPoint Presentation</vt:lpstr>
      <vt:lpstr> What is biodiversity exactly? </vt:lpstr>
      <vt:lpstr> How is biodiversity measured? </vt:lpstr>
      <vt:lpstr>  How many species go extinct every day?   </vt:lpstr>
      <vt:lpstr>PowerPoint Presentation</vt:lpstr>
      <vt:lpstr> Why is biodiversity so important and worthy of protection? </vt:lpstr>
      <vt:lpstr>PowerPoint Presentation</vt:lpstr>
      <vt:lpstr>PowerPoint Presentation</vt:lpstr>
      <vt:lpstr>What alternative options are there for protecting biodiversity?</vt:lpstr>
      <vt:lpstr>PowerPoint Presentation</vt:lpstr>
      <vt:lpstr> How can we help promote biodiversity? </vt:lpstr>
      <vt:lpstr>Coral Reefs</vt:lpstr>
      <vt:lpstr> Addressing Biodiversity lost </vt:lpstr>
      <vt:lpstr>PowerPoint Presentation</vt:lpstr>
      <vt:lpstr>PowerPoint Presentation</vt:lpstr>
      <vt:lpstr>Thanks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Ehsan</dc:creator>
  <cp:lastModifiedBy>User</cp:lastModifiedBy>
  <cp:revision>70</cp:revision>
  <dcterms:created xsi:type="dcterms:W3CDTF">2017-03-26T06:26:01Z</dcterms:created>
  <dcterms:modified xsi:type="dcterms:W3CDTF">2017-05-08T12:34:06Z</dcterms:modified>
</cp:coreProperties>
</file>