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6" r:id="rId1"/>
  </p:sldMasterIdLst>
  <p:sldIdLst>
    <p:sldId id="261" r:id="rId2"/>
    <p:sldId id="256" r:id="rId3"/>
    <p:sldId id="262" r:id="rId4"/>
    <p:sldId id="274" r:id="rId5"/>
    <p:sldId id="275" r:id="rId6"/>
    <p:sldId id="276" r:id="rId7"/>
    <p:sldId id="277" r:id="rId8"/>
    <p:sldId id="278" r:id="rId9"/>
    <p:sldId id="280" r:id="rId10"/>
    <p:sldId id="257" r:id="rId11"/>
    <p:sldId id="258" r:id="rId12"/>
    <p:sldId id="259" r:id="rId13"/>
    <p:sldId id="26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63" r:id="rId24"/>
    <p:sldId id="264" r:id="rId25"/>
    <p:sldId id="281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28" autoAdjust="0"/>
    <p:restoredTop sz="94660"/>
  </p:normalViewPr>
  <p:slideViewPr>
    <p:cSldViewPr>
      <p:cViewPr varScale="1">
        <p:scale>
          <a:sx n="93" d="100"/>
          <a:sy n="93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366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36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368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36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6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369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7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371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7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7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372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7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7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7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7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137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37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48C257-8F97-4A9B-A0E3-0FB4837CDFB6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6654ED-BED4-482A-ABA7-364C85742FD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16BD20-0A86-4CEA-8242-F8E9A956DD08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42FC-D005-459B-9E49-42AD9D5E40C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B438C-DE45-4638-9E6C-B1038C914D42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C462-584D-4DF6-AB67-7E490E29ACC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A1C6-140A-4DD0-8D32-D4374987DF3F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EC55D-E35D-4DA0-8DED-2B4C17ECDE2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49949-DED5-472D-8F41-9390AC955933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DDE3-6968-43B8-A2D5-0E82AD1675C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33240-3F50-4DE7-904D-A997D9B97AF0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A3992-D677-4F50-A30B-95EDB74F58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3B3F07-BC26-44E5-BD51-26ACE901FAA7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096A1-9CA4-4B04-9BE2-7922C172356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A857E-5D22-452B-B207-8E2D717D5595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8C70-D28A-450E-AAAE-4106729E513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32AC-E366-4069-99D4-0346A0A238C0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30ECA-728A-4DFB-BADB-931142B03EF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788A3-EF0F-4DE0-AD94-D82B25367641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159E6-02B1-4417-9AC0-A6C9BE4D471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45253-A29E-4D0B-B65F-75FFF63AB7E8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5A53C-B919-43F6-9CED-C7DB2C33281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264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265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6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26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26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1269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6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6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70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27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7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7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7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127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7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EF935B8-F623-4E46-9EF5-AD73BD7BAC58}" type="datetimeFigureOut">
              <a:rPr lang="zh-TW" altLang="en-US"/>
              <a:pPr/>
              <a:t>6/9/15</a:t>
            </a:fld>
            <a:endParaRPr lang="en-US" altLang="zh-TW"/>
          </a:p>
        </p:txBody>
      </p:sp>
      <p:sp>
        <p:nvSpPr>
          <p:cNvPr id="112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12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74009E4-CA41-47C4-9B29-CC180FD451C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knowledge/encyclopedia/me_all.htm" TargetMode="External"/><Relationship Id="rId4" Type="http://schemas.openxmlformats.org/officeDocument/2006/relationships/hyperlink" Target="https://www.google.com.tw/search?espv=2&amp;biw=1280&amp;bih=619&amp;tbm=isch&amp;sa=1&amp;q=%E4%B9%BE%E6%97%B1&amp;oq=%E4%B9%BE%E6%97%B1&amp;gs_l=img.3..0l4j0i24l6.291593.294258.0.294839.6.6.0.0.0.0.226.707.0j3j1.4.0.msedr...0...1c.1j4.64.img..4.2.378.b1RBm2fP3R4" TargetMode="External"/><Relationship Id="rId5" Type="http://schemas.openxmlformats.org/officeDocument/2006/relationships/hyperlink" Target="http://web.fg.tp.edu.tw/~earth/learn/eq/sec3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s.mlc.edu.tw/horngg/climate/factor/factor_2.ht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1500188"/>
            <a:ext cx="7772400" cy="2100262"/>
          </a:xfrm>
        </p:spPr>
        <p:txBody>
          <a:bodyPr anchorCtr="0">
            <a:normAutofit fontScale="90000"/>
          </a:bodyPr>
          <a:lstStyle/>
          <a:p>
            <a:r>
              <a:rPr lang="en-US" altLang="zh-TW" sz="10300" b="1">
                <a:latin typeface="Jokerman" pitchFamily="82" charset="0"/>
                <a:cs typeface="Times New Roman" pitchFamily="18" charset="0"/>
              </a:rPr>
              <a:t>Survive</a:t>
            </a:r>
            <a:r>
              <a:rPr lang="zh-TW" altLang="en-US">
                <a:cs typeface="Times New Roman" pitchFamily="18" charset="0"/>
              </a:rPr>
              <a:t/>
            </a:r>
            <a:br>
              <a:rPr lang="zh-TW" altLang="en-US">
                <a:cs typeface="Times New Roman" pitchFamily="18" charset="0"/>
              </a:rPr>
            </a:br>
            <a:r>
              <a:rPr lang="zh-TW" altLang="en-US">
                <a:cs typeface="Times New Roman" pitchFamily="18" charset="0"/>
              </a:rPr>
              <a:t/>
            </a:r>
            <a:br>
              <a:rPr lang="zh-TW" altLang="en-US">
                <a:cs typeface="Times New Roman" pitchFamily="18" charset="0"/>
              </a:rPr>
            </a:br>
            <a:endParaRPr lang="zh-TW" altLang="en-US" sz="4800"/>
          </a:p>
        </p:txBody>
      </p:sp>
      <p:sp>
        <p:nvSpPr>
          <p:cNvPr id="13314" name="副標題 2"/>
          <p:cNvSpPr>
            <a:spLocks noGrp="1"/>
          </p:cNvSpPr>
          <p:nvPr>
            <p:ph type="subTitle" idx="4294967295"/>
          </p:nvPr>
        </p:nvSpPr>
        <p:spPr>
          <a:xfrm>
            <a:off x="0" y="3857625"/>
            <a:ext cx="9001125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 sz="3800" b="1" i="1">
                <a:latin typeface="華康兒風體W3(P)"/>
                <a:ea typeface="華康兒風體W3(P)"/>
                <a:cs typeface="華康兒風體W3(P)"/>
              </a:rPr>
              <a:t>YuwenTu</a:t>
            </a:r>
            <a:r>
              <a:rPr lang="zh-TW" altLang="en-US" sz="3800" b="1" i="1">
                <a:latin typeface="華康兒風體W3(P)"/>
                <a:ea typeface="華康兒風體W3(P)"/>
                <a:cs typeface="華康兒風體W3(P)"/>
              </a:rPr>
              <a:t>、</a:t>
            </a:r>
            <a:r>
              <a:rPr lang="en-US" altLang="zh-TW" sz="3800" b="1" i="1">
                <a:latin typeface="華康兒風體W3(P)"/>
                <a:ea typeface="華康兒風體W3(P)"/>
                <a:cs typeface="華康兒風體W3(P)"/>
              </a:rPr>
              <a:t>Liling Chen</a:t>
            </a:r>
            <a:r>
              <a:rPr lang="zh-TW" altLang="en-US" sz="3800" b="1" i="1">
                <a:latin typeface="華康兒風體W3(P)"/>
                <a:ea typeface="華康兒風體W3(P)"/>
                <a:cs typeface="華康兒風體W3(P)"/>
              </a:rPr>
              <a:t>、</a:t>
            </a:r>
            <a:r>
              <a:rPr lang="en-US" altLang="zh-TW" sz="3800" b="1" i="1">
                <a:latin typeface="華康兒風體W3(P)"/>
                <a:ea typeface="華康兒風體W3(P)"/>
                <a:cs typeface="華康兒風體W3(P)"/>
              </a:rPr>
              <a:t>Yuhan Chen</a:t>
            </a:r>
            <a:r>
              <a:rPr lang="zh-TW" altLang="en-US" sz="3800" b="1" i="1">
                <a:latin typeface="華康兒風體W3(P)"/>
                <a:ea typeface="華康兒風體W3(P)"/>
                <a:cs typeface="華康兒風體W3(P)"/>
              </a:rPr>
              <a:t>、</a:t>
            </a:r>
            <a:r>
              <a:rPr lang="en-US" altLang="zh-TW" sz="3800" b="1" i="1">
                <a:latin typeface="華康兒風體W3(P)"/>
                <a:ea typeface="華康兒風體W3(P)"/>
                <a:cs typeface="華康兒風體W3(P)"/>
              </a:rPr>
              <a:t>Haoyu Fang</a:t>
            </a:r>
            <a:endParaRPr lang="zh-TW" altLang="en-US" sz="3800" b="1" i="1">
              <a:latin typeface="華康兒風體W3(P)"/>
              <a:ea typeface="華康兒風體W3(P)"/>
              <a:cs typeface="華康兒風體W3(P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r>
              <a:rPr lang="en-US" altLang="zh-TW" sz="4500" i="1">
                <a:latin typeface="Aharoni"/>
                <a:ea typeface="Aharoni"/>
                <a:cs typeface="Aharoni"/>
              </a:rPr>
              <a:t>2.The impact of natural disasters    </a:t>
            </a:r>
            <a:br>
              <a:rPr lang="en-US" altLang="zh-TW" sz="4500" i="1">
                <a:latin typeface="Aharoni"/>
                <a:ea typeface="Aharoni"/>
                <a:cs typeface="Aharoni"/>
              </a:rPr>
            </a:br>
            <a:r>
              <a:rPr lang="en-US" altLang="zh-TW" sz="4500" i="1">
                <a:latin typeface="Aharoni"/>
                <a:ea typeface="Aharoni"/>
                <a:cs typeface="Aharoni"/>
              </a:rPr>
              <a:t>  on the environment and human</a:t>
            </a:r>
            <a:endParaRPr lang="zh-TW" altLang="en-US" sz="5400">
              <a:latin typeface="Aharoni"/>
              <a:ea typeface="Aharoni"/>
              <a:cs typeface="Aharoni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zh-TW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(1)Geological disasters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zh-TW" sz="2800"/>
          </a:p>
          <a:p>
            <a:r>
              <a:rPr lang="en-US" altLang="zh-TW" sz="2800"/>
              <a:t>Earthquakes</a:t>
            </a:r>
          </a:p>
          <a:p>
            <a:pPr>
              <a:buFont typeface="Wingdings" pitchFamily="2" charset="2"/>
              <a:buNone/>
            </a:pPr>
            <a:endParaRPr lang="en-US" altLang="zh-TW" sz="2800"/>
          </a:p>
          <a:p>
            <a:pPr>
              <a:buFont typeface="Wingdings" pitchFamily="2" charset="2"/>
              <a:buNone/>
            </a:pPr>
            <a:endParaRPr lang="en-US" altLang="zh-TW" sz="2800"/>
          </a:p>
          <a:p>
            <a:r>
              <a:rPr lang="en-US" altLang="zh-TW" sz="2800"/>
              <a:t>Landslides</a:t>
            </a:r>
            <a:endParaRPr lang="zh-TW" altLang="en-US" sz="2800"/>
          </a:p>
        </p:txBody>
      </p:sp>
      <p:pic>
        <p:nvPicPr>
          <p:cNvPr id="23555" name="內容版面配置區 4" descr="http://web.fg.tp.edu.tw/~earth/learn/eq/images/eqfig6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644650"/>
            <a:ext cx="4287837" cy="2430463"/>
          </a:xfrm>
        </p:spPr>
      </p:pic>
      <p:pic>
        <p:nvPicPr>
          <p:cNvPr id="23556" name="圖片 5" descr="http://magimg.chinayes.com/Mags/syzk/20090828/Article/Content/201010231921506780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292600"/>
            <a:ext cx="4359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(2)Meteorological disasters</a:t>
            </a:r>
            <a:endParaRPr lang="zh-TW" altLang="en-US"/>
          </a:p>
        </p:txBody>
      </p:sp>
      <p:sp>
        <p:nvSpPr>
          <p:cNvPr id="24578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800"/>
          </a:p>
          <a:p>
            <a:r>
              <a:rPr lang="en-US" altLang="zh-TW" sz="2800"/>
              <a:t>Floods</a:t>
            </a:r>
          </a:p>
          <a:p>
            <a:pPr>
              <a:buFont typeface="Wingdings" pitchFamily="2" charset="2"/>
              <a:buNone/>
            </a:pPr>
            <a:endParaRPr lang="en-US" altLang="zh-TW" sz="2800"/>
          </a:p>
          <a:p>
            <a:r>
              <a:rPr lang="en-US" altLang="zh-TW" sz="2800"/>
              <a:t>Typhoons</a:t>
            </a:r>
          </a:p>
          <a:p>
            <a:pPr>
              <a:buFont typeface="Wingdings" pitchFamily="2" charset="2"/>
              <a:buNone/>
            </a:pPr>
            <a:endParaRPr lang="en-US" altLang="zh-TW" sz="2800"/>
          </a:p>
          <a:p>
            <a:r>
              <a:rPr lang="en-US" altLang="zh-TW" sz="2800"/>
              <a:t>Heavy snow </a:t>
            </a:r>
            <a:endParaRPr lang="zh-TW" altLang="en-US" sz="2800"/>
          </a:p>
        </p:txBody>
      </p:sp>
      <p:pic>
        <p:nvPicPr>
          <p:cNvPr id="24579" name="內容版面配置區 4" descr="http://www.gx.xinhua.org/topic/xin_11306070411095152913147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484313"/>
            <a:ext cx="2719387" cy="2159000"/>
          </a:xfrm>
        </p:spPr>
      </p:pic>
      <p:pic>
        <p:nvPicPr>
          <p:cNvPr id="24580" name="圖片 5" descr="http://img.epochtimes.com/i6/5100247511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484313"/>
            <a:ext cx="25876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圖片 6" descr="http://www.webcars.com.cn/CarsPhoto/Other/1/2/1/126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789363"/>
            <a:ext cx="27193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圖片 7" descr="http://matchbin-assets.s3.amazonaws.com/public/sites/358/assets/1416469634316201411200245517_327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89363"/>
            <a:ext cx="25876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(3)Climate disasters</a:t>
            </a:r>
            <a:endParaRPr lang="zh-TW" altLang="en-US"/>
          </a:p>
        </p:txBody>
      </p:sp>
      <p:sp>
        <p:nvSpPr>
          <p:cNvPr id="25602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800" dirty="0"/>
          </a:p>
          <a:p>
            <a:r>
              <a:rPr lang="en-US" altLang="zh-TW" sz="2800" dirty="0"/>
              <a:t>Global atmospheric warming</a:t>
            </a:r>
          </a:p>
          <a:p>
            <a:pPr>
              <a:buFont typeface="Wingdings" pitchFamily="2" charset="2"/>
              <a:buNone/>
            </a:pPr>
            <a:endParaRPr lang="en-US" altLang="zh-TW" sz="2800" dirty="0"/>
          </a:p>
          <a:p>
            <a:r>
              <a:rPr lang="en-US" altLang="zh-TW" sz="2800" dirty="0"/>
              <a:t>Drought</a:t>
            </a:r>
            <a:endParaRPr lang="zh-TW" altLang="en-US" sz="2800" dirty="0"/>
          </a:p>
        </p:txBody>
      </p:sp>
      <p:pic>
        <p:nvPicPr>
          <p:cNvPr id="25603" name="內容版面配置區 4" descr="http://i133.photobucket.com/albums/q70/changturtle/religion/globalwarming.jpg?t=1229109606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341438"/>
            <a:ext cx="3571875" cy="2592387"/>
          </a:xfrm>
        </p:spPr>
      </p:pic>
      <p:pic>
        <p:nvPicPr>
          <p:cNvPr id="25604" name="圖片 5" descr="http://img.epochtimes.com/i6/90823152949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40188"/>
            <a:ext cx="35718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4"/>
          <p:cNvSpPr>
            <a:spLocks noGrp="1"/>
          </p:cNvSpPr>
          <p:nvPr>
            <p:ph type="ctrTitle" idx="4294967295"/>
          </p:nvPr>
        </p:nvSpPr>
        <p:spPr>
          <a:xfrm>
            <a:off x="214313" y="2130425"/>
            <a:ext cx="8243887" cy="1470025"/>
          </a:xfrm>
        </p:spPr>
        <p:txBody>
          <a:bodyPr anchorCtr="0"/>
          <a:lstStyle/>
          <a:p>
            <a:pPr algn="l"/>
            <a:r>
              <a:rPr lang="en-US" altLang="zh-TW" sz="4800" b="1" i="1" dirty="0">
                <a:latin typeface="Aharoni"/>
                <a:ea typeface="華康兒風體W3(P)"/>
                <a:cs typeface="Aharoni"/>
              </a:rPr>
              <a:t>   3.</a:t>
            </a:r>
            <a:r>
              <a:rPr lang="en-US" altLang="zh-TW" sz="4000" b="1" i="1" dirty="0">
                <a:latin typeface="Aharoni"/>
                <a:ea typeface="華康兒風體W3(P)"/>
                <a:cs typeface="Aharoni"/>
              </a:rPr>
              <a:t>IS Global warming will  </a:t>
            </a:r>
            <a:r>
              <a:rPr lang="en-US" altLang="zh-TW" sz="4000" b="1" i="1" dirty="0" smtClean="0">
                <a:latin typeface="Aharoni"/>
                <a:ea typeface="華康兒風體W3(P)"/>
                <a:cs typeface="Aharoni"/>
              </a:rPr>
              <a:t>accelerate   </a:t>
            </a:r>
            <a:r>
              <a:rPr lang="en-US" altLang="zh-TW" sz="4000" b="1" i="1" dirty="0">
                <a:latin typeface="Aharoni"/>
                <a:ea typeface="華康兒風體W3(P)"/>
                <a:cs typeface="Aharoni"/>
              </a:rPr>
              <a:t/>
            </a:r>
            <a:br>
              <a:rPr lang="en-US" altLang="zh-TW" sz="4000" b="1" i="1" dirty="0">
                <a:latin typeface="Aharoni"/>
                <a:ea typeface="華康兒風體W3(P)"/>
                <a:cs typeface="Aharoni"/>
              </a:rPr>
            </a:br>
            <a:r>
              <a:rPr lang="en-US" altLang="zh-TW" sz="4000" b="1" i="1" dirty="0">
                <a:latin typeface="Aharoni"/>
                <a:ea typeface="華康兒風體W3(P)"/>
                <a:cs typeface="Aharoni"/>
              </a:rPr>
              <a:t>    the severity of  natural disasters?</a:t>
            </a:r>
            <a:endParaRPr lang="zh-TW" altLang="en-US" sz="4000" b="1" i="1" dirty="0">
              <a:latin typeface="Aharoni"/>
              <a:ea typeface="華康兒風體W3(P)"/>
              <a:cs typeface="Aharoni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zh-TW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3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600"/>
              <a:t>The polar iceberg to melt and collapse.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Heat waves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Extreme weather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Droughts</a:t>
            </a:r>
            <a:endParaRPr lang="zh-TW" altLang="en-U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2600"/>
          </a:p>
        </p:txBody>
      </p:sp>
      <p:pic>
        <p:nvPicPr>
          <p:cNvPr id="27651" name="內容版面配置區 10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38663" y="1928813"/>
            <a:ext cx="4056062" cy="380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 t="-1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 idx="4294967295"/>
          </p:nvPr>
        </p:nvSpPr>
        <p:spPr>
          <a:xfrm>
            <a:off x="714375" y="1500188"/>
            <a:ext cx="7772400" cy="2298700"/>
          </a:xfrm>
        </p:spPr>
        <p:txBody>
          <a:bodyPr anchorCtr="0">
            <a:normAutofit fontScale="90000"/>
          </a:bodyPr>
          <a:lstStyle/>
          <a:p>
            <a:r>
              <a:rPr lang="en-US" altLang="zh-TW" sz="4000" b="1" i="1" dirty="0">
                <a:latin typeface="Aharoni"/>
                <a:ea typeface="華康兒風體W3(P)"/>
                <a:cs typeface="Aharoni"/>
              </a:rPr>
              <a:t/>
            </a:r>
            <a:br>
              <a:rPr lang="en-US" altLang="zh-TW" sz="4000" b="1" i="1" dirty="0">
                <a:latin typeface="Aharoni"/>
                <a:ea typeface="華康兒風體W3(P)"/>
                <a:cs typeface="Aharoni"/>
              </a:rPr>
            </a:br>
            <a:r>
              <a:rPr lang="en-US" altLang="zh-TW" sz="4000" b="1" i="1" dirty="0">
                <a:latin typeface="Aharoni"/>
                <a:ea typeface="華康兒風體W3(P)"/>
                <a:cs typeface="Aharoni"/>
              </a:rPr>
              <a:t/>
            </a:r>
            <a:br>
              <a:rPr lang="en-US" altLang="zh-TW" sz="4000" b="1" i="1" dirty="0">
                <a:latin typeface="Aharoni"/>
                <a:ea typeface="華康兒風體W3(P)"/>
                <a:cs typeface="Aharoni"/>
              </a:rPr>
            </a:br>
            <a:r>
              <a:rPr lang="en-US" altLang="zh-TW" sz="4000" b="1" i="1" dirty="0" smtClean="0">
                <a:solidFill>
                  <a:schemeClr val="accent4">
                    <a:lumMod val="10000"/>
                  </a:schemeClr>
                </a:solidFill>
                <a:latin typeface="Aharoni"/>
                <a:ea typeface="華康兒風體W3(P)"/>
                <a:cs typeface="Aharoni"/>
              </a:rPr>
              <a:t>4.We visited New </a:t>
            </a:r>
            <a:r>
              <a:rPr lang="en-US" altLang="zh-TW" sz="4000" b="1" i="1" dirty="0" err="1" smtClean="0">
                <a:solidFill>
                  <a:schemeClr val="accent4">
                    <a:lumMod val="10000"/>
                  </a:schemeClr>
                </a:solidFill>
                <a:latin typeface="Aharoni"/>
                <a:ea typeface="華康兒風體W3(P)"/>
                <a:cs typeface="Aharoni"/>
              </a:rPr>
              <a:t>Laiyi</a:t>
            </a:r>
            <a:r>
              <a:rPr lang="en-US" altLang="zh-TW" sz="4000" b="1" i="1" dirty="0" smtClean="0">
                <a:solidFill>
                  <a:schemeClr val="accent4">
                    <a:lumMod val="10000"/>
                  </a:schemeClr>
                </a:solidFill>
                <a:latin typeface="Aharoni"/>
                <a:ea typeface="華康兒風體W3(P)"/>
                <a:cs typeface="Aharoni"/>
              </a:rPr>
              <a:t> on March 29,and we investigated what the disaster Typhoon </a:t>
            </a:r>
            <a:r>
              <a:rPr lang="en-US" altLang="zh-TW" sz="4000" b="1" i="1" dirty="0" err="1" smtClean="0">
                <a:solidFill>
                  <a:schemeClr val="accent4">
                    <a:lumMod val="10000"/>
                  </a:schemeClr>
                </a:solidFill>
                <a:latin typeface="Aharoni"/>
                <a:ea typeface="華康兒風體W3(P)"/>
                <a:cs typeface="Aharoni"/>
              </a:rPr>
              <a:t>Morakot</a:t>
            </a:r>
            <a:r>
              <a:rPr lang="en-US" altLang="zh-TW" sz="4000" b="1" i="1" dirty="0" smtClean="0">
                <a:solidFill>
                  <a:schemeClr val="accent4">
                    <a:lumMod val="10000"/>
                  </a:schemeClr>
                </a:solidFill>
                <a:latin typeface="Aharoni"/>
                <a:ea typeface="華康兒風體W3(P)"/>
                <a:cs typeface="Aharoni"/>
              </a:rPr>
              <a:t> had brought to the place.</a:t>
            </a:r>
            <a:r>
              <a:rPr lang="zh-TW" altLang="en-US" sz="4800" dirty="0">
                <a:solidFill>
                  <a:schemeClr val="accent4">
                    <a:lumMod val="10000"/>
                  </a:schemeClr>
                </a:solidFill>
                <a:cs typeface="Aharoni"/>
              </a:rPr>
              <a:t/>
            </a:r>
            <a:br>
              <a:rPr lang="zh-TW" altLang="en-US" sz="4800" dirty="0">
                <a:solidFill>
                  <a:schemeClr val="accent4">
                    <a:lumMod val="10000"/>
                  </a:schemeClr>
                </a:solidFill>
                <a:cs typeface="Aharoni"/>
              </a:rPr>
            </a:br>
            <a:endParaRPr lang="zh-TW" altLang="en-US" sz="4800" dirty="0">
              <a:solidFill>
                <a:schemeClr val="accent4">
                  <a:lumMod val="10000"/>
                </a:schemeClr>
              </a:solidFill>
              <a:cs typeface="Aharoni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zh-TW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r>
              <a:rPr lang="en-US" altLang="zh-TW" b="1" i="1"/>
              <a:t/>
            </a:r>
            <a:br>
              <a:rPr lang="en-US" altLang="zh-TW" b="1" i="1"/>
            </a:br>
            <a:r>
              <a:rPr lang="en-US" altLang="zh-TW" b="1" i="1"/>
              <a:t>(1)Action</a:t>
            </a:r>
            <a:r>
              <a:rPr lang="zh-TW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zh-TW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zh-TW" altLang="en-US" sz="4000"/>
          </a:p>
        </p:txBody>
      </p:sp>
      <p:sp>
        <p:nvSpPr>
          <p:cNvPr id="29698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600"/>
          </a:p>
          <a:p>
            <a:endParaRPr lang="en-US" altLang="zh-TW" sz="2600"/>
          </a:p>
          <a:p>
            <a:endParaRPr lang="en-US" altLang="zh-TW" sz="2600"/>
          </a:p>
          <a:p>
            <a:r>
              <a:rPr lang="en-US" altLang="zh-TW" sz="2600"/>
              <a:t>Typhoon Morakot landed the eastern coast and Taoyuan in Taiwan.</a:t>
            </a:r>
          </a:p>
        </p:txBody>
      </p:sp>
      <p:pic>
        <p:nvPicPr>
          <p:cNvPr id="29699" name="內容版面配置區 3" descr="0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571625"/>
            <a:ext cx="4572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r>
              <a:rPr lang="en-US" altLang="zh-TW" sz="4000" b="1"/>
              <a:t/>
            </a:r>
            <a:br>
              <a:rPr lang="en-US" altLang="zh-TW" sz="4000" b="1"/>
            </a:br>
            <a:r>
              <a:rPr lang="en-US" altLang="zh-TW" b="1" i="1"/>
              <a:t>(2)Rainfall</a:t>
            </a:r>
            <a:r>
              <a:rPr lang="zh-TW" altLang="en-US" b="1" i="1"/>
              <a:t/>
            </a:r>
            <a:br>
              <a:rPr lang="zh-TW" altLang="en-US" b="1" i="1"/>
            </a:br>
            <a:endParaRPr lang="zh-TW" altLang="en-US" b="1" i="1"/>
          </a:p>
        </p:txBody>
      </p:sp>
      <p:sp>
        <p:nvSpPr>
          <p:cNvPr id="30722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600"/>
          </a:p>
          <a:p>
            <a:endParaRPr lang="en-US" altLang="zh-TW" sz="2600"/>
          </a:p>
          <a:p>
            <a:r>
              <a:rPr lang="en-US" altLang="zh-TW" sz="2600"/>
              <a:t>Its rainfall even added up to 60 milliliters per hour , and one of the regions, Mt. Weiliaoin Pingtung , ranked first.</a:t>
            </a:r>
            <a:endParaRPr lang="zh-TW" altLang="en-US" sz="2600"/>
          </a:p>
          <a:p>
            <a:pPr>
              <a:buFont typeface="Wingdings" pitchFamily="2" charset="2"/>
              <a:buNone/>
            </a:pPr>
            <a:endParaRPr lang="zh-TW" altLang="en-US" sz="2600"/>
          </a:p>
        </p:txBody>
      </p:sp>
      <p:pic>
        <p:nvPicPr>
          <p:cNvPr id="30723" name="內容版面配置區 3"/>
          <p:cNvPicPr>
            <a:picLocks noGrp="1"/>
          </p:cNvPicPr>
          <p:nvPr>
            <p:ph sz="half" idx="4294967295"/>
          </p:nvPr>
        </p:nvPicPr>
        <p:blipFill>
          <a:blip r:embed="rId2"/>
          <a:srcRect t="5544"/>
          <a:stretch>
            <a:fillRect/>
          </a:stretch>
        </p:blipFill>
        <p:spPr>
          <a:xfrm>
            <a:off x="4786313" y="1643063"/>
            <a:ext cx="3929062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/>
            </a:r>
            <a:br>
              <a:rPr lang="en-US" altLang="zh-TW" b="1" i="1"/>
            </a:br>
            <a:r>
              <a:rPr lang="en-US" altLang="zh-TW" b="1" i="1"/>
              <a:t>(3)Serious disaster regions:</a:t>
            </a:r>
            <a:r>
              <a:rPr lang="zh-TW" altLang="en-US" b="1" i="1"/>
              <a:t/>
            </a:r>
            <a:br>
              <a:rPr lang="zh-TW" altLang="en-US" b="1" i="1"/>
            </a:br>
            <a:endParaRPr lang="zh-TW" altLang="en-US" b="1" i="1"/>
          </a:p>
        </p:txBody>
      </p:sp>
      <p:pic>
        <p:nvPicPr>
          <p:cNvPr id="5" name="內容版面配置區 4" descr="010204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01775" y="1644650"/>
            <a:ext cx="6645275" cy="32146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7" name="矩形 5"/>
          <p:cNvSpPr>
            <a:spLocks noChangeArrowheads="1"/>
          </p:cNvSpPr>
          <p:nvPr/>
        </p:nvSpPr>
        <p:spPr bwMode="auto">
          <a:xfrm>
            <a:off x="2500313" y="5286375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>
                <a:latin typeface="Calibri" pitchFamily="34" charset="0"/>
              </a:rPr>
              <a:t>Jiasian Township , Kaohsiung↑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3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sz="5400" b="1">
                <a:latin typeface="Matura MT Script Capitals" pitchFamily="66" charset="0"/>
              </a:rPr>
              <a:t>Outline</a:t>
            </a:r>
            <a:endParaRPr lang="zh-TW" altLang="en-US" sz="5400">
              <a:latin typeface="Matura MT Script Capitals" pitchFamily="66" charset="0"/>
            </a:endParaRPr>
          </a:p>
        </p:txBody>
      </p:sp>
      <p:sp>
        <p:nvSpPr>
          <p:cNvPr id="14338" name="內容版面配置區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/>
              <a:t>1.What factors affect global warming </a:t>
            </a:r>
            <a:r>
              <a:rPr lang="en-US" altLang="zh-TW" sz="1900"/>
              <a:t>?(Liling Chen)</a:t>
            </a:r>
          </a:p>
          <a:p>
            <a:r>
              <a:rPr lang="en-US" altLang="zh-TW"/>
              <a:t>2.The impact of natural disasters on the environment and the human ?</a:t>
            </a:r>
            <a:r>
              <a:rPr lang="en-US" altLang="zh-TW" sz="1800"/>
              <a:t>(YuwenTu)</a:t>
            </a:r>
          </a:p>
          <a:p>
            <a:r>
              <a:rPr lang="en-US" altLang="zh-TW"/>
              <a:t>3. IS Global warming will exacerbate the severity of natural disasters?</a:t>
            </a:r>
            <a:r>
              <a:rPr lang="en-US" altLang="zh-TW" sz="1800"/>
              <a:t>(Haoyu Fang)</a:t>
            </a:r>
          </a:p>
          <a:p>
            <a:r>
              <a:rPr lang="en-US" altLang="zh-TW"/>
              <a:t>4.We visited New Laiyi on March 29,and we investigated the disaster Typhoon Morakot had brought to the place.</a:t>
            </a:r>
            <a:r>
              <a:rPr lang="en-US" altLang="zh-TW" sz="1800"/>
              <a:t>(Yuhan Chen)</a:t>
            </a:r>
          </a:p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/>
            </a:r>
            <a:br>
              <a:rPr lang="en-US" altLang="zh-TW" b="1" i="1"/>
            </a:br>
            <a:r>
              <a:rPr lang="en-US" altLang="zh-TW" b="1" i="1"/>
              <a:t>(4)Damage</a:t>
            </a:r>
            <a:r>
              <a:rPr lang="zh-TW" altLang="en-US" b="1" i="1"/>
              <a:t/>
            </a:r>
            <a:br>
              <a:rPr lang="zh-TW" altLang="en-US" b="1" i="1"/>
            </a:br>
            <a:endParaRPr lang="zh-TW" altLang="en-US" b="1" i="1"/>
          </a:p>
        </p:txBody>
      </p:sp>
      <p:pic>
        <p:nvPicPr>
          <p:cNvPr id="32770" name="內容版面配置區 4" descr="http://pic.pimg.tw/sheng1378/1413026698-2816784588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3143250" cy="2357437"/>
          </a:xfrm>
        </p:spPr>
      </p:pic>
      <p:pic>
        <p:nvPicPr>
          <p:cNvPr id="32771" name="圖片 5" descr="C:\Users\lin\Downloads\11130433_821554657891821_15010856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786188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內容版面配置區 6" descr="http://www.hellotw.com/gate/big5/sk360vr.com/Scene/2004-ifbase4-base16-JTIwUGluZ1Rvbmc~/-base20-MjAwNDA3JTIwTGFpeWk~/DSCF0092.jpg"/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28750"/>
            <a:ext cx="3495675" cy="2339975"/>
          </a:xfrm>
        </p:spPr>
      </p:pic>
      <p:pic>
        <p:nvPicPr>
          <p:cNvPr id="32773" name="圖片 7" descr="https://fbcdn-sphotos-h-a.akamaihd.net/hphotos-ak-xpt1/v/t34.0-12/11134226_821554631225157_272446922_n.jpg?oh=63c693836ce2716baa3e914492e04ea1&amp;oe=5528B1A0&amp;__gda__=1428723505_74e9d1bb4949e707d7e79c82aee257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5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ctrTitle" idx="4294967295"/>
          </p:nvPr>
        </p:nvSpPr>
        <p:spPr>
          <a:xfrm>
            <a:off x="500063" y="714375"/>
            <a:ext cx="7772400" cy="1470025"/>
          </a:xfrm>
        </p:spPr>
        <p:txBody>
          <a:bodyPr anchorCtr="0"/>
          <a:lstStyle/>
          <a:p>
            <a:r>
              <a:rPr lang="en-US" altLang="zh-TW" sz="5400" b="1" i="1"/>
              <a:t/>
            </a:r>
            <a:br>
              <a:rPr lang="en-US" altLang="zh-TW" sz="5400" b="1" i="1"/>
            </a:br>
            <a:r>
              <a:rPr lang="en-US" altLang="zh-TW" sz="5400" b="1" i="1"/>
              <a:t>(5)Dictation of an old Vuvu</a:t>
            </a:r>
            <a:r>
              <a:rPr lang="zh-TW" altLang="en-US" sz="5400" b="1" i="1"/>
              <a:t/>
            </a:r>
            <a:br>
              <a:rPr lang="zh-TW" altLang="en-US" sz="5400" b="1" i="1"/>
            </a:br>
            <a:endParaRPr lang="zh-TW" altLang="en-US" sz="5400" b="1" i="1"/>
          </a:p>
        </p:txBody>
      </p:sp>
      <p:sp>
        <p:nvSpPr>
          <p:cNvPr id="6" name="副標題 5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zh-TW" altLang="en-US">
              <a:solidFill>
                <a:srgbClr val="898989"/>
              </a:solidFill>
            </a:endParaRPr>
          </a:p>
        </p:txBody>
      </p:sp>
      <p:pic>
        <p:nvPicPr>
          <p:cNvPr id="5" name="內容版面配置區 4" descr="https://fbcdn-sphotos-h-a.akamaihd.net/hphotos-ak-xta1/v/t34.0-12/10483136_821554811225139_1353854723_n.jpg?oh=eb707aa6ddd8a4369279cbb90d3687dd&amp;oe=5529AD11&amp;__gda__=1428794861_9455a4da28f9bf99f35cf0e67bdc177f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82963" y="2233613"/>
            <a:ext cx="3313112" cy="3887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(6)Experience</a:t>
            </a:r>
            <a:endParaRPr lang="zh-TW" altLang="en-US" b="1" i="1"/>
          </a:p>
        </p:txBody>
      </p:sp>
      <p:sp>
        <p:nvSpPr>
          <p:cNvPr id="34818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600"/>
          </a:p>
          <a:p>
            <a:r>
              <a:rPr lang="en-US" altLang="zh-TW" sz="2600"/>
              <a:t>Through the visit, we learn about many things we don’t know and have a further understanding about the place where we live. It reminds us that we must love and protect our home, and let it be there forever.</a:t>
            </a:r>
            <a:endParaRPr lang="zh-TW" altLang="en-US" sz="2600"/>
          </a:p>
        </p:txBody>
      </p:sp>
      <p:pic>
        <p:nvPicPr>
          <p:cNvPr id="34819" name="內容版面配置區 5" descr="https://fbcdn-sphotos-h-a.akamaihd.net/hphotos-ak-xpf1/v/t34.0-12/11072744_821554844558469_1123597896_n.jpg?oh=f56d727587f0d03e7ba600bf384fcd44&amp;oe=5529A973&amp;__gda__=1428720739_ceea95a5c3a3787609341d3efe879003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357313"/>
            <a:ext cx="3429000" cy="2071687"/>
          </a:xfrm>
        </p:spPr>
      </p:pic>
      <p:pic>
        <p:nvPicPr>
          <p:cNvPr id="34820" name="圖片 5" descr="https://fbcdn-sphotos-h-a.akamaihd.net/hphotos-ak-xta1/v/t34.0-12/11129289_821554827891804_839493809_n.jpg?oh=e8bc43605aa51f81ea5c9bb0477120bf&amp;oe=55288E19&amp;__gda__=1428745862_a9ba373305d09404272e5308506d5941"/>
          <p:cNvPicPr>
            <a:picLocks noChangeAspect="1" noChangeArrowheads="1"/>
          </p:cNvPicPr>
          <p:nvPr/>
        </p:nvPicPr>
        <p:blipFill>
          <a:blip r:embed="rId3"/>
          <a:srcRect t="18968"/>
          <a:stretch>
            <a:fillRect/>
          </a:stretch>
        </p:blipFill>
        <p:spPr bwMode="auto">
          <a:xfrm>
            <a:off x="6215063" y="3571875"/>
            <a:ext cx="23574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sz="5400">
                <a:latin typeface="Matura MT Script Capitals" pitchFamily="66" charset="0"/>
              </a:rPr>
              <a:t/>
            </a:r>
            <a:br>
              <a:rPr lang="en-US" altLang="zh-TW" sz="5400">
                <a:latin typeface="Matura MT Script Capitals" pitchFamily="66" charset="0"/>
              </a:rPr>
            </a:br>
            <a:r>
              <a:rPr lang="en-US" altLang="zh-TW" sz="5400">
                <a:latin typeface="Matura MT Script Capitals" pitchFamily="66" charset="0"/>
              </a:rPr>
              <a:t>Conclusion</a:t>
            </a:r>
            <a:br>
              <a:rPr lang="en-US" altLang="zh-TW" sz="5400">
                <a:latin typeface="Matura MT Script Capitals" pitchFamily="66" charset="0"/>
              </a:rPr>
            </a:br>
            <a:endParaRPr lang="zh-TW" altLang="en-US" sz="5400">
              <a:latin typeface="Matura MT Script Capitals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600"/>
              <a:t>Energy saving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 Less air conditioning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Not littering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Plant some trees or grow some houseplants</a:t>
            </a:r>
          </a:p>
          <a:p>
            <a:pPr>
              <a:lnSpc>
                <a:spcPct val="90000"/>
              </a:lnSpc>
            </a:pPr>
            <a:endParaRPr lang="en-US" altLang="zh-TW" sz="2600"/>
          </a:p>
          <a:p>
            <a:pPr>
              <a:lnSpc>
                <a:spcPct val="90000"/>
              </a:lnSpc>
            </a:pPr>
            <a:r>
              <a:rPr lang="en-US" altLang="zh-TW" sz="2600"/>
              <a:t>Eat more organic food</a:t>
            </a:r>
            <a:endParaRPr lang="zh-TW" altLang="en-US" sz="2600"/>
          </a:p>
        </p:txBody>
      </p:sp>
      <p:pic>
        <p:nvPicPr>
          <p:cNvPr id="35843" name="內容版面配置區 4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30688" y="1484313"/>
            <a:ext cx="2203450" cy="2433637"/>
          </a:xfrm>
        </p:spPr>
      </p:pic>
      <p:pic>
        <p:nvPicPr>
          <p:cNvPr id="35844" name="圖片 5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484313"/>
            <a:ext cx="2373313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圖片 6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21163"/>
            <a:ext cx="36718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ctrTitle" idx="4294967295"/>
          </p:nvPr>
        </p:nvSpPr>
        <p:spPr>
          <a:xfrm>
            <a:off x="611188" y="765175"/>
            <a:ext cx="7772400" cy="1885950"/>
          </a:xfrm>
        </p:spPr>
        <p:txBody>
          <a:bodyPr anchorCtr="0"/>
          <a:lstStyle/>
          <a:p>
            <a:r>
              <a:rPr lang="en-US" altLang="zh-TW" sz="6600" b="1">
                <a:latin typeface="Matura MT Script Capitals" pitchFamily="66" charset="0"/>
              </a:rPr>
              <a:t>Source</a:t>
            </a:r>
            <a:r>
              <a:rPr lang="zh-TW" altLang="en-US" sz="6600" b="1">
                <a:latin typeface="Matura MT Script Capitals" pitchFamily="66" charset="0"/>
              </a:rPr>
              <a:t/>
            </a:r>
            <a:br>
              <a:rPr lang="zh-TW" altLang="en-US" sz="6600" b="1">
                <a:latin typeface="Matura MT Script Capitals" pitchFamily="66" charset="0"/>
              </a:rPr>
            </a:br>
            <a:endParaRPr lang="zh-TW" altLang="en-US" sz="6600" b="1">
              <a:latin typeface="Matura MT Script Capitals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2205038"/>
            <a:ext cx="6400800" cy="37433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1.</a:t>
            </a:r>
            <a:r>
              <a:rPr lang="en-US" altLang="zh-TW" sz="2000" u="sng">
                <a:hlinkClick r:id="rId2"/>
              </a:rPr>
              <a:t>http://www.jes.mlc.edu.tw/horngg/climate/factor/factor_2.htm</a:t>
            </a:r>
            <a:endParaRPr lang="zh-TW" alt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2.</a:t>
            </a:r>
            <a:r>
              <a:rPr lang="en-US" altLang="zh-TW" sz="2000" u="sng">
                <a:hlinkClick r:id="rId3"/>
              </a:rPr>
              <a:t>http://www.cwb.gov.tw/V7/knowledge/encyclopedia/me_all.htm</a:t>
            </a:r>
            <a:endParaRPr lang="zh-TW" alt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3.</a:t>
            </a:r>
            <a:r>
              <a:rPr lang="en-US" altLang="zh-TW" sz="2000" u="sng">
                <a:hlinkClick r:id="rId4"/>
              </a:rPr>
              <a:t>https://www.google.com.tw/search?espv=2&amp;biw=1280&amp;bih=619&amp;tbm=isch&amp;sa=1&amp;q=%E4%B9%BE%E6%97%B1&amp;oq=%E4%B9%BE%E6%97%B1&amp;gs_l=img.3..0l4j0i24l6.291593.294258.0.294839.6.6.0.0.0.0.226.707.0j3j1.4.0.msedr...0...1c.1j4.64.img..4.2.378.b1RBm2fP3R4</a:t>
            </a:r>
            <a:endParaRPr lang="en-US" altLang="zh-TW" sz="2000" u="sng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4.</a:t>
            </a:r>
            <a:r>
              <a:rPr lang="en-US" altLang="zh-TW" sz="2000" u="sng">
                <a:hlinkClick r:id="rId5"/>
              </a:rPr>
              <a:t>http://web.fg.tp.edu.tw/~earth/learn/eq/sec3.htm</a:t>
            </a:r>
            <a:endParaRPr lang="zh-TW" alt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5.Remake from Vuvu’s photo album</a:t>
            </a:r>
            <a:endParaRPr lang="zh-TW" alt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/>
              <a:t>6.Speech from ProfessorLiushao Cheng</a:t>
            </a:r>
            <a:endParaRPr lang="zh-TW" altLang="en-US" sz="200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zh-TW" altLang="en-US" sz="15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722313" y="4406900"/>
            <a:ext cx="7772400" cy="1362075"/>
          </a:xfrm>
        </p:spPr>
        <p:txBody>
          <a:bodyPr anchor="t" anchorCtr="0">
            <a:normAutofit/>
          </a:bodyPr>
          <a:lstStyle/>
          <a:p>
            <a:pPr algn="l"/>
            <a:endParaRPr lang="zh-TW" altLang="en-US" sz="4000" b="1"/>
          </a:p>
        </p:txBody>
      </p:sp>
      <p:sp>
        <p:nvSpPr>
          <p:cNvPr id="37890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720725" y="2905125"/>
            <a:ext cx="7773988" cy="1498600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en-US" altLang="zh-TW" sz="7200" b="1">
                <a:latin typeface="Vladimir Script" pitchFamily="66" charset="0"/>
              </a:rPr>
              <a:t>Thank you for listening.</a:t>
            </a:r>
            <a:endParaRPr lang="zh-TW" altLang="en-US" sz="7200" b="1">
              <a:latin typeface="Vladimi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ctrTitle" idx="4294967295"/>
          </p:nvPr>
        </p:nvSpPr>
        <p:spPr>
          <a:xfrm>
            <a:off x="642938" y="1714500"/>
            <a:ext cx="7772400" cy="1470025"/>
          </a:xfrm>
        </p:spPr>
        <p:txBody>
          <a:bodyPr anchorCtr="0"/>
          <a:lstStyle/>
          <a:p>
            <a:r>
              <a:rPr lang="en-US" altLang="zh-TW" sz="6600" b="1">
                <a:latin typeface="Matura MT Script Capitals" pitchFamily="66" charset="0"/>
              </a:rPr>
              <a:t>Preface</a:t>
            </a:r>
            <a:r>
              <a:rPr lang="zh-TW" altLang="en-US" sz="6600"/>
              <a:t/>
            </a:r>
            <a:br>
              <a:rPr lang="zh-TW" altLang="en-US" sz="6600"/>
            </a:br>
            <a:endParaRPr lang="zh-TW" altLang="en-US" sz="660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216025" y="3429000"/>
            <a:ext cx="6699250" cy="26447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>
                <a:solidFill>
                  <a:srgbClr val="898989"/>
                </a:solidFill>
              </a:rPr>
              <a:t>    </a:t>
            </a:r>
            <a:r>
              <a:rPr lang="en-US" altLang="zh-TW" sz="2100" b="1">
                <a:latin typeface="華康兒風體W3(P)"/>
                <a:ea typeface="華康兒風體W3(P)"/>
                <a:cs typeface="華康兒風體W3(P)"/>
              </a:rPr>
              <a:t>With the deterioration of global warming, it also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100" b="1">
                <a:latin typeface="華康兒風體W3(P)"/>
                <a:ea typeface="華康兒風體W3(P)"/>
                <a:cs typeface="華康兒風體W3(P)"/>
              </a:rPr>
              <a:t>contributes to the generation of natural disasters, and even impacts on our lives. How to survive on Earth with more and more natural disasters becomes the subject which we should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100" b="1">
                <a:latin typeface="華康兒風體W3(P)"/>
                <a:ea typeface="華康兒風體W3(P)"/>
                <a:cs typeface="華康兒風體W3(P)"/>
              </a:rPr>
              <a:t>face now.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zh-TW" altLang="en-US" sz="18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3">
            <a:alphaModFix amt="4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3"/>
          <p:cNvSpPr>
            <a:spLocks noGrp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 anchorCtr="0"/>
          <a:lstStyle/>
          <a:p>
            <a:r>
              <a:rPr lang="en-US" altLang="zh-TW" sz="450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/>
                <a:ea typeface="Aharoni"/>
                <a:cs typeface="Aharoni"/>
              </a:rPr>
              <a:t>1.What factors affect global warming ?</a:t>
            </a:r>
            <a:endParaRPr lang="zh-TW" altLang="en-US" sz="4500" i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/>
              <a:ea typeface="Aharoni"/>
              <a:cs typeface="Aharoni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zh-TW" altLang="en-US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Current</a:t>
            </a:r>
            <a:endParaRPr lang="zh-TW" altLang="en-US"/>
          </a:p>
        </p:txBody>
      </p:sp>
      <p:sp>
        <p:nvSpPr>
          <p:cNvPr id="17410" name="內容版面配置區 3"/>
          <p:cNvSpPr>
            <a:spLocks noGrp="1"/>
          </p:cNvSpPr>
          <p:nvPr>
            <p:ph sz="half" idx="4294967295"/>
          </p:nvPr>
        </p:nvSpPr>
        <p:spPr>
          <a:xfrm>
            <a:off x="22225" y="1700213"/>
            <a:ext cx="4038600" cy="4525962"/>
          </a:xfrm>
        </p:spPr>
        <p:txBody>
          <a:bodyPr/>
          <a:lstStyle/>
          <a:p>
            <a:endParaRPr lang="en-US" altLang="zh-TW" sz="2800"/>
          </a:p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The relation between the climate and current</a:t>
            </a:r>
            <a:endParaRPr lang="zh-TW" altLang="en-US" sz="2800"/>
          </a:p>
          <a:p>
            <a:pPr>
              <a:buFont typeface="Wingdings" pitchFamily="2" charset="2"/>
              <a:buNone/>
            </a:pPr>
            <a:endParaRPr lang="zh-TW" altLang="en-US" sz="2800"/>
          </a:p>
        </p:txBody>
      </p:sp>
      <p:pic>
        <p:nvPicPr>
          <p:cNvPr id="17411" name="內容版面配置區 10" descr="http://upload.wikimedia.org/wikipedia/commons/9/9b/Corrientes-oceanicas.pn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484313"/>
            <a:ext cx="471328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8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r>
              <a:rPr lang="en-US" altLang="zh-TW" sz="6000" b="1" i="1"/>
              <a:t>Climate</a:t>
            </a:r>
            <a:endParaRPr lang="zh-TW" altLang="en-US" sz="6000" b="1" i="1"/>
          </a:p>
        </p:txBody>
      </p:sp>
      <p:sp>
        <p:nvSpPr>
          <p:cNvPr id="10" name="副標題 9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altLang="zh-TW"/>
              <a:t>The relation between the temperature and the altitude</a:t>
            </a:r>
          </a:p>
          <a:p>
            <a:pPr marL="0" indent="0" algn="ctr">
              <a:buFont typeface="Wingdings" pitchFamily="2" charset="2"/>
              <a:buNone/>
            </a:pPr>
            <a:endParaRPr lang="zh-TW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3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Monsoon</a:t>
            </a:r>
            <a:endParaRPr lang="zh-TW" altLang="en-US" b="1" i="1"/>
          </a:p>
        </p:txBody>
      </p:sp>
      <p:sp>
        <p:nvSpPr>
          <p:cNvPr id="19458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In a day, the wind may come from two different ways, one from the ocean and the other from the inland</a:t>
            </a:r>
            <a:endParaRPr lang="zh-TW" altLang="en-US" sz="2800"/>
          </a:p>
          <a:p>
            <a:endParaRPr lang="zh-TW" altLang="en-US" sz="2800"/>
          </a:p>
        </p:txBody>
      </p:sp>
      <p:pic>
        <p:nvPicPr>
          <p:cNvPr id="19459" name="內容版面配置區 6" descr="http://5.share.photo.xuite.net/donuthing/153ab42/16269042/874495824_m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000250"/>
            <a:ext cx="4608512" cy="43084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3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altLang="zh-TW" b="1" i="1"/>
              <a:t>Land-sea distribution</a:t>
            </a:r>
            <a:endParaRPr lang="zh-TW" altLang="en-US"/>
          </a:p>
        </p:txBody>
      </p:sp>
      <p:sp>
        <p:nvSpPr>
          <p:cNvPr id="20482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The temperature between the island and the ocean</a:t>
            </a:r>
            <a:endParaRPr lang="zh-TW" altLang="zh-TW" sz="2800"/>
          </a:p>
          <a:p>
            <a:endParaRPr lang="zh-TW" altLang="en-US" sz="2800"/>
          </a:p>
        </p:txBody>
      </p:sp>
      <p:pic>
        <p:nvPicPr>
          <p:cNvPr id="20483" name="內容版面配置區 6" descr="http://www.physicalgeography.net/fundamentals/images/seabreeze.gif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5950" y="2709863"/>
            <a:ext cx="4260850" cy="33845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 idx="4294967295"/>
          </p:nvPr>
        </p:nvSpPr>
        <p:spPr>
          <a:xfrm>
            <a:off x="620713" y="368300"/>
            <a:ext cx="7954962" cy="982663"/>
          </a:xfrm>
        </p:spPr>
        <p:txBody>
          <a:bodyPr anchorCtr="0"/>
          <a:lstStyle/>
          <a:p>
            <a:r>
              <a:rPr lang="en-US" altLang="zh-TW" b="1" i="1"/>
              <a:t>Latitude</a:t>
            </a:r>
            <a:endParaRPr lang="zh-TW" altLang="en-US"/>
          </a:p>
        </p:txBody>
      </p:sp>
      <p:sp>
        <p:nvSpPr>
          <p:cNvPr id="21506" name="內容版面配置區 2"/>
          <p:cNvSpPr>
            <a:spLocks noGrp="1"/>
          </p:cNvSpPr>
          <p:nvPr>
            <p:ph sz="half" idx="4294967295"/>
          </p:nvPr>
        </p:nvSpPr>
        <p:spPr>
          <a:xfrm>
            <a:off x="179388" y="1700213"/>
            <a:ext cx="3394075" cy="4525962"/>
          </a:xfrm>
        </p:spPr>
        <p:txBody>
          <a:bodyPr/>
          <a:lstStyle/>
          <a:p>
            <a:endParaRPr lang="en-US" altLang="zh-TW" sz="2800"/>
          </a:p>
          <a:p>
            <a:endParaRPr lang="en-US" altLang="zh-TW" sz="2800"/>
          </a:p>
          <a:p>
            <a:r>
              <a:rPr lang="en-US" altLang="zh-TW" sz="2800"/>
              <a:t>The relation between the latitude and, the temperature </a:t>
            </a:r>
            <a:endParaRPr lang="zh-TW" altLang="zh-TW" sz="2800"/>
          </a:p>
        </p:txBody>
      </p:sp>
      <p:pic>
        <p:nvPicPr>
          <p:cNvPr id="21507" name="內容版面配置區 4" descr="http://www.tlsh.tp.edu.tw/~t127/climateofworld/images/climate0014.pn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484313"/>
            <a:ext cx="5586412" cy="4897437"/>
          </a:xfrm>
          <a:ln/>
        </p:spPr>
      </p:pic>
      <p:sp>
        <p:nvSpPr>
          <p:cNvPr id="21508" name="矩形 5"/>
          <p:cNvSpPr>
            <a:spLocks noChangeArrowheads="1"/>
          </p:cNvSpPr>
          <p:nvPr/>
        </p:nvSpPr>
        <p:spPr bwMode="auto">
          <a:xfrm rot="550878">
            <a:off x="3465513" y="2644775"/>
            <a:ext cx="129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Arctic Circle</a:t>
            </a:r>
            <a:endParaRPr kumimoji="0" lang="zh-TW" altLang="zh-TW" sz="1400">
              <a:latin typeface="Calibri" pitchFamily="34" charset="0"/>
            </a:endParaRPr>
          </a:p>
        </p:txBody>
      </p:sp>
      <p:sp>
        <p:nvSpPr>
          <p:cNvPr id="21509" name="矩形 6"/>
          <p:cNvSpPr>
            <a:spLocks noChangeArrowheads="1"/>
          </p:cNvSpPr>
          <p:nvPr/>
        </p:nvSpPr>
        <p:spPr bwMode="auto">
          <a:xfrm rot="521643">
            <a:off x="3851275" y="3452813"/>
            <a:ext cx="1360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Tropic of Cancer</a:t>
            </a:r>
            <a:endParaRPr kumimoji="0" lang="zh-TW" altLang="zh-TW" sz="1400">
              <a:latin typeface="Calibri" pitchFamily="34" charset="0"/>
            </a:endParaRPr>
          </a:p>
        </p:txBody>
      </p:sp>
      <p:sp>
        <p:nvSpPr>
          <p:cNvPr id="21510" name="矩形 7"/>
          <p:cNvSpPr>
            <a:spLocks noChangeArrowheads="1"/>
          </p:cNvSpPr>
          <p:nvPr/>
        </p:nvSpPr>
        <p:spPr bwMode="auto">
          <a:xfrm rot="491142">
            <a:off x="3641725" y="3959225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Equatorial</a:t>
            </a:r>
            <a:endParaRPr kumimoji="0" lang="zh-TW" altLang="zh-TW" sz="1400">
              <a:latin typeface="Calibri" pitchFamily="34" charset="0"/>
            </a:endParaRPr>
          </a:p>
        </p:txBody>
      </p:sp>
      <p:sp>
        <p:nvSpPr>
          <p:cNvPr id="21511" name="矩形 8"/>
          <p:cNvSpPr>
            <a:spLocks noChangeArrowheads="1"/>
          </p:cNvSpPr>
          <p:nvPr/>
        </p:nvSpPr>
        <p:spPr bwMode="auto">
          <a:xfrm rot="500485">
            <a:off x="3805238" y="4727575"/>
            <a:ext cx="156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Tropic of Capricorn</a:t>
            </a:r>
            <a:endParaRPr kumimoji="0" lang="zh-TW" altLang="zh-TW" sz="1400">
              <a:latin typeface="Calibri" pitchFamily="34" charset="0"/>
            </a:endParaRPr>
          </a:p>
        </p:txBody>
      </p:sp>
      <p:sp>
        <p:nvSpPr>
          <p:cNvPr id="21512" name="矩形 9"/>
          <p:cNvSpPr>
            <a:spLocks noChangeArrowheads="1"/>
          </p:cNvSpPr>
          <p:nvPr/>
        </p:nvSpPr>
        <p:spPr bwMode="auto">
          <a:xfrm rot="649601">
            <a:off x="3303588" y="5537200"/>
            <a:ext cx="1284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Antarctic Circle</a:t>
            </a:r>
            <a:endParaRPr kumimoji="0" lang="zh-TW" altLang="zh-TW" sz="1400">
              <a:latin typeface="Calibri" pitchFamily="34" charset="0"/>
            </a:endParaRPr>
          </a:p>
        </p:txBody>
      </p:sp>
      <p:sp>
        <p:nvSpPr>
          <p:cNvPr id="21513" name="矩形 10"/>
          <p:cNvSpPr>
            <a:spLocks noChangeArrowheads="1"/>
          </p:cNvSpPr>
          <p:nvPr/>
        </p:nvSpPr>
        <p:spPr bwMode="auto">
          <a:xfrm>
            <a:off x="5197475" y="2798763"/>
            <a:ext cx="159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Antarctic Circle</a:t>
            </a:r>
            <a:endParaRPr kumimoji="0" lang="zh-TW" altLang="zh-TW">
              <a:latin typeface="Calibri" pitchFamily="34" charset="0"/>
            </a:endParaRP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5795963" y="3644900"/>
            <a:ext cx="293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indent="76200"/>
            <a:r>
              <a:rPr lang="en-US" altLang="zh-TW" sz="900"/>
              <a:t> </a:t>
            </a:r>
            <a:endParaRPr lang="en-US" altLang="zh-TW"/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5227638" y="3568700"/>
            <a:ext cx="16557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76200"/>
            <a:r>
              <a:rPr lang="en-US" altLang="zh-TW" b="1">
                <a:solidFill>
                  <a:srgbClr val="212121"/>
                </a:solidFill>
                <a:latin typeface="Calibri" pitchFamily="34" charset="0"/>
                <a:cs typeface="Calibri" pitchFamily="34" charset="0"/>
              </a:rPr>
              <a:t>Mid-latitudes</a:t>
            </a:r>
            <a:r>
              <a:rPr lang="en-US" altLang="zh-TW"/>
              <a:t> </a:t>
            </a: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44450"/>
            <a:ext cx="1042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zh-TW"/>
          </a:p>
        </p:txBody>
      </p:sp>
      <p:sp>
        <p:nvSpPr>
          <p:cNvPr id="21517" name="矩形 17"/>
          <p:cNvSpPr>
            <a:spLocks noChangeArrowheads="1"/>
          </p:cNvSpPr>
          <p:nvPr/>
        </p:nvSpPr>
        <p:spPr bwMode="auto">
          <a:xfrm>
            <a:off x="5314950" y="4537075"/>
            <a:ext cx="146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Calibri" pitchFamily="34" charset="0"/>
                <a:cs typeface="Times New Roman" pitchFamily="18" charset="0"/>
              </a:rPr>
              <a:t>Low latitudes</a:t>
            </a:r>
            <a:endParaRPr lang="en-US" altLang="zh-TW" sz="2800"/>
          </a:p>
        </p:txBody>
      </p:sp>
      <p:sp>
        <p:nvSpPr>
          <p:cNvPr id="21518" name="矩形 20"/>
          <p:cNvSpPr>
            <a:spLocks noChangeArrowheads="1"/>
          </p:cNvSpPr>
          <p:nvPr/>
        </p:nvSpPr>
        <p:spPr bwMode="auto">
          <a:xfrm>
            <a:off x="5221288" y="5300663"/>
            <a:ext cx="147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Calibri" pitchFamily="34" charset="0"/>
                <a:cs typeface="Times New Roman" pitchFamily="18" charset="0"/>
              </a:rPr>
              <a:t>Mid-latitudes</a:t>
            </a:r>
            <a:endParaRPr lang="en-US" altLang="zh-TW" sz="2800"/>
          </a:p>
        </p:txBody>
      </p:sp>
      <p:sp>
        <p:nvSpPr>
          <p:cNvPr id="21519" name="矩形 22"/>
          <p:cNvSpPr>
            <a:spLocks noChangeArrowheads="1"/>
          </p:cNvSpPr>
          <p:nvPr/>
        </p:nvSpPr>
        <p:spPr bwMode="auto">
          <a:xfrm>
            <a:off x="5219700" y="5949950"/>
            <a:ext cx="1509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Calibri" pitchFamily="34" charset="0"/>
                <a:cs typeface="Times New Roman" pitchFamily="18" charset="0"/>
              </a:rPr>
              <a:t>High latitudes</a:t>
            </a:r>
            <a:endParaRPr lang="en-US" altLang="zh-TW" sz="2800"/>
          </a:p>
        </p:txBody>
      </p:sp>
      <p:sp>
        <p:nvSpPr>
          <p:cNvPr id="21520" name="矩形 24"/>
          <p:cNvSpPr>
            <a:spLocks noChangeArrowheads="1"/>
          </p:cNvSpPr>
          <p:nvPr/>
        </p:nvSpPr>
        <p:spPr bwMode="auto">
          <a:xfrm>
            <a:off x="6875463" y="3500438"/>
            <a:ext cx="541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Calibri" pitchFamily="34" charset="0"/>
                <a:cs typeface="Times New Roman" pitchFamily="18" charset="0"/>
              </a:rPr>
              <a:t>Sun</a:t>
            </a:r>
            <a:endParaRPr lang="en-US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141</TotalTime>
  <Words>629</Words>
  <Application>Microsoft Macintosh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Ripple</vt:lpstr>
      <vt:lpstr>Survive  </vt:lpstr>
      <vt:lpstr>Outline</vt:lpstr>
      <vt:lpstr>Preface </vt:lpstr>
      <vt:lpstr>1.What factors affect global warming ?</vt:lpstr>
      <vt:lpstr>Current</vt:lpstr>
      <vt:lpstr>Climate</vt:lpstr>
      <vt:lpstr>Monsoon</vt:lpstr>
      <vt:lpstr>Land-sea distribution</vt:lpstr>
      <vt:lpstr>Latitude</vt:lpstr>
      <vt:lpstr>2.The impact of natural disasters       on the environment and human</vt:lpstr>
      <vt:lpstr>(1)Geological disasters</vt:lpstr>
      <vt:lpstr>(2)Meteorological disasters</vt:lpstr>
      <vt:lpstr>(3)Climate disasters</vt:lpstr>
      <vt:lpstr>   3.IS Global warming will  accelerate        the severity of  natural disasters?</vt:lpstr>
      <vt:lpstr>Slide 15</vt:lpstr>
      <vt:lpstr>  4.We visited New Laiyi on March 29,and we investigated what the disaster Typhoon Morakot had brought to the place. </vt:lpstr>
      <vt:lpstr> (1)Action </vt:lpstr>
      <vt:lpstr> (2)Rainfall </vt:lpstr>
      <vt:lpstr> (3)Serious disaster regions: </vt:lpstr>
      <vt:lpstr> (4)Damage </vt:lpstr>
      <vt:lpstr> (5)Dictation of an old Vuvu </vt:lpstr>
      <vt:lpstr>(6)Experience</vt:lpstr>
      <vt:lpstr> Conclusion </vt:lpstr>
      <vt:lpstr>Source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stb</dc:creator>
  <cp:lastModifiedBy>Barry Kramer</cp:lastModifiedBy>
  <cp:revision>28</cp:revision>
  <dcterms:created xsi:type="dcterms:W3CDTF">2015-06-10T02:58:07Z</dcterms:created>
  <dcterms:modified xsi:type="dcterms:W3CDTF">2015-06-10T02:58:33Z</dcterms:modified>
</cp:coreProperties>
</file>