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32" r:id="rId1"/>
  </p:sldMasterIdLst>
  <p:sldIdLst>
    <p:sldId id="256" r:id="rId2"/>
    <p:sldId id="276" r:id="rId3"/>
    <p:sldId id="257" r:id="rId4"/>
    <p:sldId id="258" r:id="rId5"/>
    <p:sldId id="259" r:id="rId6"/>
    <p:sldId id="260" r:id="rId7"/>
    <p:sldId id="261" r:id="rId8"/>
    <p:sldId id="262" r:id="rId9"/>
    <p:sldId id="263" r:id="rId10"/>
    <p:sldId id="264" r:id="rId11"/>
    <p:sldId id="277" r:id="rId12"/>
    <p:sldId id="265" r:id="rId13"/>
    <p:sldId id="267" r:id="rId14"/>
    <p:sldId id="268" r:id="rId15"/>
    <p:sldId id="269" r:id="rId16"/>
    <p:sldId id="270" r:id="rId17"/>
    <p:sldId id="271" r:id="rId1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044" autoAdjust="0"/>
    <p:restoredTop sz="94660"/>
  </p:normalViewPr>
  <p:slideViewPr>
    <p:cSldViewPr>
      <p:cViewPr varScale="1">
        <p:scale>
          <a:sx n="93" d="100"/>
          <a:sy n="93" d="100"/>
        </p:scale>
        <p:origin x="-560" y="-10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C6BDFA5-B190-4E42-B78F-147394EF31A6}" type="datetimeFigureOut">
              <a:rPr lang="es-CO" smtClean="0"/>
              <a:pPr/>
              <a:t>5/17/15</a:t>
            </a:fld>
            <a:endParaRPr lang="es-CO"/>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CO"/>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0ED42988-6261-49C8-842D-33E0ED28CE1D}" type="slidenum">
              <a:rPr lang="es-CO" smtClean="0"/>
              <a:pPr/>
              <a:t>‹#›</a:t>
            </a:fld>
            <a:endParaRPr lang="es-CO"/>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advClick="0" advTm="3000">
        <p:dissolve/>
      </p:transition>
    </mc:Choice>
    <mc:Fallback>
      <p:transition spd="slow" advClick="0" advTm="3000">
        <p:dissolv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C6BDFA5-B190-4E42-B78F-147394EF31A6}" type="datetimeFigureOut">
              <a:rPr lang="es-CO" smtClean="0"/>
              <a:pPr/>
              <a:t>5/17/15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ED42988-6261-49C8-842D-33E0ED28CE1D}" type="slidenum">
              <a:rPr lang="es-CO" smtClean="0"/>
              <a:pPr/>
              <a:t>‹#›</a:t>
            </a:fld>
            <a:endParaRPr lang="es-CO"/>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advClick="0" advTm="3000">
        <p:dissolve/>
      </p:transition>
    </mc:Choice>
    <mc:Fallback>
      <p:transition spd="slow" advClick="0" advTm="3000">
        <p:dissolv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C6BDFA5-B190-4E42-B78F-147394EF31A6}" type="datetimeFigureOut">
              <a:rPr lang="es-CO" smtClean="0"/>
              <a:pPr/>
              <a:t>5/17/15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ED42988-6261-49C8-842D-33E0ED28CE1D}" type="slidenum">
              <a:rPr lang="es-CO" smtClean="0"/>
              <a:pPr/>
              <a:t>‹#›</a:t>
            </a:fld>
            <a:endParaRPr lang="es-CO"/>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advClick="0" advTm="3000">
        <p:dissolve/>
      </p:transition>
    </mc:Choice>
    <mc:Fallback>
      <p:transition spd="slow" advClick="0" advTm="3000">
        <p:dissolv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C6BDFA5-B190-4E42-B78F-147394EF31A6}" type="datetimeFigureOut">
              <a:rPr lang="es-CO" smtClean="0"/>
              <a:pPr/>
              <a:t>5/17/15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ED42988-6261-49C8-842D-33E0ED28CE1D}" type="slidenum">
              <a:rPr lang="es-CO" smtClean="0"/>
              <a:pPr/>
              <a:t>‹#›</a:t>
            </a:fld>
            <a:endParaRPr lang="es-CO"/>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advClick="0" advTm="3000">
        <p:dissolve/>
      </p:transition>
    </mc:Choice>
    <mc:Fallback>
      <p:transition spd="slow" advClick="0" advTm="3000">
        <p:dissolv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C6BDFA5-B190-4E42-B78F-147394EF31A6}" type="datetimeFigureOut">
              <a:rPr lang="es-CO" smtClean="0"/>
              <a:pPr/>
              <a:t>5/17/15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ED42988-6261-49C8-842D-33E0ED28CE1D}" type="slidenum">
              <a:rPr lang="es-CO" smtClean="0"/>
              <a:pPr/>
              <a:t>‹#›</a:t>
            </a:fld>
            <a:endParaRPr lang="es-CO"/>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advClick="0" advTm="3000">
        <p:dissolve/>
      </p:transition>
    </mc:Choice>
    <mc:Fallback>
      <p:transition spd="slow" advClick="0" advTm="3000">
        <p:dissolv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5C6BDFA5-B190-4E42-B78F-147394EF31A6}" type="datetimeFigureOut">
              <a:rPr lang="es-CO" smtClean="0"/>
              <a:pPr/>
              <a:t>5/17/15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ED42988-6261-49C8-842D-33E0ED28CE1D}" type="slidenum">
              <a:rPr lang="es-CO" smtClean="0"/>
              <a:pPr/>
              <a:t>‹#›</a:t>
            </a:fld>
            <a:endParaRPr lang="es-CO"/>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advClick="0" advTm="3000">
        <p:dissolve/>
      </p:transition>
    </mc:Choice>
    <mc:Fallback>
      <p:transition spd="slow" advClick="0" advTm="3000">
        <p:dissolv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C6BDFA5-B190-4E42-B78F-147394EF31A6}" type="datetimeFigureOut">
              <a:rPr lang="es-CO" smtClean="0"/>
              <a:pPr/>
              <a:t>5/17/15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0ED42988-6261-49C8-842D-33E0ED28CE1D}" type="slidenum">
              <a:rPr lang="es-CO" smtClean="0"/>
              <a:pPr/>
              <a:t>‹#›</a:t>
            </a:fld>
            <a:endParaRPr lang="es-CO"/>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advClick="0" advTm="3000">
        <p:dissolve/>
      </p:transition>
    </mc:Choice>
    <mc:Fallback>
      <p:transition spd="slow" advClick="0" advTm="3000">
        <p:dissolv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5C6BDFA5-B190-4E42-B78F-147394EF31A6}" type="datetimeFigureOut">
              <a:rPr lang="es-CO" smtClean="0"/>
              <a:pPr/>
              <a:t>5/17/15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0ED42988-6261-49C8-842D-33E0ED28CE1D}" type="slidenum">
              <a:rPr lang="es-CO" smtClean="0"/>
              <a:pPr/>
              <a:t>‹#›</a:t>
            </a:fld>
            <a:endParaRPr lang="es-CO"/>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advClick="0" advTm="3000">
        <p:dissolve/>
      </p:transition>
    </mc:Choice>
    <mc:Fallback>
      <p:transition spd="slow" advClick="0" advTm="3000">
        <p:dissolv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6BDFA5-B190-4E42-B78F-147394EF31A6}" type="datetimeFigureOut">
              <a:rPr lang="es-CO" smtClean="0"/>
              <a:pPr/>
              <a:t>5/17/15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0ED42988-6261-49C8-842D-33E0ED28CE1D}" type="slidenum">
              <a:rPr lang="es-CO" smtClean="0"/>
              <a:pPr/>
              <a:t>‹#›</a:t>
            </a:fld>
            <a:endParaRPr lang="es-CO"/>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advClick="0" advTm="3000">
        <p:dissolve/>
      </p:transition>
    </mc:Choice>
    <mc:Fallback>
      <p:transition spd="slow" advClick="0" advTm="3000">
        <p:dissolv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C6BDFA5-B190-4E42-B78F-147394EF31A6}" type="datetimeFigureOut">
              <a:rPr lang="es-CO" smtClean="0"/>
              <a:pPr/>
              <a:t>5/17/15</a:t>
            </a:fld>
            <a:endParaRPr lang="es-CO"/>
          </a:p>
        </p:txBody>
      </p:sp>
      <p:sp>
        <p:nvSpPr>
          <p:cNvPr id="7" name="Slide Number Placeholder 6"/>
          <p:cNvSpPr>
            <a:spLocks noGrp="1"/>
          </p:cNvSpPr>
          <p:nvPr>
            <p:ph type="sldNum" sz="quarter" idx="12"/>
          </p:nvPr>
        </p:nvSpPr>
        <p:spPr/>
        <p:txBody>
          <a:bodyPr/>
          <a:lstStyle/>
          <a:p>
            <a:fld id="{0ED42988-6261-49C8-842D-33E0ED28CE1D}" type="slidenum">
              <a:rPr lang="es-CO" smtClean="0"/>
              <a:pPr/>
              <a:t>‹#›</a:t>
            </a:fld>
            <a:endParaRPr lang="es-CO"/>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CO"/>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advClick="0" advTm="3000">
        <p:dissolve/>
      </p:transition>
    </mc:Choice>
    <mc:Fallback>
      <p:transition spd="slow" advClick="0" advTm="3000">
        <p:dissolv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C6BDFA5-B190-4E42-B78F-147394EF31A6}" type="datetimeFigureOut">
              <a:rPr lang="es-CO" smtClean="0"/>
              <a:pPr/>
              <a:t>5/17/15</a:t>
            </a:fld>
            <a:endParaRPr lang="es-CO"/>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CO"/>
          </a:p>
        </p:txBody>
      </p:sp>
      <p:sp>
        <p:nvSpPr>
          <p:cNvPr id="7" name="Slide Number Placeholder 6"/>
          <p:cNvSpPr>
            <a:spLocks noGrp="1"/>
          </p:cNvSpPr>
          <p:nvPr>
            <p:ph type="sldNum" sz="quarter" idx="12"/>
          </p:nvPr>
        </p:nvSpPr>
        <p:spPr/>
        <p:txBody>
          <a:bodyPr/>
          <a:lstStyle/>
          <a:p>
            <a:fld id="{0ED42988-6261-49C8-842D-33E0ED28CE1D}" type="slidenum">
              <a:rPr lang="es-CO" smtClean="0"/>
              <a:pPr/>
              <a:t>‹#›</a:t>
            </a:fld>
            <a:endParaRPr lang="es-CO"/>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advClick="0" advTm="3000">
        <p:dissolve/>
      </p:transition>
    </mc:Choice>
    <mc:Fallback>
      <p:transition spd="slow" advClick="0" advTm="3000">
        <p:dissolv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C6BDFA5-B190-4E42-B78F-147394EF31A6}" type="datetimeFigureOut">
              <a:rPr lang="es-CO" smtClean="0"/>
              <a:pPr/>
              <a:t>5/17/15</a:t>
            </a:fld>
            <a:endParaRPr lang="es-CO"/>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CO"/>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0ED42988-6261-49C8-842D-33E0ED28CE1D}" type="slidenum">
              <a:rPr lang="es-CO" smtClean="0"/>
              <a:pPr/>
              <a:t>‹#›</a:t>
            </a:fld>
            <a:endParaRPr lang="es-CO"/>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advClick="0" advTm="3000">
        <p:dissolve/>
      </p:transition>
    </mc:Choice>
    <mc:Fallback>
      <p:transition spd="slow" advClick="0" advTm="3000">
        <p:dissolve/>
      </p:transition>
    </mc:Fallback>
  </mc:AlternateConten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O" dirty="0" smtClean="0">
                <a:latin typeface="Consolas" pitchFamily="49" charset="0"/>
                <a:cs typeface="Consolas" pitchFamily="49" charset="0"/>
              </a:rPr>
              <a:t>las plantas que curan</a:t>
            </a:r>
            <a:endParaRPr lang="es-CO" dirty="0">
              <a:latin typeface="Consolas" pitchFamily="49" charset="0"/>
              <a:cs typeface="Consolas" pitchFamily="49" charset="0"/>
            </a:endParaRPr>
          </a:p>
        </p:txBody>
      </p:sp>
      <p:sp>
        <p:nvSpPr>
          <p:cNvPr id="3" name="2 Subtítulo"/>
          <p:cNvSpPr>
            <a:spLocks noGrp="1"/>
          </p:cNvSpPr>
          <p:nvPr>
            <p:ph type="subTitle" idx="1"/>
          </p:nvPr>
        </p:nvSpPr>
        <p:spPr/>
        <p:txBody>
          <a:bodyPr/>
          <a:lstStyle/>
          <a:p>
            <a:r>
              <a:rPr lang="es-CO" dirty="0" smtClean="0">
                <a:solidFill>
                  <a:schemeClr val="bg2">
                    <a:lumMod val="90000"/>
                  </a:schemeClr>
                </a:solidFill>
              </a:rPr>
              <a:t>Son muchas las plantas que bien podemos usar en nuestra región y que podemos compartir</a:t>
            </a:r>
            <a:r>
              <a:rPr lang="es-CO" dirty="0" smtClean="0"/>
              <a:t>.</a:t>
            </a:r>
            <a:endParaRPr lang="es-CO" dirty="0"/>
          </a:p>
        </p:txBody>
      </p:sp>
      <p:pic>
        <p:nvPicPr>
          <p:cNvPr id="4" name="3 Imagen"/>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99591" y="1615996"/>
            <a:ext cx="2484000" cy="186060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9965972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advClick="0" advTm="3000">
        <p:dissolve/>
      </p:transition>
    </mc:Choice>
    <mc:Fallback>
      <mp:transition xmlns:mp="http://schemas.microsoft.com/office/mac/powerpoint/2008/mai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043608" y="1052736"/>
            <a:ext cx="2390775" cy="1914525"/>
          </a:xfrm>
          <a:prstGeom prst="rect">
            <a:avLst/>
          </a:prstGeom>
        </p:spPr>
      </p:pic>
      <p:pic>
        <p:nvPicPr>
          <p:cNvPr id="6" name="Imagen 5"/>
          <p:cNvPicPr>
            <a:picLocks noChangeAspect="1"/>
          </p:cNvPicPr>
          <p:nvPr/>
        </p:nvPicPr>
        <p:blipFill>
          <a:blip r:embed="rId3"/>
          <a:stretch>
            <a:fillRect/>
          </a:stretch>
        </p:blipFill>
        <p:spPr>
          <a:xfrm>
            <a:off x="5436096" y="3861048"/>
            <a:ext cx="2543175" cy="1800225"/>
          </a:xfrm>
          <a:prstGeom prst="rect">
            <a:avLst/>
          </a:prstGeom>
        </p:spPr>
      </p:pic>
      <p:sp>
        <p:nvSpPr>
          <p:cNvPr id="7" name="CuadroTexto 6"/>
          <p:cNvSpPr txBox="1"/>
          <p:nvPr/>
        </p:nvSpPr>
        <p:spPr>
          <a:xfrm flipH="1">
            <a:off x="4572000" y="1367057"/>
            <a:ext cx="432048" cy="369332"/>
          </a:xfrm>
          <a:prstGeom prst="rect">
            <a:avLst/>
          </a:prstGeom>
          <a:noFill/>
        </p:spPr>
        <p:txBody>
          <a:bodyPr wrap="square" rtlCol="0">
            <a:spAutoFit/>
          </a:bodyPr>
          <a:lstStyle/>
          <a:p>
            <a:endParaRPr lang="es-CO" dirty="0"/>
          </a:p>
        </p:txBody>
      </p:sp>
      <p:sp>
        <p:nvSpPr>
          <p:cNvPr id="12" name="CuadroTexto 11"/>
          <p:cNvSpPr txBox="1"/>
          <p:nvPr/>
        </p:nvSpPr>
        <p:spPr>
          <a:xfrm>
            <a:off x="3923928" y="1551723"/>
            <a:ext cx="4727576" cy="1261884"/>
          </a:xfrm>
          <a:prstGeom prst="rect">
            <a:avLst/>
          </a:prstGeom>
          <a:noFill/>
        </p:spPr>
        <p:txBody>
          <a:bodyPr wrap="none" rtlCol="0">
            <a:spAutoFit/>
          </a:bodyPr>
          <a:lstStyle/>
          <a:p>
            <a:r>
              <a:rPr lang="es-CO" sz="4000" dirty="0" smtClean="0">
                <a:solidFill>
                  <a:schemeClr val="accent1">
                    <a:lumMod val="75000"/>
                  </a:schemeClr>
                </a:solidFill>
              </a:rPr>
              <a:t>El apio </a:t>
            </a:r>
            <a:r>
              <a:rPr lang="es-CO" dirty="0" smtClean="0">
                <a:solidFill>
                  <a:schemeClr val="accent1">
                    <a:lumMod val="75000"/>
                  </a:schemeClr>
                </a:solidFill>
              </a:rPr>
              <a:t>es una planta que</a:t>
            </a:r>
          </a:p>
          <a:p>
            <a:r>
              <a:rPr lang="es-CO" dirty="0" smtClean="0">
                <a:solidFill>
                  <a:schemeClr val="accent1">
                    <a:lumMod val="75000"/>
                  </a:schemeClr>
                </a:solidFill>
              </a:rPr>
              <a:t> se utiliza en la alimentación, preparado </a:t>
            </a:r>
          </a:p>
          <a:p>
            <a:r>
              <a:rPr lang="es-CO" dirty="0" smtClean="0">
                <a:solidFill>
                  <a:schemeClr val="accent1">
                    <a:lumMod val="75000"/>
                  </a:schemeClr>
                </a:solidFill>
              </a:rPr>
              <a:t>Especialmente en ensaladas.</a:t>
            </a:r>
            <a:endParaRPr lang="es-CO" dirty="0">
              <a:solidFill>
                <a:schemeClr val="accent1">
                  <a:lumMod val="75000"/>
                </a:schemeClr>
              </a:solidFill>
            </a:endParaRPr>
          </a:p>
        </p:txBody>
      </p:sp>
      <p:sp>
        <p:nvSpPr>
          <p:cNvPr id="13" name="CuadroTexto 12"/>
          <p:cNvSpPr txBox="1"/>
          <p:nvPr/>
        </p:nvSpPr>
        <p:spPr>
          <a:xfrm>
            <a:off x="1475656" y="4005064"/>
            <a:ext cx="3966150" cy="1477328"/>
          </a:xfrm>
          <a:prstGeom prst="rect">
            <a:avLst/>
          </a:prstGeom>
          <a:noFill/>
        </p:spPr>
        <p:txBody>
          <a:bodyPr wrap="none" rtlCol="0">
            <a:spAutoFit/>
          </a:bodyPr>
          <a:lstStyle/>
          <a:p>
            <a:r>
              <a:rPr lang="es-CO" dirty="0" smtClean="0">
                <a:solidFill>
                  <a:schemeClr val="tx2">
                    <a:lumMod val="60000"/>
                    <a:lumOff val="40000"/>
                  </a:schemeClr>
                </a:solidFill>
              </a:rPr>
              <a:t>El apio medicinal cura la afonía</a:t>
            </a:r>
          </a:p>
          <a:p>
            <a:r>
              <a:rPr lang="es-CO" dirty="0" smtClean="0">
                <a:solidFill>
                  <a:schemeClr val="tx2">
                    <a:lumMod val="60000"/>
                    <a:lumOff val="40000"/>
                  </a:schemeClr>
                </a:solidFill>
              </a:rPr>
              <a:t>Neutraliza el exceso de acidez </a:t>
            </a:r>
          </a:p>
          <a:p>
            <a:r>
              <a:rPr lang="es-CO" dirty="0" smtClean="0">
                <a:solidFill>
                  <a:schemeClr val="tx2">
                    <a:lumMod val="60000"/>
                    <a:lumOff val="40000"/>
                  </a:schemeClr>
                </a:solidFill>
              </a:rPr>
              <a:t>del tubo digestivo, cura la afonía,</a:t>
            </a:r>
          </a:p>
          <a:p>
            <a:r>
              <a:rPr lang="es-CO" dirty="0" smtClean="0">
                <a:solidFill>
                  <a:schemeClr val="tx2">
                    <a:lumMod val="60000"/>
                    <a:lumOff val="40000"/>
                  </a:schemeClr>
                </a:solidFill>
              </a:rPr>
              <a:t>Posee propiedades tónicas, </a:t>
            </a:r>
          </a:p>
          <a:p>
            <a:r>
              <a:rPr lang="es-CO" dirty="0" smtClean="0">
                <a:solidFill>
                  <a:schemeClr val="tx2">
                    <a:lumMod val="60000"/>
                    <a:lumOff val="40000"/>
                  </a:schemeClr>
                </a:solidFill>
              </a:rPr>
              <a:t>Excitantes, antifebrifugas.</a:t>
            </a:r>
            <a:endParaRPr lang="es-CO" dirty="0">
              <a:solidFill>
                <a:schemeClr val="tx2">
                  <a:lumMod val="60000"/>
                  <a:lumOff val="4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087156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advClick="0" advTm="3000">
        <p:dissolve/>
      </p:transition>
    </mc:Choice>
    <mc:Fallback>
      <mp:transition xmlns:mp="http://schemas.microsoft.com/office/mac/powerpoint/2008/main" spd="slow" advClick="0" advTm="3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27584" y="1103740"/>
            <a:ext cx="2520280" cy="2694493"/>
          </a:xfrm>
          <a:prstGeom prst="rect">
            <a:avLst/>
          </a:prstGeom>
        </p:spPr>
      </p:pic>
      <p:pic>
        <p:nvPicPr>
          <p:cNvPr id="5" name="Imagen 4"/>
          <p:cNvPicPr>
            <a:picLocks noChangeAspect="1"/>
          </p:cNvPicPr>
          <p:nvPr/>
        </p:nvPicPr>
        <p:blipFill>
          <a:blip r:embed="rId3"/>
          <a:stretch>
            <a:fillRect/>
          </a:stretch>
        </p:blipFill>
        <p:spPr>
          <a:xfrm>
            <a:off x="4788024" y="1340768"/>
            <a:ext cx="3194298" cy="1956023"/>
          </a:xfrm>
          <a:prstGeom prst="rect">
            <a:avLst/>
          </a:prstGeom>
        </p:spPr>
      </p:pic>
      <p:pic>
        <p:nvPicPr>
          <p:cNvPr id="6" name="Imagen 5"/>
          <p:cNvPicPr>
            <a:picLocks noChangeAspect="1"/>
          </p:cNvPicPr>
          <p:nvPr/>
        </p:nvPicPr>
        <p:blipFill>
          <a:blip r:embed="rId4"/>
          <a:stretch>
            <a:fillRect/>
          </a:stretch>
        </p:blipFill>
        <p:spPr>
          <a:xfrm>
            <a:off x="5168430" y="3933056"/>
            <a:ext cx="2813892" cy="2097782"/>
          </a:xfrm>
          <a:prstGeom prst="rect">
            <a:avLst/>
          </a:prstGeom>
        </p:spPr>
      </p:pic>
      <p:sp>
        <p:nvSpPr>
          <p:cNvPr id="11" name="CuadroTexto 10"/>
          <p:cNvSpPr txBox="1"/>
          <p:nvPr/>
        </p:nvSpPr>
        <p:spPr>
          <a:xfrm>
            <a:off x="1115616" y="4509120"/>
            <a:ext cx="3672408" cy="1754326"/>
          </a:xfrm>
          <a:prstGeom prst="rect">
            <a:avLst/>
          </a:prstGeom>
          <a:noFill/>
        </p:spPr>
        <p:txBody>
          <a:bodyPr wrap="square" rtlCol="0">
            <a:spAutoFit/>
          </a:bodyPr>
          <a:lstStyle/>
          <a:p>
            <a:r>
              <a:rPr lang="es-CO" dirty="0" smtClean="0">
                <a:solidFill>
                  <a:schemeClr val="accent1">
                    <a:lumMod val="75000"/>
                  </a:schemeClr>
                </a:solidFill>
              </a:rPr>
              <a:t>ALBAHACA se suele usar como condimento.</a:t>
            </a:r>
          </a:p>
          <a:p>
            <a:r>
              <a:rPr lang="es-CO" dirty="0" smtClean="0">
                <a:solidFill>
                  <a:schemeClr val="accent1">
                    <a:lumMod val="75000"/>
                  </a:schemeClr>
                </a:solidFill>
              </a:rPr>
              <a:t>La infusión de sus hojas y flores alivia el dolor de cabeza, estimula y regula la menstruación.</a:t>
            </a:r>
            <a:endParaRPr lang="es-CO" dirty="0">
              <a:solidFill>
                <a:schemeClr val="accent1">
                  <a:lumMod val="75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3046568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advClick="0" advTm="3000">
        <p:dissolve/>
      </p:transition>
    </mc:Choice>
    <mc:Fallback>
      <mp:transition xmlns:mp="http://schemas.microsoft.com/office/mac/powerpoint/2008/main" spd="slow" advClick="0" advTm="3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187624" y="980728"/>
            <a:ext cx="3456384" cy="2127006"/>
          </a:xfrm>
          <a:prstGeom prst="rect">
            <a:avLst/>
          </a:prstGeom>
        </p:spPr>
      </p:pic>
      <p:pic>
        <p:nvPicPr>
          <p:cNvPr id="5" name="Imagen 4"/>
          <p:cNvPicPr>
            <a:picLocks noChangeAspect="1"/>
          </p:cNvPicPr>
          <p:nvPr/>
        </p:nvPicPr>
        <p:blipFill>
          <a:blip r:embed="rId3"/>
          <a:stretch>
            <a:fillRect/>
          </a:stretch>
        </p:blipFill>
        <p:spPr>
          <a:xfrm>
            <a:off x="1187624" y="3573016"/>
            <a:ext cx="3456384" cy="2602297"/>
          </a:xfrm>
          <a:prstGeom prst="rect">
            <a:avLst/>
          </a:prstGeom>
        </p:spPr>
      </p:pic>
      <p:sp>
        <p:nvSpPr>
          <p:cNvPr id="7" name="CuadroTexto 6"/>
          <p:cNvSpPr txBox="1"/>
          <p:nvPr/>
        </p:nvSpPr>
        <p:spPr>
          <a:xfrm>
            <a:off x="5292080" y="1556792"/>
            <a:ext cx="2592288" cy="4524315"/>
          </a:xfrm>
          <a:prstGeom prst="rect">
            <a:avLst/>
          </a:prstGeom>
          <a:noFill/>
        </p:spPr>
        <p:txBody>
          <a:bodyPr wrap="square" rtlCol="0">
            <a:spAutoFit/>
          </a:bodyPr>
          <a:lstStyle/>
          <a:p>
            <a:r>
              <a:rPr lang="es-CO" sz="2400" dirty="0" smtClean="0">
                <a:solidFill>
                  <a:schemeClr val="accent1">
                    <a:lumMod val="75000"/>
                  </a:schemeClr>
                </a:solidFill>
              </a:rPr>
              <a:t>AZAFRAN</a:t>
            </a:r>
          </a:p>
          <a:p>
            <a:r>
              <a:rPr lang="es-CO" sz="2400" dirty="0" smtClean="0">
                <a:solidFill>
                  <a:schemeClr val="accent1">
                    <a:lumMod val="75000"/>
                  </a:schemeClr>
                </a:solidFill>
              </a:rPr>
              <a:t>Las raíces se emplean para dar color a las comidas.</a:t>
            </a:r>
          </a:p>
          <a:p>
            <a:r>
              <a:rPr lang="es-CO" sz="2400" dirty="0" smtClean="0">
                <a:solidFill>
                  <a:schemeClr val="accent1">
                    <a:lumMod val="75000"/>
                  </a:schemeClr>
                </a:solidFill>
              </a:rPr>
              <a:t>En las grandes industrias se usa como colorante para los quesos, mantequillas, margarinas.</a:t>
            </a:r>
            <a:endParaRPr lang="es-CO" sz="2400" dirty="0">
              <a:solidFill>
                <a:schemeClr val="accent1">
                  <a:lumMod val="75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8068097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advClick="0" advTm="3000">
        <p:dissolve/>
      </p:transition>
    </mc:Choice>
    <mc:Fallback>
      <mp:transition xmlns:mp="http://schemas.microsoft.com/office/mac/powerpoint/2008/main" spd="slow" advClick="0" advTm="3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331640" y="980728"/>
            <a:ext cx="2523808" cy="2603748"/>
          </a:xfrm>
          <a:prstGeom prst="rect">
            <a:avLst/>
          </a:prstGeom>
        </p:spPr>
      </p:pic>
      <p:pic>
        <p:nvPicPr>
          <p:cNvPr id="5" name="Imagen 4"/>
          <p:cNvPicPr>
            <a:picLocks noChangeAspect="1"/>
          </p:cNvPicPr>
          <p:nvPr/>
        </p:nvPicPr>
        <p:blipFill>
          <a:blip r:embed="rId3"/>
          <a:stretch>
            <a:fillRect/>
          </a:stretch>
        </p:blipFill>
        <p:spPr>
          <a:xfrm>
            <a:off x="4211960" y="1205421"/>
            <a:ext cx="3381987" cy="2154362"/>
          </a:xfrm>
          <a:prstGeom prst="rect">
            <a:avLst/>
          </a:prstGeom>
        </p:spPr>
      </p:pic>
      <p:pic>
        <p:nvPicPr>
          <p:cNvPr id="6" name="Imagen 5"/>
          <p:cNvPicPr>
            <a:picLocks noChangeAspect="1"/>
          </p:cNvPicPr>
          <p:nvPr/>
        </p:nvPicPr>
        <p:blipFill>
          <a:blip r:embed="rId4"/>
          <a:stretch>
            <a:fillRect/>
          </a:stretch>
        </p:blipFill>
        <p:spPr>
          <a:xfrm>
            <a:off x="1360018" y="4005064"/>
            <a:ext cx="2495430" cy="2232248"/>
          </a:xfrm>
          <a:prstGeom prst="rect">
            <a:avLst/>
          </a:prstGeom>
        </p:spPr>
      </p:pic>
      <p:sp>
        <p:nvSpPr>
          <p:cNvPr id="7" name="CuadroTexto 6"/>
          <p:cNvSpPr txBox="1"/>
          <p:nvPr/>
        </p:nvSpPr>
        <p:spPr>
          <a:xfrm>
            <a:off x="4427984" y="3882731"/>
            <a:ext cx="3672408" cy="2585323"/>
          </a:xfrm>
          <a:prstGeom prst="rect">
            <a:avLst/>
          </a:prstGeom>
          <a:noFill/>
        </p:spPr>
        <p:txBody>
          <a:bodyPr wrap="square" rtlCol="0">
            <a:spAutoFit/>
          </a:bodyPr>
          <a:lstStyle/>
          <a:p>
            <a:r>
              <a:rPr lang="es-CO" dirty="0" smtClean="0"/>
              <a:t>Berenjena: Posee todas las sustancias indispensables para el desarrollo del cuerpo.</a:t>
            </a:r>
          </a:p>
          <a:p>
            <a:r>
              <a:rPr lang="es-CO" dirty="0" smtClean="0"/>
              <a:t>Plato recomendado para los diabéticos, disminuye el colesterol, previene enfermedades de los riñones y se aconseja contra la embriaguez.</a:t>
            </a:r>
            <a:endParaRPr lang="es-CO"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112858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advClick="0" advTm="3000">
        <p:dissolve/>
      </p:transition>
    </mc:Choice>
    <mc:Fallback>
      <mp:transition xmlns:mp="http://schemas.microsoft.com/office/mac/powerpoint/2008/main" spd="slow" advClick="0" advTm="3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39552" y="2060847"/>
            <a:ext cx="2628900" cy="1743075"/>
          </a:xfrm>
          <a:prstGeom prst="rect">
            <a:avLst/>
          </a:prstGeom>
        </p:spPr>
      </p:pic>
      <p:pic>
        <p:nvPicPr>
          <p:cNvPr id="3" name="Imagen 2"/>
          <p:cNvPicPr>
            <a:picLocks noChangeAspect="1"/>
          </p:cNvPicPr>
          <p:nvPr/>
        </p:nvPicPr>
        <p:blipFill>
          <a:blip r:embed="rId3"/>
          <a:stretch>
            <a:fillRect/>
          </a:stretch>
        </p:blipFill>
        <p:spPr>
          <a:xfrm>
            <a:off x="6156176" y="4437112"/>
            <a:ext cx="2466975" cy="1847850"/>
          </a:xfrm>
          <a:prstGeom prst="rect">
            <a:avLst/>
          </a:prstGeom>
        </p:spPr>
      </p:pic>
      <p:pic>
        <p:nvPicPr>
          <p:cNvPr id="4" name="Imagen 3"/>
          <p:cNvPicPr>
            <a:picLocks noChangeAspect="1"/>
          </p:cNvPicPr>
          <p:nvPr/>
        </p:nvPicPr>
        <p:blipFill>
          <a:blip r:embed="rId4"/>
          <a:stretch>
            <a:fillRect/>
          </a:stretch>
        </p:blipFill>
        <p:spPr>
          <a:xfrm>
            <a:off x="539552" y="4437112"/>
            <a:ext cx="2466975" cy="1847850"/>
          </a:xfrm>
          <a:prstGeom prst="rect">
            <a:avLst/>
          </a:prstGeom>
        </p:spPr>
      </p:pic>
      <p:pic>
        <p:nvPicPr>
          <p:cNvPr id="5" name="Imagen 4"/>
          <p:cNvPicPr>
            <a:picLocks noChangeAspect="1"/>
          </p:cNvPicPr>
          <p:nvPr/>
        </p:nvPicPr>
        <p:blipFill>
          <a:blip r:embed="rId5"/>
          <a:stretch>
            <a:fillRect/>
          </a:stretch>
        </p:blipFill>
        <p:spPr>
          <a:xfrm>
            <a:off x="3347864" y="4436259"/>
            <a:ext cx="2466975" cy="1847850"/>
          </a:xfrm>
          <a:prstGeom prst="rect">
            <a:avLst/>
          </a:prstGeom>
        </p:spPr>
      </p:pic>
      <p:pic>
        <p:nvPicPr>
          <p:cNvPr id="6" name="Imagen 5"/>
          <p:cNvPicPr>
            <a:picLocks noChangeAspect="1"/>
          </p:cNvPicPr>
          <p:nvPr/>
        </p:nvPicPr>
        <p:blipFill>
          <a:blip r:embed="rId6"/>
          <a:stretch>
            <a:fillRect/>
          </a:stretch>
        </p:blipFill>
        <p:spPr>
          <a:xfrm>
            <a:off x="6156176" y="2060848"/>
            <a:ext cx="2619375" cy="1743075"/>
          </a:xfrm>
          <a:prstGeom prst="rect">
            <a:avLst/>
          </a:prstGeom>
        </p:spPr>
      </p:pic>
      <p:sp>
        <p:nvSpPr>
          <p:cNvPr id="7" name="CuadroTexto 6"/>
          <p:cNvSpPr txBox="1"/>
          <p:nvPr/>
        </p:nvSpPr>
        <p:spPr>
          <a:xfrm>
            <a:off x="3168452" y="908720"/>
            <a:ext cx="3131740" cy="461665"/>
          </a:xfrm>
          <a:prstGeom prst="rect">
            <a:avLst/>
          </a:prstGeom>
          <a:noFill/>
        </p:spPr>
        <p:txBody>
          <a:bodyPr wrap="square" rtlCol="0">
            <a:spAutoFit/>
          </a:bodyPr>
          <a:lstStyle/>
          <a:p>
            <a:pPr algn="ctr"/>
            <a:r>
              <a:rPr lang="es-CO" sz="2400" dirty="0" smtClean="0">
                <a:solidFill>
                  <a:schemeClr val="bg2">
                    <a:lumMod val="75000"/>
                  </a:schemeClr>
                </a:solidFill>
              </a:rPr>
              <a:t>El Limón</a:t>
            </a:r>
            <a:endParaRPr lang="es-CO" sz="2400" dirty="0">
              <a:solidFill>
                <a:schemeClr val="bg2">
                  <a:lumMod val="75000"/>
                </a:schemeClr>
              </a:solidFill>
            </a:endParaRPr>
          </a:p>
        </p:txBody>
      </p:sp>
      <p:sp>
        <p:nvSpPr>
          <p:cNvPr id="8" name="CuadroTexto 7"/>
          <p:cNvSpPr txBox="1"/>
          <p:nvPr/>
        </p:nvSpPr>
        <p:spPr>
          <a:xfrm>
            <a:off x="3347864" y="1556793"/>
            <a:ext cx="2808312" cy="2800768"/>
          </a:xfrm>
          <a:prstGeom prst="rect">
            <a:avLst/>
          </a:prstGeom>
          <a:noFill/>
        </p:spPr>
        <p:txBody>
          <a:bodyPr wrap="square" rtlCol="0">
            <a:spAutoFit/>
          </a:bodyPr>
          <a:lstStyle/>
          <a:p>
            <a:r>
              <a:rPr lang="es-CO" sz="1600" dirty="0" smtClean="0">
                <a:solidFill>
                  <a:schemeClr val="tx2">
                    <a:lumMod val="60000"/>
                    <a:lumOff val="40000"/>
                  </a:schemeClr>
                </a:solidFill>
              </a:rPr>
              <a:t>Es mas medicamento que alimento, neutralizante de la acidez de la sangre, depurativo, fuente de vitamina C y P.</a:t>
            </a:r>
          </a:p>
          <a:p>
            <a:r>
              <a:rPr lang="es-CO" sz="1600" dirty="0" smtClean="0">
                <a:solidFill>
                  <a:schemeClr val="tx2">
                    <a:lumMod val="60000"/>
                    <a:lumOff val="40000"/>
                  </a:schemeClr>
                </a:solidFill>
              </a:rPr>
              <a:t>Fortalece el estomago, alivia el dolor de cabeza, el vértigo, mareos, combate las palpitaciones del corazón y muchas cosas mas</a:t>
            </a:r>
            <a:endParaRPr lang="es-CO" sz="1600" dirty="0">
              <a:solidFill>
                <a:schemeClr val="tx2">
                  <a:lumMod val="60000"/>
                  <a:lumOff val="4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4270336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advClick="0" advTm="3000">
        <p:dissolve/>
      </p:transition>
    </mc:Choice>
    <mc:Fallback>
      <mp:transition xmlns:mp="http://schemas.microsoft.com/office/mac/powerpoint/2008/main" spd="slow" advClick="0" advTm="3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67544" y="3068960"/>
            <a:ext cx="3672408" cy="3456384"/>
          </a:xfrm>
          <a:prstGeom prst="rect">
            <a:avLst/>
          </a:prstGeom>
        </p:spPr>
      </p:pic>
      <p:pic>
        <p:nvPicPr>
          <p:cNvPr id="3" name="Imagen 2"/>
          <p:cNvPicPr>
            <a:picLocks noChangeAspect="1"/>
          </p:cNvPicPr>
          <p:nvPr/>
        </p:nvPicPr>
        <p:blipFill>
          <a:blip r:embed="rId3"/>
          <a:stretch>
            <a:fillRect/>
          </a:stretch>
        </p:blipFill>
        <p:spPr>
          <a:xfrm>
            <a:off x="4283968" y="620688"/>
            <a:ext cx="4381500" cy="3324225"/>
          </a:xfrm>
          <a:prstGeom prst="rect">
            <a:avLst/>
          </a:prstGeom>
        </p:spPr>
      </p:pic>
      <p:sp>
        <p:nvSpPr>
          <p:cNvPr id="5" name="CuadroTexto 4"/>
          <p:cNvSpPr txBox="1"/>
          <p:nvPr/>
        </p:nvSpPr>
        <p:spPr>
          <a:xfrm>
            <a:off x="827584" y="1484784"/>
            <a:ext cx="2664296" cy="923330"/>
          </a:xfrm>
          <a:prstGeom prst="rect">
            <a:avLst/>
          </a:prstGeom>
          <a:noFill/>
        </p:spPr>
        <p:txBody>
          <a:bodyPr wrap="square" rtlCol="0">
            <a:spAutoFit/>
          </a:bodyPr>
          <a:lstStyle/>
          <a:p>
            <a:pPr algn="ctr"/>
            <a:r>
              <a:rPr lang="es-CO" sz="3600" dirty="0" smtClean="0">
                <a:solidFill>
                  <a:schemeClr val="tx2">
                    <a:lumMod val="40000"/>
                    <a:lumOff val="60000"/>
                  </a:schemeClr>
                </a:solidFill>
              </a:rPr>
              <a:t>Llantén</a:t>
            </a:r>
          </a:p>
          <a:p>
            <a:endParaRPr lang="es-CO" dirty="0"/>
          </a:p>
        </p:txBody>
      </p:sp>
      <p:sp>
        <p:nvSpPr>
          <p:cNvPr id="6" name="CuadroTexto 5"/>
          <p:cNvSpPr txBox="1"/>
          <p:nvPr/>
        </p:nvSpPr>
        <p:spPr>
          <a:xfrm>
            <a:off x="4355976" y="4221088"/>
            <a:ext cx="4176464" cy="2523768"/>
          </a:xfrm>
          <a:prstGeom prst="rect">
            <a:avLst/>
          </a:prstGeom>
          <a:noFill/>
        </p:spPr>
        <p:txBody>
          <a:bodyPr wrap="square" rtlCol="0">
            <a:spAutoFit/>
          </a:bodyPr>
          <a:lstStyle/>
          <a:p>
            <a:r>
              <a:rPr lang="es-CO" sz="2000" dirty="0" smtClean="0">
                <a:solidFill>
                  <a:schemeClr val="accent1">
                    <a:lumMod val="75000"/>
                  </a:schemeClr>
                </a:solidFill>
              </a:rPr>
              <a:t>Son muchas y variadas sus propiedades, las mas comunes: Flemas de pecho, intestino, riñones, vejiga.</a:t>
            </a:r>
          </a:p>
          <a:p>
            <a:r>
              <a:rPr lang="es-CO" sz="2000" dirty="0" smtClean="0">
                <a:solidFill>
                  <a:schemeClr val="accent1">
                    <a:lumMod val="75000"/>
                  </a:schemeClr>
                </a:solidFill>
              </a:rPr>
              <a:t>Puede probarse el poder curativo del cáncer, tomando zumo de llantén</a:t>
            </a:r>
          </a:p>
          <a:p>
            <a:endParaRPr lang="es-CO"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569494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advClick="0" advTm="3000">
        <p:dissolve/>
      </p:transition>
    </mc:Choice>
    <mc:Fallback>
      <mp:transition xmlns:mp="http://schemas.microsoft.com/office/mac/powerpoint/2008/main" spd="slow" advClick="0" advTm="3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55576" y="692696"/>
            <a:ext cx="2466975" cy="1847850"/>
          </a:xfrm>
          <a:prstGeom prst="rect">
            <a:avLst/>
          </a:prstGeom>
        </p:spPr>
      </p:pic>
      <p:pic>
        <p:nvPicPr>
          <p:cNvPr id="3" name="Imagen 2"/>
          <p:cNvPicPr>
            <a:picLocks noChangeAspect="1"/>
          </p:cNvPicPr>
          <p:nvPr/>
        </p:nvPicPr>
        <p:blipFill>
          <a:blip r:embed="rId3"/>
          <a:stretch>
            <a:fillRect/>
          </a:stretch>
        </p:blipFill>
        <p:spPr>
          <a:xfrm>
            <a:off x="5868144" y="692696"/>
            <a:ext cx="2390775" cy="1914525"/>
          </a:xfrm>
          <a:prstGeom prst="rect">
            <a:avLst/>
          </a:prstGeom>
        </p:spPr>
      </p:pic>
      <p:pic>
        <p:nvPicPr>
          <p:cNvPr id="4" name="Imagen 3"/>
          <p:cNvPicPr>
            <a:picLocks noChangeAspect="1"/>
          </p:cNvPicPr>
          <p:nvPr/>
        </p:nvPicPr>
        <p:blipFill>
          <a:blip r:embed="rId4"/>
          <a:stretch>
            <a:fillRect/>
          </a:stretch>
        </p:blipFill>
        <p:spPr>
          <a:xfrm>
            <a:off x="3500437" y="2357437"/>
            <a:ext cx="2143125" cy="2143125"/>
          </a:xfrm>
          <a:prstGeom prst="rect">
            <a:avLst/>
          </a:prstGeom>
        </p:spPr>
      </p:pic>
      <p:pic>
        <p:nvPicPr>
          <p:cNvPr id="5" name="Imagen 4"/>
          <p:cNvPicPr>
            <a:picLocks noChangeAspect="1"/>
          </p:cNvPicPr>
          <p:nvPr/>
        </p:nvPicPr>
        <p:blipFill>
          <a:blip r:embed="rId5"/>
          <a:stretch>
            <a:fillRect/>
          </a:stretch>
        </p:blipFill>
        <p:spPr>
          <a:xfrm>
            <a:off x="837516" y="4221088"/>
            <a:ext cx="2466975" cy="1847850"/>
          </a:xfrm>
          <a:prstGeom prst="rect">
            <a:avLst/>
          </a:prstGeom>
        </p:spPr>
      </p:pic>
      <p:pic>
        <p:nvPicPr>
          <p:cNvPr id="6" name="Imagen 5"/>
          <p:cNvPicPr>
            <a:picLocks noChangeAspect="1"/>
          </p:cNvPicPr>
          <p:nvPr/>
        </p:nvPicPr>
        <p:blipFill>
          <a:blip r:embed="rId6"/>
          <a:stretch>
            <a:fillRect/>
          </a:stretch>
        </p:blipFill>
        <p:spPr>
          <a:xfrm>
            <a:off x="5868144" y="4500562"/>
            <a:ext cx="2619375" cy="174307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5253284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advClick="0" advTm="3000">
        <p:dissolve/>
      </p:transition>
    </mc:Choice>
    <mc:Fallback>
      <mp:transition xmlns:mp="http://schemas.microsoft.com/office/mac/powerpoint/2008/main" spd="slow" advClick="0" advTm="3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uadroTexto 1"/>
          <p:cNvSpPr txBox="1"/>
          <p:nvPr/>
        </p:nvSpPr>
        <p:spPr>
          <a:xfrm>
            <a:off x="1187624" y="980728"/>
            <a:ext cx="6984776" cy="5078313"/>
          </a:xfrm>
          <a:prstGeom prst="rect">
            <a:avLst/>
          </a:prstGeom>
          <a:noFill/>
        </p:spPr>
        <p:txBody>
          <a:bodyPr wrap="square" rtlCol="0">
            <a:spAutoFit/>
          </a:bodyPr>
          <a:lstStyle/>
          <a:p>
            <a:r>
              <a:rPr lang="es-CO" sz="3600" dirty="0" smtClean="0">
                <a:solidFill>
                  <a:srgbClr val="0070C0"/>
                </a:solidFill>
                <a:latin typeface="Agency FB" panose="020B0503020202020204" pitchFamily="34" charset="0"/>
              </a:rPr>
              <a:t>Son muchas mas las plantas que en nuestras regiones se encuentran y que presentan propiedades curativas, por lo que hemos decidido entregar a los estudiantes un espacio de terreno donde cada uno siembra de manera orgánica su planta medicinal y hace la investigación de sus usos, propiedades, y modo de utilización y luego comparten las experiencias.</a:t>
            </a:r>
            <a:endParaRPr lang="es-CO" sz="3600" dirty="0">
              <a:solidFill>
                <a:srgbClr val="0070C0"/>
              </a:solidFill>
              <a:latin typeface="Agency FB" panose="020B0503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874586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advClick="0" advTm="3000">
        <p:dissolve/>
      </p:transition>
    </mc:Choice>
    <mc:Fallback>
      <mp:transition xmlns:mp="http://schemas.microsoft.com/office/mac/powerpoint/2008/main" spd="slow" advClick="0" advTm="3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260509" y="1124173"/>
            <a:ext cx="2676525" cy="1704975"/>
          </a:xfrm>
          <a:prstGeom prst="rect">
            <a:avLst/>
          </a:prstGeom>
          <a:ln>
            <a:noFill/>
          </a:ln>
          <a:effectLst>
            <a:softEdge rad="112500"/>
          </a:effectLst>
        </p:spPr>
      </p:pic>
      <p:pic>
        <p:nvPicPr>
          <p:cNvPr id="3" name="Imagen 2"/>
          <p:cNvPicPr>
            <a:picLocks noChangeAspect="1"/>
          </p:cNvPicPr>
          <p:nvPr/>
        </p:nvPicPr>
        <p:blipFill>
          <a:blip r:embed="rId3"/>
          <a:stretch>
            <a:fillRect/>
          </a:stretch>
        </p:blipFill>
        <p:spPr>
          <a:xfrm>
            <a:off x="5580112" y="1124173"/>
            <a:ext cx="2466975" cy="1847850"/>
          </a:xfrm>
          <a:prstGeom prst="rect">
            <a:avLst/>
          </a:prstGeom>
          <a:ln>
            <a:noFill/>
          </a:ln>
          <a:effectLst>
            <a:softEdge rad="112500"/>
          </a:effectLst>
        </p:spPr>
      </p:pic>
      <p:pic>
        <p:nvPicPr>
          <p:cNvPr id="4" name="Imagen 3"/>
          <p:cNvPicPr>
            <a:picLocks noChangeAspect="1"/>
          </p:cNvPicPr>
          <p:nvPr/>
        </p:nvPicPr>
        <p:blipFill>
          <a:blip r:embed="rId4"/>
          <a:stretch>
            <a:fillRect/>
          </a:stretch>
        </p:blipFill>
        <p:spPr>
          <a:xfrm>
            <a:off x="1260509" y="4077072"/>
            <a:ext cx="2466975" cy="1857375"/>
          </a:xfrm>
          <a:prstGeom prst="rect">
            <a:avLst/>
          </a:prstGeom>
          <a:ln>
            <a:noFill/>
          </a:ln>
          <a:effectLst>
            <a:softEdge rad="112500"/>
          </a:effectLst>
        </p:spPr>
      </p:pic>
      <p:pic>
        <p:nvPicPr>
          <p:cNvPr id="5" name="Imagen 4"/>
          <p:cNvPicPr>
            <a:picLocks noChangeAspect="1"/>
          </p:cNvPicPr>
          <p:nvPr/>
        </p:nvPicPr>
        <p:blipFill>
          <a:blip r:embed="rId5"/>
          <a:stretch>
            <a:fillRect/>
          </a:stretch>
        </p:blipFill>
        <p:spPr>
          <a:xfrm>
            <a:off x="5220072" y="3717032"/>
            <a:ext cx="2952328" cy="1964640"/>
          </a:xfrm>
          <a:prstGeom prst="rect">
            <a:avLst/>
          </a:prstGeom>
          <a:ln>
            <a:noFill/>
          </a:ln>
          <a:effectLst>
            <a:softEdge rad="112500"/>
          </a:effectLst>
        </p:spPr>
      </p:pic>
      <p:sp>
        <p:nvSpPr>
          <p:cNvPr id="6" name="CuadroTexto 5"/>
          <p:cNvSpPr txBox="1"/>
          <p:nvPr/>
        </p:nvSpPr>
        <p:spPr>
          <a:xfrm>
            <a:off x="2123728" y="2708920"/>
            <a:ext cx="5472608" cy="1384995"/>
          </a:xfrm>
          <a:prstGeom prst="rect">
            <a:avLst/>
          </a:prstGeom>
          <a:noFill/>
        </p:spPr>
        <p:txBody>
          <a:bodyPr wrap="square" rtlCol="0">
            <a:spAutoFit/>
          </a:bodyPr>
          <a:lstStyle/>
          <a:p>
            <a:r>
              <a:rPr lang="es-CO" sz="2800" dirty="0" smtClean="0">
                <a:solidFill>
                  <a:schemeClr val="bg2">
                    <a:lumMod val="90000"/>
                  </a:schemeClr>
                </a:solidFill>
              </a:rPr>
              <a:t>Unas plantas se usan como curativas otras como aromatizantes</a:t>
            </a:r>
            <a:endParaRPr lang="es-CO" sz="2800" dirty="0">
              <a:solidFill>
                <a:schemeClr val="bg2">
                  <a:lumMod val="9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0460759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advClick="0" advTm="3000">
        <p:dissolve/>
      </p:transition>
    </mc:Choice>
    <mc:Fallback>
      <mp:transition xmlns:mp="http://schemas.microsoft.com/office/mac/powerpoint/2008/main" spd="slow" advClick="0" advTm="3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¿Qué son las plantas aromaticas?</a:t>
            </a:r>
            <a:endParaRPr lang="es-CO" dirty="0"/>
          </a:p>
        </p:txBody>
      </p:sp>
      <p:sp>
        <p:nvSpPr>
          <p:cNvPr id="3" name="2 Marcador de contenido"/>
          <p:cNvSpPr>
            <a:spLocks noGrp="1"/>
          </p:cNvSpPr>
          <p:nvPr>
            <p:ph idx="1"/>
          </p:nvPr>
        </p:nvSpPr>
        <p:spPr/>
        <p:txBody>
          <a:bodyPr/>
          <a:lstStyle/>
          <a:p>
            <a:r>
              <a:rPr lang="es-CO" dirty="0" smtClean="0">
                <a:solidFill>
                  <a:schemeClr val="bg2">
                    <a:lumMod val="90000"/>
                  </a:schemeClr>
                </a:solidFill>
              </a:rPr>
              <a:t>Son plantas como principalmente su nombre lo indica dan una aroma además son excelentes condimentos finos</a:t>
            </a:r>
            <a:endParaRPr lang="es-CO" dirty="0">
              <a:solidFill>
                <a:schemeClr val="bg2">
                  <a:lumMod val="90000"/>
                </a:schemeClr>
              </a:solidFill>
            </a:endParaRPr>
          </a:p>
        </p:txBody>
      </p:sp>
      <p:pic>
        <p:nvPicPr>
          <p:cNvPr id="4" name="3 Imagen"/>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87624" y="4149080"/>
            <a:ext cx="2619375" cy="1743075"/>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148064" y="4380075"/>
            <a:ext cx="3095625" cy="147637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732639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advClick="0" advTm="3000">
        <p:dissolve/>
      </p:transition>
    </mc:Choice>
    <mc:Fallback>
      <mp:transition xmlns:mp="http://schemas.microsoft.com/office/mac/powerpoint/2008/mai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Usos condimentarios de las plantas aromáticas</a:t>
            </a:r>
            <a:endParaRPr lang="es-CO" dirty="0"/>
          </a:p>
        </p:txBody>
      </p:sp>
      <p:sp>
        <p:nvSpPr>
          <p:cNvPr id="3" name="2 Marcador de contenido"/>
          <p:cNvSpPr>
            <a:spLocks noGrp="1"/>
          </p:cNvSpPr>
          <p:nvPr>
            <p:ph idx="1"/>
          </p:nvPr>
        </p:nvSpPr>
        <p:spPr/>
        <p:txBody>
          <a:bodyPr/>
          <a:lstStyle/>
          <a:p>
            <a:r>
              <a:rPr lang="es-CO" dirty="0">
                <a:solidFill>
                  <a:schemeClr val="accent1">
                    <a:lumMod val="60000"/>
                    <a:lumOff val="40000"/>
                  </a:schemeClr>
                </a:solidFill>
              </a:rPr>
              <a:t>En general no es mucha la gente que usa variedades de condimentos, mas cuando lo hacen son “premezclas” que se encuentran en el mercado. Muchos ignoran sus beneficiosos usos en la gastronomía y la salud</a:t>
            </a:r>
            <a:r>
              <a:rPr lang="es-CO" dirty="0" smtClean="0">
                <a:solidFill>
                  <a:schemeClr val="accent1">
                    <a:lumMod val="60000"/>
                    <a:lumOff val="40000"/>
                  </a:schemeClr>
                </a:solidFill>
              </a:rPr>
              <a:t>.  </a:t>
            </a:r>
            <a:endParaRPr lang="es-CO" dirty="0">
              <a:solidFill>
                <a:schemeClr val="accent1">
                  <a:lumMod val="60000"/>
                  <a:lumOff val="4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8156829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advClick="0" advTm="3000">
        <p:dissolve/>
      </p:transition>
    </mc:Choice>
    <mc:Fallback>
      <mp:transition xmlns:mp="http://schemas.microsoft.com/office/mac/powerpoint/2008/main" spd="slow" advClick="0" advTm="3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Diferenciación entre una especia y una planta</a:t>
            </a:r>
            <a:endParaRPr lang="es-CO" dirty="0"/>
          </a:p>
        </p:txBody>
      </p:sp>
      <p:sp>
        <p:nvSpPr>
          <p:cNvPr id="3" name="2 Marcador de contenido"/>
          <p:cNvSpPr>
            <a:spLocks noGrp="1"/>
          </p:cNvSpPr>
          <p:nvPr>
            <p:ph idx="1"/>
          </p:nvPr>
        </p:nvSpPr>
        <p:spPr/>
        <p:txBody>
          <a:bodyPr/>
          <a:lstStyle/>
          <a:p>
            <a:r>
              <a:rPr lang="es-CO" dirty="0" smtClean="0"/>
              <a:t>La planta aromática posee hojas , mientras que la especia solo posee mies duros en pocas palabras semillas </a:t>
            </a:r>
            <a:endParaRPr lang="es-CO" dirty="0"/>
          </a:p>
        </p:txBody>
      </p:sp>
      <p:pic>
        <p:nvPicPr>
          <p:cNvPr id="4" name="3 Imagen"/>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868144" y="4113375"/>
            <a:ext cx="2143125" cy="2143125"/>
          </a:xfrm>
          <a:prstGeom prst="rect">
            <a:avLst/>
          </a:prstGeom>
        </p:spPr>
      </p:pic>
      <p:sp>
        <p:nvSpPr>
          <p:cNvPr id="5" name="4 CuadroTexto"/>
          <p:cNvSpPr txBox="1"/>
          <p:nvPr/>
        </p:nvSpPr>
        <p:spPr>
          <a:xfrm>
            <a:off x="3419872" y="4437112"/>
            <a:ext cx="1872208" cy="369332"/>
          </a:xfrm>
          <a:prstGeom prst="rect">
            <a:avLst/>
          </a:prstGeom>
          <a:noFill/>
        </p:spPr>
        <p:txBody>
          <a:bodyPr wrap="square" rtlCol="0">
            <a:spAutoFit/>
          </a:bodyPr>
          <a:lstStyle/>
          <a:p>
            <a:r>
              <a:rPr lang="es-CO" dirty="0"/>
              <a:t> </a:t>
            </a:r>
            <a:r>
              <a:rPr lang="es-CO" dirty="0" smtClean="0"/>
              <a:t>            vs </a:t>
            </a:r>
            <a:endParaRPr lang="es-CO" dirty="0"/>
          </a:p>
        </p:txBody>
      </p:sp>
      <p:pic>
        <p:nvPicPr>
          <p:cNvPr id="6" name="5 Imagen"/>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74957" y="3882519"/>
            <a:ext cx="2466975" cy="184785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6198189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advClick="0" advTm="3000">
        <p:dissolve/>
      </p:transition>
    </mc:Choice>
    <mc:Fallback>
      <mp:transition xmlns:mp="http://schemas.microsoft.com/office/mac/powerpoint/2008/mai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p:cTn id="2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Especias (propiedades condimentativas)</a:t>
            </a:r>
            <a:endParaRPr lang="es-CO" dirty="0"/>
          </a:p>
        </p:txBody>
      </p:sp>
      <p:sp>
        <p:nvSpPr>
          <p:cNvPr id="3" name="2 Marcador de contenido"/>
          <p:cNvSpPr>
            <a:spLocks noGrp="1"/>
          </p:cNvSpPr>
          <p:nvPr>
            <p:ph idx="1"/>
          </p:nvPr>
        </p:nvSpPr>
        <p:spPr/>
        <p:txBody>
          <a:bodyPr/>
          <a:lstStyle/>
          <a:p>
            <a:r>
              <a:rPr lang="es-CO" dirty="0">
                <a:solidFill>
                  <a:schemeClr val="accent1">
                    <a:lumMod val="75000"/>
                  </a:schemeClr>
                </a:solidFill>
              </a:rPr>
              <a:t>El uso de las especias nos ayudarán a resaltar y mejorar el sabor de sus alimentos y disminuir la cantidad de sal que agrega durante su preparación</a:t>
            </a:r>
            <a:r>
              <a:rPr lang="es-CO" dirty="0" smtClean="0">
                <a:solidFill>
                  <a:schemeClr val="accent1">
                    <a:lumMod val="75000"/>
                  </a:schemeClr>
                </a:solidFill>
              </a:rPr>
              <a:t>.</a:t>
            </a:r>
          </a:p>
          <a:p>
            <a:r>
              <a:rPr lang="es-CO" dirty="0" smtClean="0">
                <a:solidFill>
                  <a:schemeClr val="accent1">
                    <a:lumMod val="75000"/>
                  </a:schemeClr>
                </a:solidFill>
              </a:rPr>
              <a:t>Son sanas y poseen propiedades curativas </a:t>
            </a:r>
            <a:endParaRPr lang="es-CO" dirty="0">
              <a:solidFill>
                <a:schemeClr val="accent1">
                  <a:lumMod val="75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7785712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advClick="0" advTm="3000">
        <p:dissolve/>
      </p:transition>
    </mc:Choice>
    <mc:Fallback>
      <mp:transition xmlns:mp="http://schemas.microsoft.com/office/mac/powerpoint/2008/mai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2"/>
                                        </p:tgtEl>
                                        <p:attrNameLst>
                                          <p:attrName>style.visibility</p:attrName>
                                        </p:attrNameLst>
                                      </p:cBhvr>
                                      <p:to>
                                        <p:strVal val="visible"/>
                                      </p:to>
                                    </p:set>
                                    <p:anim by="(-#ppt_w*2)" calcmode="lin" valueType="num">
                                      <p:cBhvr rctx="PPT">
                                        <p:cTn id="23" dur="500" autoRev="1" fill="hold">
                                          <p:stCondLst>
                                            <p:cond delay="0"/>
                                          </p:stCondLst>
                                        </p:cTn>
                                        <p:tgtEl>
                                          <p:spTgt spid="2"/>
                                        </p:tgtEl>
                                        <p:attrNameLst>
                                          <p:attrName>ppt_w</p:attrName>
                                        </p:attrNameLst>
                                      </p:cBhvr>
                                    </p:anim>
                                    <p:anim by="(#ppt_w*0.50)" calcmode="lin" valueType="num">
                                      <p:cBhvr>
                                        <p:cTn id="24" dur="500" decel="50000" autoRev="1" fill="hold">
                                          <p:stCondLst>
                                            <p:cond delay="0"/>
                                          </p:stCondLst>
                                        </p:cTn>
                                        <p:tgtEl>
                                          <p:spTgt spid="2"/>
                                        </p:tgtEl>
                                        <p:attrNameLst>
                                          <p:attrName>ppt_x</p:attrName>
                                        </p:attrNameLst>
                                      </p:cBhvr>
                                    </p:anim>
                                    <p:anim from="(-#ppt_h/2)" to="(#ppt_y)" calcmode="lin" valueType="num">
                                      <p:cBhvr>
                                        <p:cTn id="25" dur="1000" fill="hold">
                                          <p:stCondLst>
                                            <p:cond delay="0"/>
                                          </p:stCondLst>
                                        </p:cTn>
                                        <p:tgtEl>
                                          <p:spTgt spid="2"/>
                                        </p:tgtEl>
                                        <p:attrNameLst>
                                          <p:attrName>ppt_y</p:attrName>
                                        </p:attrNameLst>
                                      </p:cBhvr>
                                    </p:anim>
                                    <p:animRot by="21600000">
                                      <p:cBhvr>
                                        <p:cTn id="26"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052736"/>
            <a:ext cx="7024744" cy="1143000"/>
          </a:xfrm>
        </p:spPr>
        <p:txBody>
          <a:bodyPr>
            <a:normAutofit fontScale="90000"/>
          </a:bodyPr>
          <a:lstStyle/>
          <a:p>
            <a:r>
              <a:rPr lang="es-CO" dirty="0" smtClean="0"/>
              <a:t>Plantas aromáticas (propiedades condimentaría )</a:t>
            </a:r>
            <a:endParaRPr lang="es-CO" dirty="0"/>
          </a:p>
        </p:txBody>
      </p:sp>
      <p:sp>
        <p:nvSpPr>
          <p:cNvPr id="3" name="2 Marcador de contenido"/>
          <p:cNvSpPr>
            <a:spLocks noGrp="1"/>
          </p:cNvSpPr>
          <p:nvPr>
            <p:ph idx="1"/>
          </p:nvPr>
        </p:nvSpPr>
        <p:spPr/>
        <p:txBody>
          <a:bodyPr/>
          <a:lstStyle/>
          <a:p>
            <a:r>
              <a:rPr lang="es-CO" dirty="0" smtClean="0">
                <a:solidFill>
                  <a:schemeClr val="accent1">
                    <a:lumMod val="60000"/>
                    <a:lumOff val="40000"/>
                  </a:schemeClr>
                </a:solidFill>
              </a:rPr>
              <a:t>Dan un picante y delicioso sabor</a:t>
            </a:r>
          </a:p>
          <a:p>
            <a:r>
              <a:rPr lang="es-CO" dirty="0" smtClean="0">
                <a:solidFill>
                  <a:schemeClr val="accent1">
                    <a:lumMod val="60000"/>
                    <a:lumOff val="40000"/>
                  </a:schemeClr>
                </a:solidFill>
              </a:rPr>
              <a:t>Dan buen aliento cuando se comen solas (es decir antes o después de cada comida ) </a:t>
            </a:r>
          </a:p>
          <a:p>
            <a:endParaRPr lang="es-CO"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317232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advClick="0" advTm="3000">
        <p:dissolve/>
      </p:transition>
    </mc:Choice>
    <mc:Fallback>
      <mp:transition xmlns:mp="http://schemas.microsoft.com/office/mac/powerpoint/2008/mai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Plantas aromaticas ( propiedades curativas</a:t>
            </a:r>
            <a:endParaRPr lang="es-CO" dirty="0"/>
          </a:p>
        </p:txBody>
      </p:sp>
      <p:sp>
        <p:nvSpPr>
          <p:cNvPr id="3" name="2 Marcador de contenido"/>
          <p:cNvSpPr>
            <a:spLocks noGrp="1"/>
          </p:cNvSpPr>
          <p:nvPr>
            <p:ph idx="1"/>
          </p:nvPr>
        </p:nvSpPr>
        <p:spPr/>
        <p:txBody>
          <a:bodyPr/>
          <a:lstStyle/>
          <a:p>
            <a:r>
              <a:rPr lang="es-CO" dirty="0" smtClean="0">
                <a:solidFill>
                  <a:schemeClr val="accent1">
                    <a:lumMod val="75000"/>
                  </a:schemeClr>
                </a:solidFill>
              </a:rPr>
              <a:t>La menta sirve para sanar quemaduras </a:t>
            </a:r>
          </a:p>
          <a:p>
            <a:r>
              <a:rPr lang="es-CO" dirty="0" smtClean="0">
                <a:solidFill>
                  <a:schemeClr val="accent1">
                    <a:lumMod val="75000"/>
                  </a:schemeClr>
                </a:solidFill>
              </a:rPr>
              <a:t>El romero pone mas sano el cabello </a:t>
            </a:r>
          </a:p>
          <a:p>
            <a:r>
              <a:rPr lang="es-CO" dirty="0" smtClean="0">
                <a:solidFill>
                  <a:schemeClr val="accent1">
                    <a:lumMod val="75000"/>
                  </a:schemeClr>
                </a:solidFill>
              </a:rPr>
              <a:t>Si tomas romero evitas el cáncer y el alzhéimer  </a:t>
            </a:r>
            <a:endParaRPr lang="es-CO" dirty="0">
              <a:solidFill>
                <a:schemeClr val="accent1">
                  <a:lumMod val="75000"/>
                </a:schemeClr>
              </a:solidFill>
            </a:endParaRPr>
          </a:p>
        </p:txBody>
      </p:sp>
      <p:pic>
        <p:nvPicPr>
          <p:cNvPr id="4" name="3 Imagen"/>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19672" y="4390591"/>
            <a:ext cx="2619375" cy="1743075"/>
          </a:xfrm>
          <a:prstGeom prst="rect">
            <a:avLst/>
          </a:prstGeom>
        </p:spPr>
      </p:pic>
      <p:sp>
        <p:nvSpPr>
          <p:cNvPr id="5" name="4 Cara sonriente"/>
          <p:cNvSpPr/>
          <p:nvPr/>
        </p:nvSpPr>
        <p:spPr>
          <a:xfrm>
            <a:off x="4860032" y="4725144"/>
            <a:ext cx="1800200" cy="140852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5483011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advClick="0" advTm="3000">
        <p:dissolve/>
      </p:transition>
    </mc:Choice>
    <mc:Fallback>
      <mp:transition xmlns:mp="http://schemas.microsoft.com/office/mac/powerpoint/2008/mai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Especias aromaticas ( propiedades curativas)</a:t>
            </a:r>
            <a:endParaRPr lang="es-CO" dirty="0"/>
          </a:p>
        </p:txBody>
      </p:sp>
      <p:sp>
        <p:nvSpPr>
          <p:cNvPr id="3" name="2 Marcador de contenido"/>
          <p:cNvSpPr>
            <a:spLocks noGrp="1"/>
          </p:cNvSpPr>
          <p:nvPr>
            <p:ph idx="1"/>
          </p:nvPr>
        </p:nvSpPr>
        <p:spPr/>
        <p:txBody>
          <a:bodyPr>
            <a:normAutofit fontScale="92500" lnSpcReduction="10000"/>
          </a:bodyPr>
          <a:lstStyle/>
          <a:p>
            <a:r>
              <a:rPr lang="es-CO" dirty="0">
                <a:solidFill>
                  <a:schemeClr val="tx2">
                    <a:lumMod val="60000"/>
                    <a:lumOff val="40000"/>
                  </a:schemeClr>
                </a:solidFill>
              </a:rPr>
              <a:t>La canela, al poseer virtudes antibacteriales y antimicrobiales, ayuda a aliviar la incomodidad producida por la acidez. El cinamaldehído de la canela puede detener a bacterias como H. pylori, que se ha vinculado con </a:t>
            </a:r>
            <a:r>
              <a:rPr lang="es-CO" dirty="0" smtClean="0">
                <a:solidFill>
                  <a:schemeClr val="tx2">
                    <a:lumMod val="60000"/>
                    <a:lumOff val="40000"/>
                  </a:schemeClr>
                </a:solidFill>
              </a:rPr>
              <a:t>úlceras</a:t>
            </a:r>
            <a:endParaRPr lang="es-CO" dirty="0">
              <a:solidFill>
                <a:schemeClr val="tx2">
                  <a:lumMod val="60000"/>
                  <a:lumOff val="40000"/>
                </a:schemeClr>
              </a:solidFill>
            </a:endParaRPr>
          </a:p>
          <a:p>
            <a:r>
              <a:rPr lang="es-CO" dirty="0">
                <a:solidFill>
                  <a:schemeClr val="tx2">
                    <a:lumMod val="60000"/>
                    <a:lumOff val="40000"/>
                  </a:schemeClr>
                </a:solidFill>
              </a:rPr>
              <a:t>Según varias investigaciones de laboratorio realizadas, se ha podido detectar que el azafrán puede ser importante para combatir enfermedades como las cardiopatías y cáncer, quizá por su crocetina y los carotenoides que posee.</a:t>
            </a:r>
          </a:p>
        </p:txBody>
      </p:sp>
      <p:sp>
        <p:nvSpPr>
          <p:cNvPr id="4" name="3 Más"/>
          <p:cNvSpPr/>
          <p:nvPr/>
        </p:nvSpPr>
        <p:spPr>
          <a:xfrm>
            <a:off x="6804248" y="764704"/>
            <a:ext cx="1224136" cy="129614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191226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advClick="0" advTm="3000">
        <p:dissolve/>
      </p:transition>
    </mc:Choice>
    <mc:Fallback>
      <mp:transition xmlns:mp="http://schemas.microsoft.com/office/mac/powerpoint/2008/main" spd="slow" advClick="0" advTm="300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oticario">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279</TotalTime>
  <Words>579</Words>
  <Application>Microsoft Macintosh PowerPoint</Application>
  <PresentationFormat>On-screen Show (4:3)</PresentationFormat>
  <Paragraphs>45</Paragraphs>
  <Slides>17</Slides>
  <Notes>0</Notes>
  <HiddenSlides>0</HiddenSlides>
  <MMClips>0</MMClips>
  <ScaleCrop>false</ScaleCrop>
  <HeadingPairs>
    <vt:vector size="4" baseType="variant">
      <vt:variant>
        <vt:lpstr>Design Template</vt:lpstr>
      </vt:variant>
      <vt:variant>
        <vt:i4>1</vt:i4>
      </vt:variant>
      <vt:variant>
        <vt:lpstr>Slide Titles</vt:lpstr>
      </vt:variant>
      <vt:variant>
        <vt:i4>17</vt:i4>
      </vt:variant>
    </vt:vector>
  </HeadingPairs>
  <TitlesOfParts>
    <vt:vector size="18" baseType="lpstr">
      <vt:lpstr>Austin</vt:lpstr>
      <vt:lpstr>las plantas que curan</vt:lpstr>
      <vt:lpstr>Slide 2</vt:lpstr>
      <vt:lpstr>¿Qué son las plantas aromaticas?</vt:lpstr>
      <vt:lpstr>Usos condimentarios de las plantas aromáticas</vt:lpstr>
      <vt:lpstr>Diferenciación entre una especia y una planta</vt:lpstr>
      <vt:lpstr>Especias (propiedades condimentativas)</vt:lpstr>
      <vt:lpstr>Plantas aromáticas (propiedades condimentaría )</vt:lpstr>
      <vt:lpstr>Plantas aromaticas ( propiedades curativas</vt:lpstr>
      <vt:lpstr>Especias aromaticas ( propiedades curativas)</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plantas aromaticas</dc:title>
  <dc:creator>USUARIO</dc:creator>
  <cp:lastModifiedBy>Barry Kramer</cp:lastModifiedBy>
  <cp:revision>24</cp:revision>
  <dcterms:created xsi:type="dcterms:W3CDTF">2015-05-18T02:05:49Z</dcterms:created>
  <dcterms:modified xsi:type="dcterms:W3CDTF">2015-05-18T02:06:29Z</dcterms:modified>
</cp:coreProperties>
</file>