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notesSlides/notesSlide9.xml" ContentType="application/vnd.openxmlformats-officedocument.presentationml.notesSlide+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4"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varScale="1">
        <p:scale>
          <a:sx n="108" d="100"/>
          <a:sy n="108" d="100"/>
        </p:scale>
        <p:origin x="-104" y="-37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51136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0603675"/>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830893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279562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051869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816559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780121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58888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174274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4906419"/>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7608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57200" y="563759"/>
            <a:ext cx="8229600" cy="3009600"/>
          </a:xfrm>
          <a:prstGeom prst="rect">
            <a:avLst/>
          </a:prstGeom>
        </p:spPr>
        <p:txBody>
          <a:bodyPr lIns="91425" tIns="91425" rIns="91425" bIns="91425" anchor="t" anchorCtr="0"/>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a:endParaRPr/>
          </a:p>
        </p:txBody>
      </p:sp>
      <p:sp>
        <p:nvSpPr>
          <p:cNvPr id="11" name="Shape 11"/>
          <p:cNvSpPr txBox="1">
            <a:spLocks noGrp="1"/>
          </p:cNvSpPr>
          <p:nvPr>
            <p:ph type="subTitle" idx="1"/>
          </p:nvPr>
        </p:nvSpPr>
        <p:spPr>
          <a:xfrm>
            <a:off x="457200" y="3716392"/>
            <a:ext cx="8229600" cy="1232699"/>
          </a:xfrm>
          <a:prstGeom prst="rect">
            <a:avLst/>
          </a:prstGeom>
        </p:spPr>
        <p:txBody>
          <a:bodyPr lIns="91425" tIns="91425" rIns="91425" bIns="91425" anchor="t" anchorCtr="0"/>
          <a:lstStyle>
            <a:lvl1pPr>
              <a:spcBef>
                <a:spcPts val="0"/>
              </a:spcBef>
              <a:buClr>
                <a:schemeClr val="dk2"/>
              </a:buClr>
              <a:buSzPct val="100000"/>
              <a:buNone/>
              <a:defRPr sz="4800">
                <a:solidFill>
                  <a:schemeClr val="dk2"/>
                </a:solidFill>
              </a:defRPr>
            </a:lvl1pPr>
            <a:lvl2pPr>
              <a:spcBef>
                <a:spcPts val="0"/>
              </a:spcBef>
              <a:buClr>
                <a:schemeClr val="dk2"/>
              </a:buClr>
              <a:buSzPct val="100000"/>
              <a:buNone/>
              <a:defRPr sz="4800">
                <a:solidFill>
                  <a:schemeClr val="dk2"/>
                </a:solidFill>
              </a:defRPr>
            </a:lvl2pPr>
            <a:lvl3pPr>
              <a:spcBef>
                <a:spcPts val="0"/>
              </a:spcBef>
              <a:buClr>
                <a:schemeClr val="dk2"/>
              </a:buClr>
              <a:buSzPct val="100000"/>
              <a:buNone/>
              <a:defRPr sz="4800">
                <a:solidFill>
                  <a:schemeClr val="dk2"/>
                </a:solidFill>
              </a:defRPr>
            </a:lvl3pPr>
            <a:lvl4pPr>
              <a:spcBef>
                <a:spcPts val="0"/>
              </a:spcBef>
              <a:buClr>
                <a:schemeClr val="dk2"/>
              </a:buClr>
              <a:buSzPct val="100000"/>
              <a:buNone/>
              <a:defRPr sz="4800">
                <a:solidFill>
                  <a:schemeClr val="dk2"/>
                </a:solidFill>
              </a:defRPr>
            </a:lvl4pPr>
            <a:lvl5pPr>
              <a:spcBef>
                <a:spcPts val="0"/>
              </a:spcBef>
              <a:buClr>
                <a:schemeClr val="dk2"/>
              </a:buClr>
              <a:buSzPct val="100000"/>
              <a:buNone/>
              <a:defRPr sz="4800">
                <a:solidFill>
                  <a:schemeClr val="dk2"/>
                </a:solidFill>
              </a:defRPr>
            </a:lvl5pPr>
            <a:lvl6pPr>
              <a:spcBef>
                <a:spcPts val="0"/>
              </a:spcBef>
              <a:buClr>
                <a:schemeClr val="dk2"/>
              </a:buClr>
              <a:buSzPct val="100000"/>
              <a:buNone/>
              <a:defRPr sz="4800">
                <a:solidFill>
                  <a:schemeClr val="dk2"/>
                </a:solidFill>
              </a:defRPr>
            </a:lvl6pPr>
            <a:lvl7pPr>
              <a:spcBef>
                <a:spcPts val="0"/>
              </a:spcBef>
              <a:buClr>
                <a:schemeClr val="dk2"/>
              </a:buClr>
              <a:buSzPct val="100000"/>
              <a:buNone/>
              <a:defRPr sz="4800">
                <a:solidFill>
                  <a:schemeClr val="dk2"/>
                </a:solidFill>
              </a:defRPr>
            </a:lvl7pPr>
            <a:lvl8pPr>
              <a:spcBef>
                <a:spcPts val="0"/>
              </a:spcBef>
              <a:buClr>
                <a:schemeClr val="dk2"/>
              </a:buClr>
              <a:buSzPct val="100000"/>
              <a:buNone/>
              <a:defRPr sz="4800">
                <a:solidFill>
                  <a:schemeClr val="dk2"/>
                </a:solidFill>
              </a:defRPr>
            </a:lvl8pPr>
            <a:lvl9pPr>
              <a:spcBef>
                <a:spcPts val="0"/>
              </a:spcBef>
              <a:buClr>
                <a:schemeClr val="dk2"/>
              </a:buClr>
              <a:buSzPct val="100000"/>
              <a:buNone/>
              <a:defRPr sz="4800">
                <a:solidFill>
                  <a:schemeClr val="dk2"/>
                </a:solidFill>
              </a:defRPr>
            </a:lvl9pPr>
          </a:lstStyle>
          <a:p>
            <a:endParaRPr/>
          </a:p>
        </p:txBody>
      </p:sp>
      <p:cxnSp>
        <p:nvCxnSpPr>
          <p:cNvPr id="12" name="Shape 12"/>
          <p:cNvCxnSpPr/>
          <p:nvPr/>
        </p:nvCxnSpPr>
        <p:spPr>
          <a:xfrm>
            <a:off x="457200" y="411479"/>
            <a:ext cx="8229600" cy="0"/>
          </a:xfrm>
          <a:prstGeom prst="straightConnector1">
            <a:avLst/>
          </a:prstGeom>
          <a:noFill/>
          <a:ln w="57150" cap="flat" cmpd="sng">
            <a:solidFill>
              <a:schemeClr val="accent1"/>
            </a:solidFill>
            <a:prstDash val="solid"/>
            <a:round/>
            <a:headEnd type="none" w="med" len="med"/>
            <a:tailEnd type="none" w="med" len="med"/>
          </a:ln>
        </p:spPr>
      </p:cxnSp>
      <p:cxnSp>
        <p:nvCxnSpPr>
          <p:cNvPr id="13" name="Shape 13"/>
          <p:cNvCxnSpPr/>
          <p:nvPr/>
        </p:nvCxnSpPr>
        <p:spPr>
          <a:xfrm>
            <a:off x="457200" y="3633382"/>
            <a:ext cx="8229600" cy="0"/>
          </a:xfrm>
          <a:prstGeom prst="straightConnector1">
            <a:avLst/>
          </a:prstGeom>
          <a:noFill/>
          <a:ln w="57150" cap="flat" cmpd="sng">
            <a:solidFill>
              <a:schemeClr val="accent1"/>
            </a:solidFill>
            <a:prstDash val="solid"/>
            <a:round/>
            <a:headEnd type="none" w="med" len="med"/>
            <a:tailEnd type="none" w="med" len="med"/>
          </a:ln>
        </p:spPr>
      </p:cxnSp>
      <p:sp>
        <p:nvSpPr>
          <p:cNvPr id="14" name="Shape 1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zh-TW"/>
              <a:pPr>
                <a:spcBef>
                  <a:spcPts val="0"/>
                </a:spcBef>
                <a:buNone/>
              </a:pPr>
              <a:t>‹#›</a:t>
            </a:fld>
            <a:endParaRPr 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17" name="Shape 17"/>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18" name="Shape 18"/>
          <p:cNvCxnSpPr/>
          <p:nvPr/>
        </p:nvCxnSpPr>
        <p:spPr>
          <a:xfrm>
            <a:off x="457200" y="1143000"/>
            <a:ext cx="8229600" cy="0"/>
          </a:xfrm>
          <a:prstGeom prst="straightConnector1">
            <a:avLst/>
          </a:prstGeom>
          <a:noFill/>
          <a:ln w="50800" cap="flat" cmpd="sng">
            <a:solidFill>
              <a:srgbClr val="DA0002"/>
            </a:solidFill>
            <a:prstDash val="solid"/>
            <a:round/>
            <a:headEnd type="none" w="med" len="med"/>
            <a:tailEnd type="none" w="med" len="med"/>
          </a:ln>
        </p:spPr>
      </p:cxnSp>
      <p:sp>
        <p:nvSpPr>
          <p:cNvPr id="19" name="Shape 1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zh-TW"/>
              <a:pPr>
                <a:spcBef>
                  <a:spcPts val="0"/>
                </a:spcBef>
                <a:buNone/>
              </a:pPr>
              <a:t>‹#›</a:t>
            </a:fld>
            <a:endParaRPr 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22" name="Shape 22"/>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24" name="Shape 24"/>
          <p:cNvCxnSpPr/>
          <p:nvPr/>
        </p:nvCxnSpPr>
        <p:spPr>
          <a:xfrm>
            <a:off x="457200" y="1143000"/>
            <a:ext cx="8229600" cy="0"/>
          </a:xfrm>
          <a:prstGeom prst="straightConnector1">
            <a:avLst/>
          </a:prstGeom>
          <a:noFill/>
          <a:ln w="50800" cap="flat" cmpd="sng">
            <a:solidFill>
              <a:srgbClr val="DA0002"/>
            </a:solidFill>
            <a:prstDash val="solid"/>
            <a:round/>
            <a:headEnd type="none" w="med" len="med"/>
            <a:tailEnd type="none" w="med" len="med"/>
          </a:ln>
        </p:spPr>
      </p:cxnSp>
      <p:sp>
        <p:nvSpPr>
          <p:cNvPr id="25" name="Shape 2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zh-TW"/>
              <a:pPr>
                <a:spcBef>
                  <a:spcPts val="0"/>
                </a:spcBef>
                <a:buNone/>
              </a:pPr>
              <a:t>‹#›</a:t>
            </a:fld>
            <a:endParaRPr 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28" name="Shape 28"/>
          <p:cNvCxnSpPr/>
          <p:nvPr/>
        </p:nvCxnSpPr>
        <p:spPr>
          <a:xfrm>
            <a:off x="457200" y="1143000"/>
            <a:ext cx="8229600" cy="0"/>
          </a:xfrm>
          <a:prstGeom prst="straightConnector1">
            <a:avLst/>
          </a:prstGeom>
          <a:noFill/>
          <a:ln w="50800" cap="flat" cmpd="sng">
            <a:solidFill>
              <a:schemeClr val="accent1"/>
            </a:solidFill>
            <a:prstDash val="solid"/>
            <a:round/>
            <a:headEnd type="none" w="med" len="med"/>
            <a:tailEnd type="none" w="med" len="med"/>
          </a:ln>
        </p:spPr>
      </p:cxnSp>
      <p:sp>
        <p:nvSpPr>
          <p:cNvPr id="29" name="Shape 2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zh-TW"/>
              <a:pPr>
                <a:spcBef>
                  <a:spcPts val="0"/>
                </a:spcBef>
                <a:buNone/>
              </a:pPr>
              <a:t>‹#›</a:t>
            </a:fld>
            <a:endParaRPr 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aption">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SzPct val="100000"/>
              <a:buNone/>
              <a:defRPr sz="1800"/>
            </a:lvl1pPr>
          </a:lstStyle>
          <a:p>
            <a:endParaRPr/>
          </a:p>
        </p:txBody>
      </p:sp>
      <p:cxnSp>
        <p:nvCxnSpPr>
          <p:cNvPr id="32" name="Shape 32"/>
          <p:cNvCxnSpPr/>
          <p:nvPr/>
        </p:nvCxnSpPr>
        <p:spPr>
          <a:xfrm>
            <a:off x="457200" y="4317760"/>
            <a:ext cx="8229600" cy="0"/>
          </a:xfrm>
          <a:prstGeom prst="straightConnector1">
            <a:avLst/>
          </a:prstGeom>
          <a:noFill/>
          <a:ln w="50800" cap="flat" cmpd="sng">
            <a:solidFill>
              <a:schemeClr val="lt2"/>
            </a:solidFill>
            <a:prstDash val="solid"/>
            <a:round/>
            <a:headEnd type="none" w="med" len="med"/>
            <a:tailEnd type="none" w="med" len="med"/>
          </a:ln>
        </p:spPr>
      </p:cxnSp>
      <p:sp>
        <p:nvSpPr>
          <p:cNvPr id="33" name="Shape 3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zh-TW"/>
              <a:pPr>
                <a:spcBef>
                  <a:spcPts val="0"/>
                </a:spcBef>
                <a:buNone/>
              </a:pPr>
              <a:t>‹#›</a:t>
            </a:fld>
            <a:endParaRPr 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34"/>
        <p:cNvGrpSpPr/>
        <p:nvPr/>
      </p:nvGrpSpPr>
      <p:grpSpPr>
        <a:xfrm>
          <a:off x="0" y="0"/>
          <a:ext cx="0" cy="0"/>
          <a:chOff x="0" y="0"/>
          <a:chExt cx="0" cy="0"/>
        </a:xfrm>
      </p:grpSpPr>
      <p:cxnSp>
        <p:nvCxnSpPr>
          <p:cNvPr id="35" name="Shape 35"/>
          <p:cNvCxnSpPr/>
          <p:nvPr/>
        </p:nvCxnSpPr>
        <p:spPr>
          <a:xfrm>
            <a:off x="457200" y="113139"/>
            <a:ext cx="8229600" cy="0"/>
          </a:xfrm>
          <a:prstGeom prst="straightConnector1">
            <a:avLst/>
          </a:prstGeom>
          <a:noFill/>
          <a:ln w="50800" cap="flat" cmpd="sng">
            <a:solidFill>
              <a:schemeClr val="lt2"/>
            </a:solidFill>
            <a:prstDash val="solid"/>
            <a:round/>
            <a:headEnd type="none" w="med" len="med"/>
            <a:tailEnd type="none" w="med" len="med"/>
          </a:ln>
        </p:spPr>
      </p:cxnSp>
      <p:sp>
        <p:nvSpPr>
          <p:cNvPr id="36" name="Shape 3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zh-TW"/>
              <a:pPr>
                <a:spcBef>
                  <a:spcPts val="0"/>
                </a:spcBef>
                <a:buNone/>
              </a:pPr>
              <a:t>‹#›</a:t>
            </a:fld>
            <a:endParaRPr lang="zh-TW"/>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accent1"/>
              </a:buClr>
              <a:buSzPct val="100000"/>
              <a:buNone/>
              <a:defRPr sz="3600" b="1">
                <a:solidFill>
                  <a:schemeClr val="accent1"/>
                </a:solidFill>
              </a:defRPr>
            </a:lvl1pPr>
            <a:lvl2pPr>
              <a:spcBef>
                <a:spcPts val="0"/>
              </a:spcBef>
              <a:buClr>
                <a:schemeClr val="accent1"/>
              </a:buClr>
              <a:buSzPct val="100000"/>
              <a:buNone/>
              <a:defRPr sz="3600" b="1">
                <a:solidFill>
                  <a:schemeClr val="accent1"/>
                </a:solidFill>
              </a:defRPr>
            </a:lvl2pPr>
            <a:lvl3pPr>
              <a:spcBef>
                <a:spcPts val="0"/>
              </a:spcBef>
              <a:buClr>
                <a:schemeClr val="accent1"/>
              </a:buClr>
              <a:buSzPct val="100000"/>
              <a:buNone/>
              <a:defRPr sz="3600" b="1">
                <a:solidFill>
                  <a:schemeClr val="accent1"/>
                </a:solidFill>
              </a:defRPr>
            </a:lvl3pPr>
            <a:lvl4pPr>
              <a:spcBef>
                <a:spcPts val="0"/>
              </a:spcBef>
              <a:buClr>
                <a:schemeClr val="accent1"/>
              </a:buClr>
              <a:buSzPct val="100000"/>
              <a:buNone/>
              <a:defRPr sz="3600" b="1">
                <a:solidFill>
                  <a:schemeClr val="accent1"/>
                </a:solidFill>
              </a:defRPr>
            </a:lvl4pPr>
            <a:lvl5pPr>
              <a:spcBef>
                <a:spcPts val="0"/>
              </a:spcBef>
              <a:buClr>
                <a:schemeClr val="accent1"/>
              </a:buClr>
              <a:buSzPct val="100000"/>
              <a:buNone/>
              <a:defRPr sz="3600" b="1">
                <a:solidFill>
                  <a:schemeClr val="accent1"/>
                </a:solidFill>
              </a:defRPr>
            </a:lvl5pPr>
            <a:lvl6pPr>
              <a:spcBef>
                <a:spcPts val="0"/>
              </a:spcBef>
              <a:buClr>
                <a:schemeClr val="accent1"/>
              </a:buClr>
              <a:buSzPct val="100000"/>
              <a:buNone/>
              <a:defRPr sz="3600" b="1">
                <a:solidFill>
                  <a:schemeClr val="accent1"/>
                </a:solidFill>
              </a:defRPr>
            </a:lvl6pPr>
            <a:lvl7pPr>
              <a:spcBef>
                <a:spcPts val="0"/>
              </a:spcBef>
              <a:buClr>
                <a:schemeClr val="accent1"/>
              </a:buClr>
              <a:buSzPct val="100000"/>
              <a:buNone/>
              <a:defRPr sz="3600" b="1">
                <a:solidFill>
                  <a:schemeClr val="accent1"/>
                </a:solidFill>
              </a:defRPr>
            </a:lvl7pPr>
            <a:lvl8pPr>
              <a:spcBef>
                <a:spcPts val="0"/>
              </a:spcBef>
              <a:buClr>
                <a:schemeClr val="accent1"/>
              </a:buClr>
              <a:buSzPct val="100000"/>
              <a:buNone/>
              <a:defRPr sz="3600" b="1">
                <a:solidFill>
                  <a:schemeClr val="accent1"/>
                </a:solidFill>
              </a:defRPr>
            </a:lvl8pPr>
            <a:lvl9pPr>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cxnSp>
        <p:nvCxnSpPr>
          <p:cNvPr id="7" name="Shape 7"/>
          <p:cNvCxnSpPr/>
          <p:nvPr/>
        </p:nvCxnSpPr>
        <p:spPr>
          <a:xfrm>
            <a:off x="457200" y="5023259"/>
            <a:ext cx="8229600" cy="0"/>
          </a:xfrm>
          <a:prstGeom prst="straightConnector1">
            <a:avLst/>
          </a:prstGeom>
          <a:noFill/>
          <a:ln w="50800" cap="flat" cmpd="sng">
            <a:solidFill>
              <a:schemeClr val="lt2"/>
            </a:solidFill>
            <a:prstDash val="solid"/>
            <a:round/>
            <a:headEnd type="none" w="med" len="med"/>
            <a:tailEnd type="none" w="med" len="med"/>
          </a:ln>
        </p:spPr>
      </p:cxnSp>
      <p:sp>
        <p:nvSpPr>
          <p:cNvPr id="8" name="Shape 8"/>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zh-TW"/>
              <a:pPr>
                <a:spcBef>
                  <a:spcPts val="0"/>
                </a:spcBef>
                <a:buNone/>
              </a:pPr>
              <a:t>‹#›</a:t>
            </a:fld>
            <a:endParaRPr lang="zh-TW"/>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457200" y="533584"/>
            <a:ext cx="8229600" cy="3009600"/>
          </a:xfrm>
          <a:prstGeom prst="rect">
            <a:avLst/>
          </a:prstGeom>
        </p:spPr>
        <p:txBody>
          <a:bodyPr lIns="91425" tIns="91425" rIns="91425" bIns="91425" anchor="t" anchorCtr="0">
            <a:noAutofit/>
          </a:bodyPr>
          <a:lstStyle/>
          <a:p>
            <a:pPr rtl="0">
              <a:spcBef>
                <a:spcPts val="0"/>
              </a:spcBef>
              <a:buNone/>
            </a:pPr>
            <a:endParaRPr sz="6000"/>
          </a:p>
          <a:p>
            <a:pPr algn="ctr">
              <a:spcBef>
                <a:spcPts val="0"/>
              </a:spcBef>
              <a:buNone/>
            </a:pPr>
            <a:r>
              <a:rPr lang="zh-TW" sz="6000"/>
              <a:t>Organic agriculture</a:t>
            </a:r>
          </a:p>
        </p:txBody>
      </p:sp>
      <p:sp>
        <p:nvSpPr>
          <p:cNvPr id="39" name="Shape 39"/>
          <p:cNvSpPr txBox="1">
            <a:spLocks noGrp="1"/>
          </p:cNvSpPr>
          <p:nvPr>
            <p:ph type="subTitle" idx="1"/>
          </p:nvPr>
        </p:nvSpPr>
        <p:spPr>
          <a:xfrm>
            <a:off x="457200" y="3716392"/>
            <a:ext cx="8229600" cy="12326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115478"/>
            <a:ext cx="8229600" cy="857400"/>
          </a:xfrm>
          <a:prstGeom prst="rect">
            <a:avLst/>
          </a:prstGeom>
        </p:spPr>
        <p:txBody>
          <a:bodyPr lIns="91425" tIns="91425" rIns="91425" bIns="91425" anchor="b" anchorCtr="0">
            <a:noAutofit/>
          </a:bodyPr>
          <a:lstStyle/>
          <a:p>
            <a:pPr algn="ctr">
              <a:spcBef>
                <a:spcPts val="0"/>
              </a:spcBef>
              <a:buNone/>
            </a:pPr>
            <a:r>
              <a:rPr lang="zh-TW" sz="3000" b="0"/>
              <a:t>Conclusion</a:t>
            </a:r>
          </a:p>
        </p:txBody>
      </p:sp>
      <p:sp>
        <p:nvSpPr>
          <p:cNvPr id="99" name="Shape 9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zh-TW" sz="1800"/>
              <a:t>Organic agriculture is very important to the ecology. We should promote it and do it by ourselves. When I did the report, I found it not only let me understand the knowledge about organic agriculture, but also aroused my enthusiasm in ecological environment. Thanks for organic agriculture, we know how to protect our health and that we should cherish the living environment and make it sustainable.</a:t>
            </a:r>
          </a:p>
          <a:p>
            <a:pPr lvl="0" rtl="0">
              <a:spcBef>
                <a:spcPts val="0"/>
              </a:spcBef>
              <a:buNone/>
            </a:pPr>
            <a:endParaRPr sz="1800"/>
          </a:p>
          <a:p>
            <a:pPr lvl="0" rtl="0">
              <a:spcBef>
                <a:spcPts val="0"/>
              </a:spcBef>
              <a:buNone/>
            </a:pPr>
            <a:endParaRPr sz="1800"/>
          </a:p>
        </p:txBody>
      </p:sp>
      <p:pic>
        <p:nvPicPr>
          <p:cNvPr id="100" name="Shape 100"/>
          <p:cNvPicPr preferRelativeResize="0"/>
          <p:nvPr/>
        </p:nvPicPr>
        <p:blipFill>
          <a:blip r:embed="rId3">
            <a:alphaModFix/>
          </a:blip>
          <a:stretch>
            <a:fillRect/>
          </a:stretch>
        </p:blipFill>
        <p:spPr>
          <a:xfrm>
            <a:off x="6397825" y="2874100"/>
            <a:ext cx="1973399" cy="196122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zh-TW"/>
              <a:t>Preface</a:t>
            </a:r>
          </a:p>
        </p:txBody>
      </p:sp>
      <p:sp>
        <p:nvSpPr>
          <p:cNvPr id="45" name="Shape 4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zh-TW" sz="1800">
                <a:latin typeface="Calibri"/>
                <a:ea typeface="Calibri"/>
                <a:cs typeface="Calibri"/>
                <a:sym typeface="Calibri"/>
              </a:rPr>
              <a:t>In order to prevent pests and bacteria from intrusion, pesticides appeared, although it succeeded in curbing the problem, but it also cause the problem of the pollution in the ecological environment.</a:t>
            </a:r>
          </a:p>
          <a:p>
            <a:pPr>
              <a:spcBef>
                <a:spcPts val="0"/>
              </a:spcBef>
              <a:buNone/>
            </a:pPr>
            <a:r>
              <a:rPr lang="zh-TW" sz="1800">
                <a:latin typeface="Calibri"/>
                <a:ea typeface="Calibri"/>
                <a:cs typeface="Calibri"/>
                <a:sym typeface="Calibri"/>
              </a:rPr>
              <a:t> In order to protect the ecological environment, many people are beginning to invest in organic agriculture, and work out a method with which we will not damage the ecological environment, not only to achieve economic profit growth, but also to improve protection of the natural environment.</a:t>
            </a:r>
          </a:p>
        </p:txBody>
      </p:sp>
      <p:pic>
        <p:nvPicPr>
          <p:cNvPr id="46" name="Shape 46"/>
          <p:cNvPicPr preferRelativeResize="0"/>
          <p:nvPr/>
        </p:nvPicPr>
        <p:blipFill>
          <a:blip r:embed="rId3">
            <a:alphaModFix/>
          </a:blip>
          <a:stretch>
            <a:fillRect/>
          </a:stretch>
        </p:blipFill>
        <p:spPr>
          <a:xfrm>
            <a:off x="5807300" y="3175925"/>
            <a:ext cx="2401300" cy="180847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23753"/>
            <a:ext cx="8229600" cy="857400"/>
          </a:xfrm>
          <a:prstGeom prst="rect">
            <a:avLst/>
          </a:prstGeom>
        </p:spPr>
        <p:txBody>
          <a:bodyPr lIns="91425" tIns="91425" rIns="91425" bIns="91425" anchor="b" anchorCtr="0">
            <a:noAutofit/>
          </a:bodyPr>
          <a:lstStyle/>
          <a:p>
            <a:pPr>
              <a:spcBef>
                <a:spcPts val="0"/>
              </a:spcBef>
              <a:buNone/>
            </a:pPr>
            <a:r>
              <a:rPr lang="zh-TW" sz="3000" b="0"/>
              <a:t>Main points</a:t>
            </a:r>
          </a:p>
        </p:txBody>
      </p:sp>
      <p:sp>
        <p:nvSpPr>
          <p:cNvPr id="52" name="Shape 5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zh-TW" sz="1800"/>
              <a:t>  (1) What is organic agriculture?</a:t>
            </a:r>
          </a:p>
          <a:p>
            <a:pPr lvl="0" rtl="0">
              <a:spcBef>
                <a:spcPts val="0"/>
              </a:spcBef>
              <a:buClr>
                <a:schemeClr val="dk1"/>
              </a:buClr>
              <a:buFont typeface="Arial"/>
              <a:buNone/>
            </a:pPr>
            <a:endParaRPr sz="1800"/>
          </a:p>
          <a:p>
            <a:pPr marL="609600" lvl="0" rtl="0">
              <a:lnSpc>
                <a:spcPct val="115000"/>
              </a:lnSpc>
              <a:spcBef>
                <a:spcPts val="0"/>
              </a:spcBef>
              <a:buNone/>
            </a:pPr>
            <a:r>
              <a:rPr lang="zh-TW" sz="1800"/>
              <a:t>  (2) The impact of organic agriculture on the environment.</a:t>
            </a:r>
          </a:p>
          <a:p>
            <a:pPr marL="609600" lvl="0" rtl="0">
              <a:lnSpc>
                <a:spcPct val="115000"/>
              </a:lnSpc>
              <a:spcBef>
                <a:spcPts val="0"/>
              </a:spcBef>
              <a:buClr>
                <a:schemeClr val="dk1"/>
              </a:buClr>
              <a:buFont typeface="Arial"/>
              <a:buNone/>
            </a:pPr>
            <a:endParaRPr sz="1800"/>
          </a:p>
          <a:p>
            <a:pPr marL="609600" lvl="0" rtl="0">
              <a:lnSpc>
                <a:spcPct val="115000"/>
              </a:lnSpc>
              <a:spcBef>
                <a:spcPts val="0"/>
              </a:spcBef>
              <a:buNone/>
            </a:pPr>
            <a:r>
              <a:rPr lang="zh-TW" sz="1800"/>
              <a:t>  (3) The method of organic agriculture production practices and compost.</a:t>
            </a:r>
          </a:p>
          <a:p>
            <a:pPr marL="609600" lvl="0" rtl="0">
              <a:lnSpc>
                <a:spcPct val="115000"/>
              </a:lnSpc>
              <a:spcBef>
                <a:spcPts val="0"/>
              </a:spcBef>
              <a:buClr>
                <a:schemeClr val="dk1"/>
              </a:buClr>
              <a:buFont typeface="Arial"/>
              <a:buNone/>
            </a:pPr>
            <a:endParaRPr sz="1800"/>
          </a:p>
          <a:p>
            <a:pPr marL="609600" lvl="0" rtl="0">
              <a:lnSpc>
                <a:spcPct val="115000"/>
              </a:lnSpc>
              <a:spcBef>
                <a:spcPts val="0"/>
              </a:spcBef>
              <a:buNone/>
            </a:pPr>
            <a:r>
              <a:rPr lang="zh-TW" sz="1800"/>
              <a:t>  (4) How can organic agriculture slow down global warming?</a:t>
            </a:r>
          </a:p>
          <a:p>
            <a:pPr marL="609600" lvl="0" rtl="0">
              <a:lnSpc>
                <a:spcPct val="115000"/>
              </a:lnSpc>
              <a:spcBef>
                <a:spcPts val="0"/>
              </a:spcBef>
              <a:buClr>
                <a:schemeClr val="dk1"/>
              </a:buClr>
              <a:buFont typeface="Arial"/>
              <a:buNone/>
            </a:pPr>
            <a:endParaRPr sz="1800"/>
          </a:p>
          <a:p>
            <a:pPr marL="609600" lvl="0" rtl="0">
              <a:lnSpc>
                <a:spcPct val="115000"/>
              </a:lnSpc>
              <a:spcBef>
                <a:spcPts val="0"/>
              </a:spcBef>
              <a:buClr>
                <a:schemeClr val="dk1"/>
              </a:buClr>
              <a:buSzPct val="61111"/>
              <a:buFont typeface="Arial"/>
              <a:buNone/>
            </a:pPr>
            <a:r>
              <a:rPr lang="zh-TW" sz="1800"/>
              <a:t>  (5) The benefits of working in organic agriculture.</a:t>
            </a:r>
          </a:p>
          <a:p>
            <a:pPr>
              <a:spcBef>
                <a:spcPts val="0"/>
              </a:spcBef>
              <a:buNone/>
            </a:pPr>
            <a:endParaRPr sz="180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6"/>
        <p:cNvGrpSpPr/>
        <p:nvPr/>
      </p:nvGrpSpPr>
      <p:grpSpPr>
        <a:xfrm>
          <a:off x="0" y="0"/>
          <a:ext cx="0" cy="0"/>
          <a:chOff x="0" y="0"/>
          <a:chExt cx="0" cy="0"/>
        </a:xfrm>
      </p:grpSpPr>
      <p:pic>
        <p:nvPicPr>
          <p:cNvPr id="1028" name="Picture 4" descr="11118342_685170474922435_987755086_n.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564710"/>
            <a:ext cx="11054993" cy="514350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8" name="Shape 58"/>
          <p:cNvSpPr txBox="1">
            <a:spLocks noGrp="1"/>
          </p:cNvSpPr>
          <p:nvPr>
            <p:ph type="body" idx="1"/>
          </p:nvPr>
        </p:nvSpPr>
        <p:spPr>
          <a:xfrm>
            <a:off x="-1617500" y="101834"/>
            <a:ext cx="8229600" cy="519599"/>
          </a:xfrm>
          <a:prstGeom prst="rect">
            <a:avLst/>
          </a:prstGeom>
        </p:spPr>
        <p:txBody>
          <a:bodyPr lIns="91425" tIns="91425" rIns="91425" bIns="91425" anchor="t" anchorCtr="0">
            <a:noAutofit/>
          </a:bodyPr>
          <a:lstStyle/>
          <a:p>
            <a:pPr>
              <a:spcBef>
                <a:spcPts val="0"/>
              </a:spcBef>
              <a:buNone/>
            </a:pPr>
            <a:r>
              <a:rPr lang="zh-TW" sz="7200">
                <a:solidFill>
                  <a:schemeClr val="accent1"/>
                </a:solidFill>
              </a:rPr>
              <a:t>Content</a:t>
            </a:r>
          </a:p>
        </p:txBody>
      </p:sp>
      <p:pic>
        <p:nvPicPr>
          <p:cNvPr id="59" name="Shape 59"/>
          <p:cNvPicPr preferRelativeResize="0"/>
          <p:nvPr/>
        </p:nvPicPr>
        <p:blipFill>
          <a:blip r:embed="rId4">
            <a:alphaModFix/>
          </a:blip>
          <a:stretch>
            <a:fillRect/>
          </a:stretch>
        </p:blipFill>
        <p:spPr>
          <a:xfrm rot="-964588">
            <a:off x="6367048" y="311816"/>
            <a:ext cx="1865994" cy="2474474"/>
          </a:xfrm>
          <a:prstGeom prst="rect">
            <a:avLst/>
          </a:prstGeom>
          <a:noFill/>
          <a:ln>
            <a:noFill/>
          </a:ln>
        </p:spPr>
      </p:pic>
      <p:pic>
        <p:nvPicPr>
          <p:cNvPr id="60" name="Shape 60"/>
          <p:cNvPicPr preferRelativeResize="0"/>
          <p:nvPr/>
        </p:nvPicPr>
        <p:blipFill>
          <a:blip r:embed="rId5">
            <a:alphaModFix/>
          </a:blip>
          <a:stretch>
            <a:fillRect/>
          </a:stretch>
        </p:blipFill>
        <p:spPr>
          <a:xfrm rot="624902">
            <a:off x="3992287" y="1952350"/>
            <a:ext cx="1826924" cy="242494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None/>
            </a:pPr>
            <a:endParaRPr sz="2400"/>
          </a:p>
          <a:p>
            <a:pPr marL="457200" lvl="0" indent="-342900" rtl="0">
              <a:lnSpc>
                <a:spcPct val="115000"/>
              </a:lnSpc>
              <a:spcBef>
                <a:spcPts val="0"/>
              </a:spcBef>
              <a:buClr>
                <a:schemeClr val="dk1"/>
              </a:buClr>
              <a:buSzPct val="100000"/>
              <a:buFont typeface="Arial"/>
              <a:buChar char="●"/>
            </a:pPr>
            <a:r>
              <a:rPr lang="zh-TW" sz="1800"/>
              <a:t>Organic farming is a form of agriculture that relies on techniques such as crop rotation, green manure, compost, and biological pest control.</a:t>
            </a:r>
          </a:p>
          <a:p>
            <a:pPr>
              <a:spcBef>
                <a:spcPts val="0"/>
              </a:spcBef>
              <a:buNone/>
            </a:pPr>
            <a:endParaRPr sz="1800"/>
          </a:p>
        </p:txBody>
      </p:sp>
      <p:sp>
        <p:nvSpPr>
          <p:cNvPr id="66" name="Shape 6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marL="457200" lvl="0" indent="-381000" rtl="0">
              <a:spcBef>
                <a:spcPts val="0"/>
              </a:spcBef>
              <a:buClr>
                <a:srgbClr val="FF0000"/>
              </a:buClr>
              <a:buSzPct val="100000"/>
              <a:buFont typeface="Arial"/>
              <a:buAutoNum type="arabicParenBoth"/>
            </a:pPr>
            <a:r>
              <a:rPr lang="zh-TW" sz="2400" b="0">
                <a:solidFill>
                  <a:srgbClr val="FF0000"/>
                </a:solidFill>
              </a:rPr>
              <a:t>What is organic agriculture?</a:t>
            </a:r>
          </a:p>
        </p:txBody>
      </p:sp>
      <p:pic>
        <p:nvPicPr>
          <p:cNvPr id="67" name="Shape 67"/>
          <p:cNvPicPr preferRelativeResize="0"/>
          <p:nvPr/>
        </p:nvPicPr>
        <p:blipFill>
          <a:blip r:embed="rId3">
            <a:alphaModFix/>
          </a:blip>
          <a:stretch>
            <a:fillRect/>
          </a:stretch>
        </p:blipFill>
        <p:spPr>
          <a:xfrm>
            <a:off x="5574425" y="2387000"/>
            <a:ext cx="2380724" cy="238072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597125" y="304025"/>
            <a:ext cx="9043499" cy="857400"/>
          </a:xfrm>
          <a:prstGeom prst="rect">
            <a:avLst/>
          </a:prstGeom>
        </p:spPr>
        <p:txBody>
          <a:bodyPr lIns="91425" tIns="91425" rIns="91425" bIns="91425" anchor="b" anchorCtr="0">
            <a:noAutofit/>
          </a:bodyPr>
          <a:lstStyle/>
          <a:p>
            <a:pPr marL="609600" lvl="0" rtl="0">
              <a:lnSpc>
                <a:spcPct val="115000"/>
              </a:lnSpc>
              <a:spcBef>
                <a:spcPts val="0"/>
              </a:spcBef>
              <a:buNone/>
            </a:pPr>
            <a:r>
              <a:rPr lang="zh-TW" sz="2400" b="0"/>
              <a:t>(2) The impact of organic agriculture on the environment.</a:t>
            </a:r>
          </a:p>
        </p:txBody>
      </p:sp>
      <p:sp>
        <p:nvSpPr>
          <p:cNvPr id="73" name="Shape 7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lnSpc>
                <a:spcPct val="115000"/>
              </a:lnSpc>
              <a:spcBef>
                <a:spcPts val="0"/>
              </a:spcBef>
              <a:buClr>
                <a:schemeClr val="dk1"/>
              </a:buClr>
              <a:buSzPct val="100000"/>
              <a:buFont typeface="Arial"/>
              <a:buChar char="●"/>
            </a:pPr>
            <a:r>
              <a:rPr lang="zh-TW" sz="1800"/>
              <a:t>The modern pesticides fertilizer in use, the biodiversity of the agriculture habitat damage very much.</a:t>
            </a:r>
          </a:p>
          <a:p>
            <a:pPr lvl="0" rtl="0">
              <a:lnSpc>
                <a:spcPct val="115000"/>
              </a:lnSpc>
              <a:spcBef>
                <a:spcPts val="0"/>
              </a:spcBef>
              <a:buNone/>
            </a:pPr>
            <a:endParaRPr sz="1800"/>
          </a:p>
          <a:p>
            <a:pPr marL="457200" lvl="0" indent="-342900" rtl="0">
              <a:lnSpc>
                <a:spcPct val="115000"/>
              </a:lnSpc>
              <a:spcBef>
                <a:spcPts val="0"/>
              </a:spcBef>
              <a:buClr>
                <a:schemeClr val="dk1"/>
              </a:buClr>
              <a:buSzPct val="100000"/>
              <a:buFont typeface="Arial"/>
              <a:buChar char="●"/>
            </a:pPr>
            <a:r>
              <a:rPr lang="zh-TW" sz="1800"/>
              <a:t>Organic Agriculture not only conserve ecology diversity but decelerate the fertilizer to run off.</a:t>
            </a:r>
          </a:p>
          <a:p>
            <a:pPr lvl="0" rtl="0">
              <a:lnSpc>
                <a:spcPct val="115000"/>
              </a:lnSpc>
              <a:spcBef>
                <a:spcPts val="0"/>
              </a:spcBef>
              <a:buNone/>
            </a:pPr>
            <a:endParaRPr sz="1800"/>
          </a:p>
          <a:p>
            <a:pPr marL="457200" lvl="0" indent="-342900" rtl="0">
              <a:lnSpc>
                <a:spcPct val="115000"/>
              </a:lnSpc>
              <a:spcBef>
                <a:spcPts val="0"/>
              </a:spcBef>
              <a:buClr>
                <a:schemeClr val="dk1"/>
              </a:buClr>
              <a:buSzPct val="100000"/>
              <a:buFont typeface="Arial"/>
              <a:buChar char="●"/>
            </a:pPr>
            <a:r>
              <a:rPr lang="zh-TW" sz="1800"/>
              <a:t>The natural enemy set up the groups, the insect pest natural that endangers the crop will not take place.</a:t>
            </a:r>
          </a:p>
          <a:p>
            <a:pPr marL="914400" lvl="1" indent="-317500" rtl="0">
              <a:lnSpc>
                <a:spcPct val="115000"/>
              </a:lnSpc>
              <a:spcBef>
                <a:spcPts val="0"/>
              </a:spcBef>
              <a:buClr>
                <a:schemeClr val="dk1"/>
              </a:buClr>
              <a:buFont typeface="Courier New"/>
              <a:buChar char="o"/>
            </a:pPr>
            <a:endParaRPr sz="1400"/>
          </a:p>
          <a:p>
            <a:pPr lvl="0">
              <a:spcBef>
                <a:spcPts val="0"/>
              </a:spcBef>
              <a:buNone/>
            </a:pP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575950" y="1283275"/>
            <a:ext cx="8229600" cy="3725699"/>
          </a:xfrm>
          <a:prstGeom prst="rect">
            <a:avLst/>
          </a:prstGeom>
        </p:spPr>
        <p:txBody>
          <a:bodyPr lIns="91425" tIns="91425" rIns="91425" bIns="91425" anchor="t" anchorCtr="0">
            <a:noAutofit/>
          </a:bodyPr>
          <a:lstStyle/>
          <a:p>
            <a:pPr marL="457200" lvl="0" indent="-330200" rtl="0">
              <a:spcBef>
                <a:spcPts val="0"/>
              </a:spcBef>
              <a:buClr>
                <a:schemeClr val="dk1"/>
              </a:buClr>
              <a:buSzPct val="100000"/>
              <a:buFont typeface="Arial"/>
              <a:buChar char="●"/>
            </a:pPr>
            <a:r>
              <a:rPr lang="zh-TW" sz="1600"/>
              <a:t>The most common  organic agriculture production practices is crop rotation. </a:t>
            </a:r>
          </a:p>
          <a:p>
            <a:pPr lvl="0" rtl="0">
              <a:spcBef>
                <a:spcPts val="0"/>
              </a:spcBef>
              <a:buNone/>
            </a:pPr>
            <a:endParaRPr sz="1600"/>
          </a:p>
          <a:p>
            <a:pPr marL="457200" lvl="0" indent="-330200" rtl="0">
              <a:spcBef>
                <a:spcPts val="0"/>
              </a:spcBef>
              <a:buClr>
                <a:schemeClr val="dk1"/>
              </a:buClr>
              <a:buSzPct val="100000"/>
              <a:buFont typeface="Arial"/>
              <a:buChar char="●"/>
            </a:pPr>
            <a:r>
              <a:rPr lang="zh-TW" sz="1600"/>
              <a:t>Other crops planted on both sides of the main crop can reduce the chances of pathogens and pests attacking major crops.</a:t>
            </a:r>
          </a:p>
          <a:p>
            <a:pPr lvl="0" rtl="0">
              <a:spcBef>
                <a:spcPts val="0"/>
              </a:spcBef>
              <a:buNone/>
            </a:pPr>
            <a:endParaRPr sz="600"/>
          </a:p>
          <a:p>
            <a:pPr marL="457200" lvl="0" indent="-330200" rtl="0">
              <a:spcBef>
                <a:spcPts val="0"/>
              </a:spcBef>
              <a:buClr>
                <a:schemeClr val="dk1"/>
              </a:buClr>
              <a:buSzPct val="100000"/>
              <a:buFont typeface="Arial"/>
              <a:buChar char="●"/>
            </a:pPr>
            <a:r>
              <a:rPr lang="zh-TW" sz="1600"/>
              <a:t>The most common making Compost approach is the use of drug as fertilizer. After it is first crushed,mixed, it is added to</a:t>
            </a:r>
          </a:p>
          <a:p>
            <a:pPr rtl="0">
              <a:spcBef>
                <a:spcPts val="0"/>
              </a:spcBef>
              <a:buNone/>
            </a:pPr>
            <a:r>
              <a:rPr lang="zh-TW" sz="1600"/>
              <a:t>        the mix while adding appropriate </a:t>
            </a:r>
          </a:p>
          <a:p>
            <a:pPr lvl="0" rtl="0">
              <a:spcBef>
                <a:spcPts val="0"/>
              </a:spcBef>
              <a:buNone/>
            </a:pPr>
            <a:r>
              <a:rPr lang="zh-TW" sz="1600"/>
              <a:t>        moisture.</a:t>
            </a:r>
          </a:p>
        </p:txBody>
      </p:sp>
      <p:sp>
        <p:nvSpPr>
          <p:cNvPr id="79" name="Shape 79"/>
          <p:cNvSpPr txBox="1">
            <a:spLocks noGrp="1"/>
          </p:cNvSpPr>
          <p:nvPr>
            <p:ph type="title"/>
          </p:nvPr>
        </p:nvSpPr>
        <p:spPr>
          <a:xfrm>
            <a:off x="495750" y="345150"/>
            <a:ext cx="8152499" cy="854999"/>
          </a:xfrm>
          <a:prstGeom prst="rect">
            <a:avLst/>
          </a:prstGeom>
        </p:spPr>
        <p:txBody>
          <a:bodyPr lIns="91425" tIns="91425" rIns="91425" bIns="91425" anchor="b" anchorCtr="0">
            <a:noAutofit/>
          </a:bodyPr>
          <a:lstStyle/>
          <a:p>
            <a:pPr>
              <a:spcBef>
                <a:spcPts val="0"/>
              </a:spcBef>
              <a:buNone/>
            </a:pPr>
            <a:r>
              <a:rPr lang="zh-TW" sz="2400" b="0"/>
              <a:t>(3) The method of organic agriculture production practices and compost.</a:t>
            </a:r>
          </a:p>
        </p:txBody>
      </p:sp>
      <p:pic>
        <p:nvPicPr>
          <p:cNvPr id="80" name="Shape 80"/>
          <p:cNvPicPr preferRelativeResize="0"/>
          <p:nvPr/>
        </p:nvPicPr>
        <p:blipFill rotWithShape="1">
          <a:blip r:embed="rId3">
            <a:alphaModFix/>
          </a:blip>
          <a:srcRect b="49300"/>
          <a:stretch/>
        </p:blipFill>
        <p:spPr>
          <a:xfrm>
            <a:off x="4331622" y="3126750"/>
            <a:ext cx="4550852" cy="18118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237500" y="256500"/>
            <a:ext cx="8366400" cy="545699"/>
          </a:xfrm>
          <a:prstGeom prst="rect">
            <a:avLst/>
          </a:prstGeom>
        </p:spPr>
        <p:txBody>
          <a:bodyPr lIns="91425" tIns="91425" rIns="91425" bIns="91425" anchor="b" anchorCtr="0">
            <a:noAutofit/>
          </a:bodyPr>
          <a:lstStyle/>
          <a:p>
            <a:pPr>
              <a:spcBef>
                <a:spcPts val="0"/>
              </a:spcBef>
              <a:buNone/>
            </a:pPr>
            <a:r>
              <a:rPr lang="zh-TW" sz="2400" b="0"/>
              <a:t> (4) How can organic agriculture slow down global warming?</a:t>
            </a:r>
          </a:p>
        </p:txBody>
      </p:sp>
      <p:sp>
        <p:nvSpPr>
          <p:cNvPr id="86" name="Shape 8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06400" lvl="0" rtl="0">
              <a:lnSpc>
                <a:spcPct val="115000"/>
              </a:lnSpc>
              <a:spcBef>
                <a:spcPts val="0"/>
              </a:spcBef>
              <a:buClr>
                <a:schemeClr val="dk1"/>
              </a:buClr>
              <a:buSzPct val="68750"/>
              <a:buFont typeface="Arial"/>
              <a:buNone/>
            </a:pPr>
            <a:r>
              <a:rPr lang="zh-TW" sz="1600"/>
              <a:t> </a:t>
            </a:r>
          </a:p>
          <a:p>
            <a:pPr marL="457200" lvl="0" indent="-342900" rtl="0">
              <a:lnSpc>
                <a:spcPct val="115000"/>
              </a:lnSpc>
              <a:spcBef>
                <a:spcPts val="0"/>
              </a:spcBef>
              <a:buClr>
                <a:schemeClr val="dk1"/>
              </a:buClr>
              <a:buSzPct val="100000"/>
              <a:buFont typeface="Arial"/>
              <a:buChar char="●"/>
            </a:pPr>
            <a:r>
              <a:rPr lang="zh-TW" sz="1800"/>
              <a:t>Farmers make use of the suitable land and adopt the in-season plantation method to enforce the implementation of the agriculture so that they will decrease the effect on ecosystem due to the overuse of energy. On the agricultural development of the future, they can reduce a lot of energy consumptions and greenhouse gas emissions during food transportation. </a:t>
            </a:r>
          </a:p>
          <a:p>
            <a:pPr>
              <a:spcBef>
                <a:spcPts val="0"/>
              </a:spcBef>
              <a:buNone/>
            </a:pP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marL="406400" lvl="0" rtl="0">
              <a:lnSpc>
                <a:spcPct val="115000"/>
              </a:lnSpc>
              <a:spcBef>
                <a:spcPts val="0"/>
              </a:spcBef>
              <a:buClr>
                <a:schemeClr val="dk1"/>
              </a:buClr>
              <a:buFont typeface="Arial"/>
              <a:buNone/>
            </a:pPr>
            <a:endParaRPr sz="2400" b="0"/>
          </a:p>
          <a:p>
            <a:pPr>
              <a:spcBef>
                <a:spcPts val="0"/>
              </a:spcBef>
              <a:buNone/>
            </a:pPr>
            <a:r>
              <a:rPr lang="zh-TW" sz="2400" b="0"/>
              <a:t>(5) The benefit of working in organic agriculture.</a:t>
            </a:r>
          </a:p>
        </p:txBody>
      </p:sp>
      <p:sp>
        <p:nvSpPr>
          <p:cNvPr id="92" name="Shape 92"/>
          <p:cNvSpPr txBox="1">
            <a:spLocks noGrp="1"/>
          </p:cNvSpPr>
          <p:nvPr>
            <p:ph type="body" idx="1"/>
          </p:nvPr>
        </p:nvSpPr>
        <p:spPr>
          <a:xfrm>
            <a:off x="457200" y="938900"/>
            <a:ext cx="8229600" cy="3725699"/>
          </a:xfrm>
          <a:prstGeom prst="rect">
            <a:avLst/>
          </a:prstGeom>
        </p:spPr>
        <p:txBody>
          <a:bodyPr lIns="91425" tIns="91425" rIns="91425" bIns="91425" anchor="t" anchorCtr="0">
            <a:noAutofit/>
          </a:bodyPr>
          <a:lstStyle/>
          <a:p>
            <a:pPr marL="406400" lvl="0" rtl="0">
              <a:lnSpc>
                <a:spcPct val="115000"/>
              </a:lnSpc>
              <a:spcBef>
                <a:spcPts val="0"/>
              </a:spcBef>
              <a:buClr>
                <a:schemeClr val="dk1"/>
              </a:buClr>
              <a:buFont typeface="Arial"/>
              <a:buNone/>
            </a:pPr>
            <a:endParaRPr sz="1600"/>
          </a:p>
          <a:p>
            <a:pPr marL="457200" lvl="0" indent="-342900" rtl="0">
              <a:lnSpc>
                <a:spcPct val="115000"/>
              </a:lnSpc>
              <a:spcBef>
                <a:spcPts val="0"/>
              </a:spcBef>
              <a:buClr>
                <a:schemeClr val="dk1"/>
              </a:buClr>
              <a:buSzPct val="100000"/>
              <a:buFont typeface="Arial"/>
              <a:buChar char="●"/>
            </a:pPr>
            <a:r>
              <a:rPr lang="zh-TW" sz="1800"/>
              <a:t>Organic farmland has better biodiversity.</a:t>
            </a:r>
          </a:p>
          <a:p>
            <a:pPr lvl="0" rtl="0">
              <a:lnSpc>
                <a:spcPct val="115000"/>
              </a:lnSpc>
              <a:spcBef>
                <a:spcPts val="0"/>
              </a:spcBef>
              <a:buNone/>
            </a:pPr>
            <a:endParaRPr sz="1800"/>
          </a:p>
          <a:p>
            <a:pPr marL="457200" lvl="0" indent="-342900" rtl="0">
              <a:lnSpc>
                <a:spcPct val="115000"/>
              </a:lnSpc>
              <a:spcBef>
                <a:spcPts val="0"/>
              </a:spcBef>
              <a:buClr>
                <a:schemeClr val="dk1"/>
              </a:buClr>
              <a:buSzPct val="100000"/>
              <a:buFont typeface="Arial"/>
              <a:buChar char="●"/>
            </a:pPr>
            <a:r>
              <a:rPr lang="zh-TW" sz="1800"/>
              <a:t>Organic agriculture emits less greenhouse gases than chemical agriculture.</a:t>
            </a:r>
          </a:p>
          <a:p>
            <a:pPr lvl="0" rtl="0">
              <a:lnSpc>
                <a:spcPct val="115000"/>
              </a:lnSpc>
              <a:spcBef>
                <a:spcPts val="0"/>
              </a:spcBef>
              <a:buNone/>
            </a:pPr>
            <a:endParaRPr sz="1800"/>
          </a:p>
          <a:p>
            <a:pPr marL="457200" lvl="0" indent="-342900" rtl="0">
              <a:lnSpc>
                <a:spcPct val="115000"/>
              </a:lnSpc>
              <a:spcBef>
                <a:spcPts val="0"/>
              </a:spcBef>
              <a:buClr>
                <a:schemeClr val="dk1"/>
              </a:buClr>
              <a:buSzPct val="100000"/>
              <a:buFont typeface="Arial"/>
              <a:buChar char="●"/>
            </a:pPr>
            <a:r>
              <a:rPr lang="zh-TW" sz="1800"/>
              <a:t>Organic agriculture can maintain soil fertility.</a:t>
            </a:r>
          </a:p>
          <a:p>
            <a:pPr lvl="0" rtl="0">
              <a:lnSpc>
                <a:spcPct val="115000"/>
              </a:lnSpc>
              <a:spcBef>
                <a:spcPts val="0"/>
              </a:spcBef>
              <a:buNone/>
            </a:pPr>
            <a:endParaRPr sz="1800"/>
          </a:p>
          <a:p>
            <a:pPr marL="457200" lvl="0" indent="-342900" rtl="0">
              <a:lnSpc>
                <a:spcPct val="115000"/>
              </a:lnSpc>
              <a:spcBef>
                <a:spcPts val="0"/>
              </a:spcBef>
              <a:buClr>
                <a:schemeClr val="dk1"/>
              </a:buClr>
              <a:buSzPct val="100000"/>
              <a:buFont typeface="Arial"/>
              <a:buChar char="●"/>
            </a:pPr>
            <a:r>
              <a:rPr lang="zh-TW" sz="1800"/>
              <a:t>Organic agriculture can prevent soil from erosion.</a:t>
            </a:r>
          </a:p>
          <a:p>
            <a:pPr lvl="0" rtl="0">
              <a:lnSpc>
                <a:spcPct val="115000"/>
              </a:lnSpc>
              <a:spcBef>
                <a:spcPts val="0"/>
              </a:spcBef>
              <a:buNone/>
            </a:pPr>
            <a:endParaRPr sz="1800"/>
          </a:p>
          <a:p>
            <a:pPr marL="457200" lvl="0" indent="-342900" rtl="0">
              <a:lnSpc>
                <a:spcPct val="115000"/>
              </a:lnSpc>
              <a:spcBef>
                <a:spcPts val="0"/>
              </a:spcBef>
              <a:buClr>
                <a:schemeClr val="dk1"/>
              </a:buClr>
              <a:buSzPct val="100000"/>
              <a:buFont typeface="Arial"/>
              <a:buChar char="●"/>
            </a:pPr>
            <a:r>
              <a:rPr lang="zh-TW" sz="1800"/>
              <a:t>Eating organic produces is better for human health.    </a:t>
            </a:r>
          </a:p>
        </p:txBody>
      </p:sp>
      <p:pic>
        <p:nvPicPr>
          <p:cNvPr id="93" name="Shape 93"/>
          <p:cNvPicPr preferRelativeResize="0"/>
          <p:nvPr/>
        </p:nvPicPr>
        <p:blipFill>
          <a:blip r:embed="rId3">
            <a:alphaModFix/>
          </a:blip>
          <a:stretch>
            <a:fillRect/>
          </a:stretch>
        </p:blipFill>
        <p:spPr>
          <a:xfrm>
            <a:off x="6429475" y="2256225"/>
            <a:ext cx="2332399" cy="167097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532</Words>
  <Application>Microsoft Macintosh PowerPoint</Application>
  <PresentationFormat>On-screen Show (16:9)</PresentationFormat>
  <Paragraphs>50</Paragraphs>
  <Slides>10</Slides>
  <Notes>10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swiss</vt:lpstr>
      <vt:lpstr> Organic agriculture</vt:lpstr>
      <vt:lpstr>Preface</vt:lpstr>
      <vt:lpstr>Main points</vt:lpstr>
      <vt:lpstr>Slide 4</vt:lpstr>
      <vt:lpstr>What is organic agriculture?</vt:lpstr>
      <vt:lpstr>(2) The impact of organic agriculture on the environment.</vt:lpstr>
      <vt:lpstr>(3) The method of organic agriculture production practices and compost.</vt:lpstr>
      <vt:lpstr> (4) How can organic agriculture slow down global warming?</vt:lpstr>
      <vt:lpstr> (5) The benefit of working in organic agriculture.</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agriculture</dc:title>
  <dc:creator>user</dc:creator>
  <cp:lastModifiedBy>Barry Kramer</cp:lastModifiedBy>
  <cp:revision>2</cp:revision>
  <dcterms:created xsi:type="dcterms:W3CDTF">2015-06-10T02:57:21Z</dcterms:created>
  <dcterms:modified xsi:type="dcterms:W3CDTF">2015-06-10T02:57:47Z</dcterms:modified>
</cp:coreProperties>
</file>