
<file path=[Content_Types].xml><?xml version="1.0" encoding="utf-8"?>
<Types xmlns="http://schemas.openxmlformats.org/package/2006/content-types">
  <Override PartName="/ppt/slides/slide45.xml" ContentType="application/vnd.openxmlformats-officedocument.presentationml.slide+xml"/>
  <Override PartName="/ppt/slides/slide18.xml" ContentType="application/vnd.openxmlformats-officedocument.presentationml.slide+xml"/>
  <Override PartName="/ppt/slides/slide9.xml" ContentType="application/vnd.openxmlformats-officedocument.presentationml.slide+xml"/>
  <Override PartName="/ppt/slides/slide41.xml" ContentType="application/vnd.openxmlformats-officedocument.presentationml.slide+xml"/>
  <Override PartName="/ppt/slides/slide14.xml" ContentType="application/vnd.openxmlformats-officedocument.presentationml.slide+xml"/>
  <Override PartName="/ppt/slideLayouts/slideLayout9.xml" ContentType="application/vnd.openxmlformats-officedocument.presentationml.slideLayout+xml"/>
  <Override PartName="/ppt/slideLayouts/slideLayout11.xml" ContentType="application/vnd.openxmlformats-officedocument.presentationml.slideLayout+xml"/>
  <Override PartName="/ppt/slides/slide5.xml" ContentType="application/vnd.openxmlformats-officedocument.presentationml.slide+xml"/>
  <Override PartName="/ppt/slides/slide38.xml" ContentType="application/vnd.openxmlformats-officedocument.presentationml.slide+xml"/>
  <Default Extension="rels" ContentType="application/vnd.openxmlformats-package.relationships+xml"/>
  <Override PartName="/ppt/slides/slide10.xml" ContentType="application/vnd.openxmlformats-officedocument.presentationml.slide+xml"/>
  <Default Extension="jpeg" ContentType="image/jpeg"/>
  <Override PartName="/ppt/notesMasters/notesMaster1.xml" ContentType="application/vnd.openxmlformats-officedocument.presentationml.notesMaster+xml"/>
  <Override PartName="/ppt/slides/slide1.xml" ContentType="application/vnd.openxmlformats-officedocument.presentationml.slide+xml"/>
  <Override PartName="/ppt/slides/slide26.xml" ContentType="application/vnd.openxmlformats-officedocument.presentationml.slide+xml"/>
  <Override PartName="/ppt/slides/slide34.xml" ContentType="application/vnd.openxmlformats-officedocument.presentationml.slide+xml"/>
  <Override PartName="/ppt/slideLayouts/slideLayout5.xml" ContentType="application/vnd.openxmlformats-officedocument.presentationml.slideLayout+xml"/>
  <Override PartName="/ppt/theme/theme2.xml" ContentType="application/vnd.openxmlformats-officedocument.theme+xml"/>
  <Override PartName="/ppt/slideLayouts/slideLayout1.xml" ContentType="application/vnd.openxmlformats-officedocument.presentationml.slideLayout+xml"/>
  <Override PartName="/docProps/app.xml" ContentType="application/vnd.openxmlformats-officedocument.extended-properties+xml"/>
  <Override PartName="/ppt/slides/slide22.xml" ContentType="application/vnd.openxmlformats-officedocument.presentationml.slide+xml"/>
  <Override PartName="/ppt/slides/slide30.xml" ContentType="application/vnd.openxmlformats-officedocument.presentationml.slide+xml"/>
  <Override PartName="/ppt/slides/slide46.xml" ContentType="application/vnd.openxmlformats-officedocument.presentationml.slide+xml"/>
  <Default Extension="xml" ContentType="application/xml"/>
  <Override PartName="/ppt/slides/slide19.xml" ContentType="application/vnd.openxmlformats-officedocument.presentationml.slide+xml"/>
  <Override PartName="/ppt/tableStyles.xml" ContentType="application/vnd.openxmlformats-officedocument.presentationml.tableStyles+xml"/>
  <Override PartName="/ppt/slides/slide42.xml" ContentType="application/vnd.openxmlformats-officedocument.presentationml.slide+xml"/>
  <Override PartName="/ppt/slides/slide15.xml" ContentType="application/vnd.openxmlformats-officedocument.presentationml.slide+xml"/>
  <Override PartName="/ppt/notesSlides/notesSlide1.xml" ContentType="application/vnd.openxmlformats-officedocument.presentationml.notesSlide+xml"/>
  <Override PartName="/ppt/slides/slide6.xml" ContentType="application/vnd.openxmlformats-officedocument.presentationml.slide+xml"/>
  <Override PartName="/ppt/slides/slide39.xml" ContentType="application/vnd.openxmlformats-officedocument.presentationml.slide+xml"/>
  <Override PartName="/docProps/core.xml" ContentType="application/vnd.openxmlformats-package.core-properties+xml"/>
  <Override PartName="/ppt/slides/slide11.xml" ContentType="application/vnd.openxmlformats-officedocument.presentationml.slide+xml"/>
  <Override PartName="/ppt/slideLayouts/slideLayout6.xml" ContentType="application/vnd.openxmlformats-officedocument.presentationml.slideLayout+xml"/>
  <Override PartName="/ppt/slides/slide27.xml" ContentType="application/vnd.openxmlformats-officedocument.presentationml.slide+xml"/>
  <Override PartName="/ppt/slides/slide35.xml" ContentType="application/vnd.openxmlformats-officedocument.presentationml.slide+xml"/>
  <Override PartName="/ppt/slides/slide2.xml" ContentType="application/vnd.openxmlformats-officedocument.presentationml.slide+xml"/>
  <Default Extension="png" ContentType="image/png"/>
  <Override PartName="/ppt/slideLayouts/slideLayout2.xml" ContentType="application/vnd.openxmlformats-officedocument.presentationml.slideLayout+xml"/>
  <Override PartName="/ppt/slides/slide23.xml" ContentType="application/vnd.openxmlformats-officedocument.presentationml.slide+xml"/>
  <Override PartName="/ppt/slides/slide31.xml" ContentType="application/vnd.openxmlformats-officedocument.presentationml.slide+xml"/>
  <Override PartName="/ppt/slides/slide47.xml" ContentType="application/vnd.openxmlformats-officedocument.presentationml.slide+xml"/>
  <Override PartName="/ppt/slides/slide43.xml" ContentType="application/vnd.openxmlformats-officedocument.presentationml.slide+xml"/>
  <Override PartName="/ppt/slides/slide16.xml" ContentType="application/vnd.openxmlformats-officedocument.presentationml.slide+xml"/>
  <Override PartName="/ppt/notesSlides/notesSlide2.xml" ContentType="application/vnd.openxmlformats-officedocument.presentationml.notesSlide+xml"/>
  <Override PartName="/ppt/slides/slide7.xml" ContentType="application/vnd.openxmlformats-officedocument.presentationml.slide+xml"/>
  <Override PartName="/ppt/presentation.xml" ContentType="application/vnd.openxmlformats-officedocument.presentationml.presentation.main+xml"/>
  <Override PartName="/ppt/slides/slide12.xml" ContentType="application/vnd.openxmlformats-officedocument.presentationml.slide+xml"/>
  <Override PartName="/ppt/slideLayouts/slideLayout7.xml" ContentType="application/vnd.openxmlformats-officedocument.presentationml.slideLayout+xml"/>
  <Override PartName="/ppt/slides/slide3.xml" ContentType="application/vnd.openxmlformats-officedocument.presentationml.slide+xml"/>
  <Override PartName="/ppt/slides/slide28.xml" ContentType="application/vnd.openxmlformats-officedocument.presentationml.slide+xml"/>
  <Override PartName="/ppt/slides/slide36.xml" ContentType="application/vnd.openxmlformats-officedocument.presentationml.slide+xml"/>
  <Override PartName="/ppt/slideLayouts/slideLayout3.xml" ContentType="application/vnd.openxmlformats-officedocument.presentationml.slideLayout+xml"/>
  <Override PartName="/ppt/slides/slide24.xml" ContentType="application/vnd.openxmlformats-officedocument.presentationml.slide+xml"/>
  <Override PartName="/ppt/slides/slide32.xml" ContentType="application/vnd.openxmlformats-officedocument.presentationml.slide+xml"/>
  <Override PartName="/ppt/slides/slide48.xml" ContentType="application/vnd.openxmlformats-officedocument.presentationml.slide+xml"/>
  <Override PartName="/ppt/slides/slide20.xml" ContentType="application/vnd.openxmlformats-officedocument.presentationml.slide+xml"/>
  <Override PartName="/ppt/slides/slide44.xml" ContentType="application/vnd.openxmlformats-officedocument.presentationml.slide+xml"/>
  <Override PartName="/ppt/slides/slide17.xml" ContentType="application/vnd.openxmlformats-officedocument.presentationml.slide+xml"/>
  <Override PartName="/ppt/slides/slide8.xml" ContentType="application/vnd.openxmlformats-officedocument.presentationml.slide+xml"/>
  <Override PartName="/ppt/slides/slide40.xml" ContentType="application/vnd.openxmlformats-officedocument.presentationml.slide+xml"/>
  <Override PartName="/ppt/presProps.xml" ContentType="application/vnd.openxmlformats-officedocument.presentationml.presProps+xml"/>
  <Override PartName="/ppt/slides/slide13.xml" ContentType="application/vnd.openxmlformats-officedocument.presentationml.slide+xml"/>
  <Override PartName="/ppt/slideLayouts/slideLayout8.xml" ContentType="application/vnd.openxmlformats-officedocument.presentationml.slideLayout+xml"/>
  <Override PartName="/ppt/slideLayouts/slideLayout10.xml" ContentType="application/vnd.openxmlformats-officedocument.presentationml.slideLayout+xml"/>
  <Override PartName="/ppt/slides/slide4.xml" ContentType="application/vnd.openxmlformats-officedocument.presentationml.slide+xml"/>
  <Override PartName="/ppt/slides/slide37.xml" ContentType="application/vnd.openxmlformats-officedocument.presentationml.slide+xml"/>
  <Override PartName="/ppt/slides/slide29.xml" ContentType="application/vnd.openxmlformats-officedocument.presentationml.slide+xml"/>
  <Override PartName="/ppt/slideLayouts/slideLayout4.xml" ContentType="application/vnd.openxmlformats-officedocument.presentationml.slideLayout+xml"/>
  <Override PartName="/ppt/slides/slide25.xml" ContentType="application/vnd.openxmlformats-officedocument.presentationml.slide+xml"/>
  <Override PartName="/ppt/slides/slide33.xml" ContentType="application/vnd.openxmlformats-officedocument.presentationml.slide+xml"/>
  <Override PartName="/ppt/slideMasters/slideMaster1.xml" ContentType="application/vnd.openxmlformats-officedocument.presentationml.slideMaster+xml"/>
  <Override PartName="/ppt/slides/slide49.xml" ContentType="application/vnd.openxmlformats-officedocument.presentationml.slide+xml"/>
  <Override PartName="/ppt/theme/theme1.xml" ContentType="application/vnd.openxmlformats-officedocument.theme+xml"/>
  <Override PartName="/ppt/slides/slide21.xml" ContentType="application/vnd.openxmlformats-officedocument.presentationml.slide+xml"/>
  <Default Extension="bin" ContentType="application/vnd.openxmlformats-officedocument.presentationml.printerSettings"/>
  <Override PartName="/ppt/viewProps.xml" ContentType="application/vnd.openxmlformats-officedocument.presentationml.viewProp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p:sldMasterIdLst>
    <p:sldMasterId id="2147483696" r:id="rId1"/>
  </p:sldMasterIdLst>
  <p:notesMasterIdLst>
    <p:notesMasterId r:id="rId51"/>
  </p:notesMasterIdLst>
  <p:sldIdLst>
    <p:sldId id="256" r:id="rId2"/>
    <p:sldId id="257" r:id="rId3"/>
    <p:sldId id="258" r:id="rId4"/>
    <p:sldId id="259" r:id="rId5"/>
    <p:sldId id="260" r:id="rId6"/>
    <p:sldId id="288"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9" r:id="rId33"/>
    <p:sldId id="290" r:id="rId34"/>
    <p:sldId id="291" r:id="rId35"/>
    <p:sldId id="292" r:id="rId36"/>
    <p:sldId id="293" r:id="rId37"/>
    <p:sldId id="294" r:id="rId38"/>
    <p:sldId id="295" r:id="rId39"/>
    <p:sldId id="296" r:id="rId40"/>
    <p:sldId id="297" r:id="rId41"/>
    <p:sldId id="298" r:id="rId42"/>
    <p:sldId id="299" r:id="rId43"/>
    <p:sldId id="300" r:id="rId44"/>
    <p:sldId id="301" r:id="rId45"/>
    <p:sldId id="302" r:id="rId46"/>
    <p:sldId id="303" r:id="rId47"/>
    <p:sldId id="304" r:id="rId48"/>
    <p:sldId id="305" r:id="rId49"/>
    <p:sldId id="287" r:id="rId50"/>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extLst>
    <p:ext uri="{E76CE94A-603C-4142-B9EB-6D1370010A27}">
      <p14:discardImageEditData xmlns:p14="http://schemas.microsoft.com/office/powerpoint/2010/main" xmlns:p="http://schemas.openxmlformats.org/presentationml/2006/main" xmlns:r="http://schemas.openxmlformats.org/officeDocument/2006/relationships" xmlns:a="http://schemas.openxmlformats.org/drawingml/2006/main" xmlns="" val="0"/>
    </p:ext>
    <p:ext uri="{D31A062A-798A-4329-ABDD-BBA856620510}">
      <p14:defaultImageDpi xmlns:p14="http://schemas.microsoft.com/office/powerpoint/2010/main" xmlns:p="http://schemas.openxmlformats.org/presentationml/2006/main" xmlns:r="http://schemas.openxmlformats.org/officeDocument/2006/relationships" xmlns:a="http://schemas.openxmlformats.org/drawingml/2006/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lastView="sldThumbnailView">
  <p:normalViewPr>
    <p:restoredLeft sz="15620"/>
    <p:restoredTop sz="94660"/>
  </p:normalViewPr>
  <p:slideViewPr>
    <p:cSldViewPr>
      <p:cViewPr>
        <p:scale>
          <a:sx n="70" d="100"/>
          <a:sy n="70" d="100"/>
        </p:scale>
        <p:origin x="-1448" y="-600"/>
      </p:cViewPr>
      <p:guideLst>
        <p:guide orient="horz" pos="2160"/>
        <p:guide pos="288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slide" Target="slides/slide49.xml"/><Relationship Id="rId51" Type="http://schemas.openxmlformats.org/officeDocument/2006/relationships/notesMaster" Target="notesMasters/notesMaster1.xml"/><Relationship Id="rId52" Type="http://schemas.openxmlformats.org/officeDocument/2006/relationships/printerSettings" Target="printerSettings/printerSettings1.bin"/><Relationship Id="rId53" Type="http://schemas.openxmlformats.org/officeDocument/2006/relationships/presProps" Target="presProps.xml"/><Relationship Id="rId54" Type="http://schemas.openxmlformats.org/officeDocument/2006/relationships/viewProps" Target="viewProps.xml"/><Relationship Id="rId55" Type="http://schemas.openxmlformats.org/officeDocument/2006/relationships/theme" Target="theme/theme1.xml"/><Relationship Id="rId56"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463C34D-6FB2-42C3-BBAF-566C9A3DD48C}" type="datetimeFigureOut">
              <a:rPr lang="ru-RU" smtClean="0"/>
              <a:pPr/>
              <a:t>5/29/14</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FCCE48A-A290-42AE-9CF4-419B5BE76C86}" type="slidenum">
              <a:rPr lang="ru-RU" smtClean="0"/>
              <a:pPr/>
              <a:t>‹#›</a:t>
            </a:fld>
            <a:endParaRPr lang="ru-RU"/>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040049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1FCCE48A-A290-42AE-9CF4-419B5BE76C86}" type="slidenum">
              <a:rPr lang="ru-RU" smtClean="0"/>
              <a:pPr/>
              <a:t>15</a:t>
            </a:fld>
            <a:endParaRPr lang="ru-RU"/>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642189565"/>
      </p:ext>
    </p:extLst>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1FCCE48A-A290-42AE-9CF4-419B5BE76C86}" type="slidenum">
              <a:rPr lang="ru-RU" smtClean="0"/>
              <a:pPr/>
              <a:t>20</a:t>
            </a:fld>
            <a:endParaRPr lang="ru-RU"/>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9505925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itle" preserve="1">
  <p:cSld name="Титульный слайд">
    <p:spTree>
      <p:nvGrpSpPr>
        <p:cNvPr id="1" name=""/>
        <p:cNvGrpSpPr/>
        <p:nvPr/>
      </p:nvGrpSpPr>
      <p:grpSpPr>
        <a:xfrm>
          <a:off x="0" y="0"/>
          <a:ext cx="0" cy="0"/>
          <a:chOff x="0" y="0"/>
          <a:chExt cx="0" cy="0"/>
        </a:xfrm>
      </p:grpSpPr>
      <p:sp>
        <p:nvSpPr>
          <p:cNvPr id="7" name="Прямая соединительная линия 6"/>
          <p:cNvSpPr>
            <a:spLocks noChangeShapeType="1"/>
          </p:cNvSpPr>
          <p:nvPr/>
        </p:nvSpPr>
        <p:spPr bwMode="auto">
          <a:xfrm>
            <a:off x="514350" y="5349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9" name="Заголовок 28"/>
          <p:cNvSpPr>
            <a:spLocks noGrp="1"/>
          </p:cNvSpPr>
          <p:nvPr>
            <p:ph type="ctrTitle"/>
          </p:nvPr>
        </p:nvSpPr>
        <p:spPr>
          <a:xfrm>
            <a:off x="381000" y="4853411"/>
            <a:ext cx="8458200" cy="1222375"/>
          </a:xfrm>
        </p:spPr>
        <p:txBody>
          <a:bodyPr anchor="t"/>
          <a:lstStyle/>
          <a:p>
            <a:r>
              <a:rPr kumimoji="0" lang="ru-RU" smtClean="0"/>
              <a:t>Образец заголовка</a:t>
            </a:r>
            <a:endParaRPr kumimoji="0" lang="en-US"/>
          </a:p>
        </p:txBody>
      </p:sp>
      <p:sp>
        <p:nvSpPr>
          <p:cNvPr id="9" name="Подзаголовок 8"/>
          <p:cNvSpPr>
            <a:spLocks noGrp="1"/>
          </p:cNvSpPr>
          <p:nvPr>
            <p:ph type="subTitle" idx="1"/>
          </p:nvPr>
        </p:nvSpPr>
        <p:spPr>
          <a:xfrm>
            <a:off x="381000" y="3886200"/>
            <a:ext cx="8458200" cy="914400"/>
          </a:xfrm>
        </p:spPr>
        <p:txBody>
          <a:bodyPr anchor="b"/>
          <a:lstStyle>
            <a:lvl1pPr marL="0" indent="0" algn="l">
              <a:buNone/>
              <a:defRPr sz="2400">
                <a:solidFill>
                  <a:schemeClr val="tx2">
                    <a:shade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ru-RU" smtClean="0"/>
              <a:t>Образец подзаголовка</a:t>
            </a:r>
            <a:endParaRPr kumimoji="0" lang="en-US"/>
          </a:p>
        </p:txBody>
      </p:sp>
      <p:sp>
        <p:nvSpPr>
          <p:cNvPr id="16" name="Дата 15"/>
          <p:cNvSpPr>
            <a:spLocks noGrp="1"/>
          </p:cNvSpPr>
          <p:nvPr>
            <p:ph type="dt" sz="half" idx="10"/>
          </p:nvPr>
        </p:nvSpPr>
        <p:spPr/>
        <p:txBody>
          <a:bodyPr/>
          <a:lstStyle/>
          <a:p>
            <a:fld id="{29EF13B6-FCBD-49DD-8DEA-8FF5FFEC631A}" type="datetimeFigureOut">
              <a:rPr lang="ru-RU" smtClean="0"/>
              <a:pPr/>
              <a:t>5/29/14</a:t>
            </a:fld>
            <a:endParaRPr lang="ru-RU"/>
          </a:p>
        </p:txBody>
      </p:sp>
      <p:sp>
        <p:nvSpPr>
          <p:cNvPr id="2" name="Нижний колонтитул 1"/>
          <p:cNvSpPr>
            <a:spLocks noGrp="1"/>
          </p:cNvSpPr>
          <p:nvPr>
            <p:ph type="ftr" sz="quarter" idx="11"/>
          </p:nvPr>
        </p:nvSpPr>
        <p:spPr/>
        <p:txBody>
          <a:bodyPr/>
          <a:lstStyle/>
          <a:p>
            <a:endParaRPr lang="ru-RU"/>
          </a:p>
        </p:txBody>
      </p:sp>
      <p:sp>
        <p:nvSpPr>
          <p:cNvPr id="15" name="Номер слайда 14"/>
          <p:cNvSpPr>
            <a:spLocks noGrp="1"/>
          </p:cNvSpPr>
          <p:nvPr>
            <p:ph type="sldNum" sz="quarter" idx="12"/>
          </p:nvPr>
        </p:nvSpPr>
        <p:spPr>
          <a:xfrm>
            <a:off x="8229600" y="6473952"/>
            <a:ext cx="758952" cy="246888"/>
          </a:xfrm>
        </p:spPr>
        <p:txBody>
          <a:bodyPr/>
          <a:lstStyle/>
          <a:p>
            <a:fld id="{97F6385D-C93C-4E8B-AFA9-3A46EA8589A2}" type="slidenum">
              <a:rPr lang="ru-RU" smtClean="0"/>
              <a:pPr/>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29EF13B6-FCBD-49DD-8DEA-8FF5FFEC631A}" type="datetimeFigureOut">
              <a:rPr lang="ru-RU" smtClean="0"/>
              <a:pPr/>
              <a:t>5/29/14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97F6385D-C93C-4E8B-AFA9-3A46EA8589A2}" type="slidenum">
              <a:rPr lang="ru-RU" smtClean="0"/>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858000" y="549276"/>
            <a:ext cx="1828800" cy="5851525"/>
          </a:xfrm>
        </p:spPr>
        <p:txBody>
          <a:bodyPr vert="eaVert"/>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a:xfrm>
            <a:off x="457200" y="549276"/>
            <a:ext cx="6248400" cy="5851525"/>
          </a:xfrm>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29EF13B6-FCBD-49DD-8DEA-8FF5FFEC631A}" type="datetimeFigureOut">
              <a:rPr lang="ru-RU" smtClean="0"/>
              <a:pPr/>
              <a:t>5/29/14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97F6385D-C93C-4E8B-AFA9-3A46EA8589A2}" type="slidenum">
              <a:rPr lang="ru-RU" smtClean="0"/>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Заголовок и объект">
    <p:spTree>
      <p:nvGrpSpPr>
        <p:cNvPr id="1" name=""/>
        <p:cNvGrpSpPr/>
        <p:nvPr/>
      </p:nvGrpSpPr>
      <p:grpSpPr>
        <a:xfrm>
          <a:off x="0" y="0"/>
          <a:ext cx="0" cy="0"/>
          <a:chOff x="0" y="0"/>
          <a:chExt cx="0" cy="0"/>
        </a:xfrm>
      </p:grpSpPr>
      <p:sp>
        <p:nvSpPr>
          <p:cNvPr id="22" name="Заголовок 21"/>
          <p:cNvSpPr>
            <a:spLocks noGrp="1"/>
          </p:cNvSpPr>
          <p:nvPr>
            <p:ph type="title"/>
          </p:nvPr>
        </p:nvSpPr>
        <p:spPr/>
        <p:txBody>
          <a:bodyPr/>
          <a:lstStyle/>
          <a:p>
            <a:r>
              <a:rPr kumimoji="0" lang="ru-RU" smtClean="0"/>
              <a:t>Образец заголовка</a:t>
            </a:r>
            <a:endParaRPr kumimoji="0" lang="en-US"/>
          </a:p>
        </p:txBody>
      </p:sp>
      <p:sp>
        <p:nvSpPr>
          <p:cNvPr id="27" name="Объект 26"/>
          <p:cNvSpPr>
            <a:spLocks noGrp="1"/>
          </p:cNvSpPr>
          <p:nvPr>
            <p:ph idx="1"/>
          </p:nvPr>
        </p:nvSpPr>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25" name="Дата 24"/>
          <p:cNvSpPr>
            <a:spLocks noGrp="1"/>
          </p:cNvSpPr>
          <p:nvPr>
            <p:ph type="dt" sz="half" idx="10"/>
          </p:nvPr>
        </p:nvSpPr>
        <p:spPr/>
        <p:txBody>
          <a:bodyPr/>
          <a:lstStyle/>
          <a:p>
            <a:fld id="{29EF13B6-FCBD-49DD-8DEA-8FF5FFEC631A}" type="datetimeFigureOut">
              <a:rPr lang="ru-RU" smtClean="0"/>
              <a:pPr/>
              <a:t>5/29/14</a:t>
            </a:fld>
            <a:endParaRPr lang="ru-RU"/>
          </a:p>
        </p:txBody>
      </p:sp>
      <p:sp>
        <p:nvSpPr>
          <p:cNvPr id="19" name="Нижний колонтитул 18"/>
          <p:cNvSpPr>
            <a:spLocks noGrp="1"/>
          </p:cNvSpPr>
          <p:nvPr>
            <p:ph type="ftr" sz="quarter" idx="11"/>
          </p:nvPr>
        </p:nvSpPr>
        <p:spPr>
          <a:xfrm>
            <a:off x="3581400" y="76200"/>
            <a:ext cx="2895600" cy="288925"/>
          </a:xfrm>
        </p:spPr>
        <p:txBody>
          <a:bodyPr/>
          <a:lstStyle/>
          <a:p>
            <a:endParaRPr lang="ru-RU"/>
          </a:p>
        </p:txBody>
      </p:sp>
      <p:sp>
        <p:nvSpPr>
          <p:cNvPr id="16" name="Номер слайда 15"/>
          <p:cNvSpPr>
            <a:spLocks noGrp="1"/>
          </p:cNvSpPr>
          <p:nvPr>
            <p:ph type="sldNum" sz="quarter" idx="12"/>
          </p:nvPr>
        </p:nvSpPr>
        <p:spPr>
          <a:xfrm>
            <a:off x="8229600" y="6473952"/>
            <a:ext cx="758952" cy="246888"/>
          </a:xfrm>
        </p:spPr>
        <p:txBody>
          <a:bodyPr/>
          <a:lstStyle/>
          <a:p>
            <a:fld id="{97F6385D-C93C-4E8B-AFA9-3A46EA8589A2}" type="slidenum">
              <a:rPr lang="ru-RU" smtClean="0"/>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secHead" preserve="1">
  <p:cSld name="Заголовок раздела">
    <p:bg>
      <p:bgRef idx="1003">
        <a:schemeClr val="bg2"/>
      </p:bgRef>
    </p:bg>
    <p:spTree>
      <p:nvGrpSpPr>
        <p:cNvPr id="1" name=""/>
        <p:cNvGrpSpPr/>
        <p:nvPr/>
      </p:nvGrpSpPr>
      <p:grpSpPr>
        <a:xfrm>
          <a:off x="0" y="0"/>
          <a:ext cx="0" cy="0"/>
          <a:chOff x="0" y="0"/>
          <a:chExt cx="0" cy="0"/>
        </a:xfrm>
      </p:grpSpPr>
      <p:sp>
        <p:nvSpPr>
          <p:cNvPr id="7" name="Прямая соединительная линия 6"/>
          <p:cNvSpPr>
            <a:spLocks noChangeShapeType="1"/>
          </p:cNvSpPr>
          <p:nvPr/>
        </p:nvSpPr>
        <p:spPr bwMode="auto">
          <a:xfrm>
            <a:off x="514350" y="3444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6" name="Текст 5"/>
          <p:cNvSpPr>
            <a:spLocks noGrp="1"/>
          </p:cNvSpPr>
          <p:nvPr>
            <p:ph type="body" idx="1"/>
          </p:nvPr>
        </p:nvSpPr>
        <p:spPr>
          <a:xfrm>
            <a:off x="381000" y="1676400"/>
            <a:ext cx="8458200" cy="1219200"/>
          </a:xfrm>
        </p:spPr>
        <p:txBody>
          <a:bodyPr anchor="b"/>
          <a:lstStyle>
            <a:lvl1pPr marL="0" indent="0" algn="r">
              <a:buNone/>
              <a:defRPr sz="2000">
                <a:solidFill>
                  <a:schemeClr val="tx2">
                    <a:shade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ru-RU" smtClean="0"/>
              <a:t>Образец текста</a:t>
            </a:r>
          </a:p>
        </p:txBody>
      </p:sp>
      <p:sp>
        <p:nvSpPr>
          <p:cNvPr id="19" name="Дата 18"/>
          <p:cNvSpPr>
            <a:spLocks noGrp="1"/>
          </p:cNvSpPr>
          <p:nvPr>
            <p:ph type="dt" sz="half" idx="10"/>
          </p:nvPr>
        </p:nvSpPr>
        <p:spPr/>
        <p:txBody>
          <a:bodyPr/>
          <a:lstStyle/>
          <a:p>
            <a:fld id="{29EF13B6-FCBD-49DD-8DEA-8FF5FFEC631A}" type="datetimeFigureOut">
              <a:rPr lang="ru-RU" smtClean="0"/>
              <a:pPr/>
              <a:t>5/29/14</a:t>
            </a:fld>
            <a:endParaRPr lang="ru-RU"/>
          </a:p>
        </p:txBody>
      </p:sp>
      <p:sp>
        <p:nvSpPr>
          <p:cNvPr id="11" name="Нижний колонтитул 10"/>
          <p:cNvSpPr>
            <a:spLocks noGrp="1"/>
          </p:cNvSpPr>
          <p:nvPr>
            <p:ph type="ftr" sz="quarter" idx="11"/>
          </p:nvPr>
        </p:nvSpPr>
        <p:spPr/>
        <p:txBody>
          <a:bodyPr/>
          <a:lstStyle/>
          <a:p>
            <a:endParaRPr lang="ru-RU"/>
          </a:p>
        </p:txBody>
      </p:sp>
      <p:sp>
        <p:nvSpPr>
          <p:cNvPr id="16" name="Номер слайда 15"/>
          <p:cNvSpPr>
            <a:spLocks noGrp="1"/>
          </p:cNvSpPr>
          <p:nvPr>
            <p:ph type="sldNum" sz="quarter" idx="12"/>
          </p:nvPr>
        </p:nvSpPr>
        <p:spPr/>
        <p:txBody>
          <a:bodyPr/>
          <a:lstStyle/>
          <a:p>
            <a:fld id="{97F6385D-C93C-4E8B-AFA9-3A46EA8589A2}" type="slidenum">
              <a:rPr lang="ru-RU" smtClean="0"/>
              <a:pPr/>
              <a:t>‹#›</a:t>
            </a:fld>
            <a:endParaRPr lang="ru-RU"/>
          </a:p>
        </p:txBody>
      </p:sp>
      <p:sp>
        <p:nvSpPr>
          <p:cNvPr id="8" name="Заголовок 7"/>
          <p:cNvSpPr>
            <a:spLocks noGrp="1"/>
          </p:cNvSpPr>
          <p:nvPr>
            <p:ph type="title"/>
          </p:nvPr>
        </p:nvSpPr>
        <p:spPr>
          <a:xfrm>
            <a:off x="180475" y="2947085"/>
            <a:ext cx="8686800" cy="1184825"/>
          </a:xfrm>
        </p:spPr>
        <p:txBody>
          <a:bodyPr rtlCol="0" anchor="t"/>
          <a:lstStyle>
            <a:lvl1pPr algn="r">
              <a:defRPr/>
            </a:lvl1pPr>
          </a:lstStyle>
          <a:p>
            <a:r>
              <a:rPr kumimoji="0" lang="ru-RU" smtClean="0"/>
              <a:t>Образец заголовка</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Два объекта">
    <p:spTree>
      <p:nvGrpSpPr>
        <p:cNvPr id="1" name=""/>
        <p:cNvGrpSpPr/>
        <p:nvPr/>
      </p:nvGrpSpPr>
      <p:grpSpPr>
        <a:xfrm>
          <a:off x="0" y="0"/>
          <a:ext cx="0" cy="0"/>
          <a:chOff x="0" y="0"/>
          <a:chExt cx="0" cy="0"/>
        </a:xfrm>
      </p:grpSpPr>
      <p:sp>
        <p:nvSpPr>
          <p:cNvPr id="20" name="Заголовок 19"/>
          <p:cNvSpPr>
            <a:spLocks noGrp="1"/>
          </p:cNvSpPr>
          <p:nvPr>
            <p:ph type="title"/>
          </p:nvPr>
        </p:nvSpPr>
        <p:spPr>
          <a:xfrm>
            <a:off x="301752" y="457200"/>
            <a:ext cx="8686800" cy="841248"/>
          </a:xfrm>
        </p:spPr>
        <p:txBody>
          <a:bodyPr/>
          <a:lstStyle/>
          <a:p>
            <a:r>
              <a:rPr kumimoji="0" lang="ru-RU" smtClean="0"/>
              <a:t>Образец заголовка</a:t>
            </a:r>
            <a:endParaRPr kumimoji="0" lang="en-US"/>
          </a:p>
        </p:txBody>
      </p:sp>
      <p:sp>
        <p:nvSpPr>
          <p:cNvPr id="14" name="Объект 13"/>
          <p:cNvSpPr>
            <a:spLocks noGrp="1"/>
          </p:cNvSpPr>
          <p:nvPr>
            <p:ph sz="half" idx="1"/>
          </p:nvPr>
        </p:nvSpPr>
        <p:spPr>
          <a:xfrm>
            <a:off x="304800" y="1600200"/>
            <a:ext cx="41910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13" name="Объект 12"/>
          <p:cNvSpPr>
            <a:spLocks noGrp="1"/>
          </p:cNvSpPr>
          <p:nvPr>
            <p:ph sz="half" idx="2"/>
          </p:nvPr>
        </p:nvSpPr>
        <p:spPr>
          <a:xfrm>
            <a:off x="4648200" y="1600200"/>
            <a:ext cx="43434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21" name="Дата 20"/>
          <p:cNvSpPr>
            <a:spLocks noGrp="1"/>
          </p:cNvSpPr>
          <p:nvPr>
            <p:ph type="dt" sz="half" idx="10"/>
          </p:nvPr>
        </p:nvSpPr>
        <p:spPr/>
        <p:txBody>
          <a:bodyPr/>
          <a:lstStyle/>
          <a:p>
            <a:fld id="{29EF13B6-FCBD-49DD-8DEA-8FF5FFEC631A}" type="datetimeFigureOut">
              <a:rPr lang="ru-RU" smtClean="0"/>
              <a:pPr/>
              <a:t>5/29/14</a:t>
            </a:fld>
            <a:endParaRPr lang="ru-RU"/>
          </a:p>
        </p:txBody>
      </p:sp>
      <p:sp>
        <p:nvSpPr>
          <p:cNvPr id="10" name="Нижний колонтитул 9"/>
          <p:cNvSpPr>
            <a:spLocks noGrp="1"/>
          </p:cNvSpPr>
          <p:nvPr>
            <p:ph type="ftr" sz="quarter" idx="11"/>
          </p:nvPr>
        </p:nvSpPr>
        <p:spPr/>
        <p:txBody>
          <a:bodyPr/>
          <a:lstStyle/>
          <a:p>
            <a:endParaRPr lang="ru-RU"/>
          </a:p>
        </p:txBody>
      </p:sp>
      <p:sp>
        <p:nvSpPr>
          <p:cNvPr id="31" name="Номер слайда 30"/>
          <p:cNvSpPr>
            <a:spLocks noGrp="1"/>
          </p:cNvSpPr>
          <p:nvPr>
            <p:ph type="sldNum" sz="quarter" idx="12"/>
          </p:nvPr>
        </p:nvSpPr>
        <p:spPr/>
        <p:txBody>
          <a:bodyPr/>
          <a:lstStyle/>
          <a:p>
            <a:fld id="{97F6385D-C93C-4E8B-AFA9-3A46EA8589A2}" type="slidenum">
              <a:rPr lang="ru-RU" smtClean="0"/>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woTxTwoObj" preserve="1">
  <p:cSld name="Сравнение">
    <p:spTree>
      <p:nvGrpSpPr>
        <p:cNvPr id="1" name=""/>
        <p:cNvGrpSpPr/>
        <p:nvPr/>
      </p:nvGrpSpPr>
      <p:grpSpPr>
        <a:xfrm>
          <a:off x="0" y="0"/>
          <a:ext cx="0" cy="0"/>
          <a:chOff x="0" y="0"/>
          <a:chExt cx="0" cy="0"/>
        </a:xfrm>
      </p:grpSpPr>
      <p:sp>
        <p:nvSpPr>
          <p:cNvPr id="29" name="Заголовок 28"/>
          <p:cNvSpPr>
            <a:spLocks noGrp="1"/>
          </p:cNvSpPr>
          <p:nvPr>
            <p:ph type="title"/>
          </p:nvPr>
        </p:nvSpPr>
        <p:spPr>
          <a:xfrm>
            <a:off x="304800" y="5410200"/>
            <a:ext cx="8610600" cy="882650"/>
          </a:xfrm>
        </p:spPr>
        <p:txBody>
          <a:bodyPr anchor="ctr"/>
          <a:lstStyle>
            <a:lvl1pPr>
              <a:defRPr/>
            </a:lvl1pPr>
          </a:lstStyle>
          <a:p>
            <a:r>
              <a:rPr kumimoji="0" lang="ru-RU" smtClean="0"/>
              <a:t>Образец заголовка</a:t>
            </a:r>
            <a:endParaRPr kumimoji="0" lang="en-US"/>
          </a:p>
        </p:txBody>
      </p:sp>
      <p:sp>
        <p:nvSpPr>
          <p:cNvPr id="13" name="Текст 12"/>
          <p:cNvSpPr>
            <a:spLocks noGrp="1"/>
          </p:cNvSpPr>
          <p:nvPr>
            <p:ph type="body" idx="1"/>
          </p:nvPr>
        </p:nvSpPr>
        <p:spPr>
          <a:xfrm>
            <a:off x="281444" y="666750"/>
            <a:ext cx="4290556"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25" name="Текст 24"/>
          <p:cNvSpPr>
            <a:spLocks noGrp="1"/>
          </p:cNvSpPr>
          <p:nvPr>
            <p:ph type="body" sz="half" idx="3"/>
          </p:nvPr>
        </p:nvSpPr>
        <p:spPr>
          <a:xfrm>
            <a:off x="4645025" y="666750"/>
            <a:ext cx="4292241"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4" name="Объект 3"/>
          <p:cNvSpPr>
            <a:spLocks noGrp="1"/>
          </p:cNvSpPr>
          <p:nvPr>
            <p:ph sz="quarter" idx="2"/>
          </p:nvPr>
        </p:nvSpPr>
        <p:spPr>
          <a:xfrm>
            <a:off x="281444" y="1316037"/>
            <a:ext cx="429055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28" name="Объект 27"/>
          <p:cNvSpPr>
            <a:spLocks noGrp="1"/>
          </p:cNvSpPr>
          <p:nvPr>
            <p:ph sz="quarter" idx="4"/>
          </p:nvPr>
        </p:nvSpPr>
        <p:spPr>
          <a:xfrm>
            <a:off x="4648730" y="1316037"/>
            <a:ext cx="428853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10" name="Дата 9"/>
          <p:cNvSpPr>
            <a:spLocks noGrp="1"/>
          </p:cNvSpPr>
          <p:nvPr>
            <p:ph type="dt" sz="half" idx="10"/>
          </p:nvPr>
        </p:nvSpPr>
        <p:spPr/>
        <p:txBody>
          <a:bodyPr/>
          <a:lstStyle/>
          <a:p>
            <a:fld id="{29EF13B6-FCBD-49DD-8DEA-8FF5FFEC631A}" type="datetimeFigureOut">
              <a:rPr lang="ru-RU" smtClean="0"/>
              <a:pPr/>
              <a:t>5/29/14</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a:xfrm>
            <a:off x="8229600" y="6477000"/>
            <a:ext cx="762000" cy="246888"/>
          </a:xfrm>
        </p:spPr>
        <p:txBody>
          <a:bodyPr/>
          <a:lstStyle/>
          <a:p>
            <a:fld id="{97F6385D-C93C-4E8B-AFA9-3A46EA8589A2}" type="slidenum">
              <a:rPr lang="ru-RU" smtClean="0"/>
              <a:pPr/>
              <a:t>‹#›</a:t>
            </a:fld>
            <a:endParaRPr lang="ru-RU"/>
          </a:p>
        </p:txBody>
      </p:sp>
      <p:sp>
        <p:nvSpPr>
          <p:cNvPr id="11" name="Прямая соединительная линия 10"/>
          <p:cNvSpPr>
            <a:spLocks noChangeShapeType="1"/>
          </p:cNvSpPr>
          <p:nvPr/>
        </p:nvSpPr>
        <p:spPr bwMode="auto">
          <a:xfrm>
            <a:off x="514350" y="6019800"/>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Только заголовок">
    <p:spTree>
      <p:nvGrpSpPr>
        <p:cNvPr id="1" name=""/>
        <p:cNvGrpSpPr/>
        <p:nvPr/>
      </p:nvGrpSpPr>
      <p:grpSpPr>
        <a:xfrm>
          <a:off x="0" y="0"/>
          <a:ext cx="0" cy="0"/>
          <a:chOff x="0" y="0"/>
          <a:chExt cx="0" cy="0"/>
        </a:xfrm>
      </p:grpSpPr>
      <p:sp>
        <p:nvSpPr>
          <p:cNvPr id="30" name="Заголовок 29"/>
          <p:cNvSpPr>
            <a:spLocks noGrp="1"/>
          </p:cNvSpPr>
          <p:nvPr>
            <p:ph type="title"/>
          </p:nvPr>
        </p:nvSpPr>
        <p:spPr>
          <a:xfrm>
            <a:off x="301752" y="457200"/>
            <a:ext cx="8686800" cy="841248"/>
          </a:xfrm>
        </p:spPr>
        <p:txBody>
          <a:bodyPr/>
          <a:lstStyle/>
          <a:p>
            <a:r>
              <a:rPr kumimoji="0" lang="ru-RU" smtClean="0"/>
              <a:t>Образец заголовка</a:t>
            </a:r>
            <a:endParaRPr kumimoji="0" lang="en-US"/>
          </a:p>
        </p:txBody>
      </p:sp>
      <p:sp>
        <p:nvSpPr>
          <p:cNvPr id="12" name="Дата 11"/>
          <p:cNvSpPr>
            <a:spLocks noGrp="1"/>
          </p:cNvSpPr>
          <p:nvPr>
            <p:ph type="dt" sz="half" idx="10"/>
          </p:nvPr>
        </p:nvSpPr>
        <p:spPr/>
        <p:txBody>
          <a:bodyPr/>
          <a:lstStyle/>
          <a:p>
            <a:fld id="{29EF13B6-FCBD-49DD-8DEA-8FF5FFEC631A}" type="datetimeFigureOut">
              <a:rPr lang="ru-RU" smtClean="0"/>
              <a:pPr/>
              <a:t>5/29/14</a:t>
            </a:fld>
            <a:endParaRPr lang="ru-RU"/>
          </a:p>
        </p:txBody>
      </p:sp>
      <p:sp>
        <p:nvSpPr>
          <p:cNvPr id="21" name="Нижний колонтитул 20"/>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97F6385D-C93C-4E8B-AFA9-3A46EA8589A2}" type="slidenum">
              <a:rPr lang="ru-RU" smtClean="0"/>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blank" preserve="1">
  <p:cSld name="Пустой слайд">
    <p:spTree>
      <p:nvGrpSpPr>
        <p:cNvPr id="1" name=""/>
        <p:cNvGrpSpPr/>
        <p:nvPr/>
      </p:nvGrpSpPr>
      <p:grpSpPr>
        <a:xfrm>
          <a:off x="0" y="0"/>
          <a:ext cx="0" cy="0"/>
          <a:chOff x="0" y="0"/>
          <a:chExt cx="0" cy="0"/>
        </a:xfrm>
      </p:grpSpPr>
      <p:sp>
        <p:nvSpPr>
          <p:cNvPr id="3" name="Дата 2"/>
          <p:cNvSpPr>
            <a:spLocks noGrp="1"/>
          </p:cNvSpPr>
          <p:nvPr>
            <p:ph type="dt" sz="half" idx="10"/>
          </p:nvPr>
        </p:nvSpPr>
        <p:spPr/>
        <p:txBody>
          <a:bodyPr/>
          <a:lstStyle/>
          <a:p>
            <a:fld id="{29EF13B6-FCBD-49DD-8DEA-8FF5FFEC631A}" type="datetimeFigureOut">
              <a:rPr lang="ru-RU" smtClean="0"/>
              <a:pPr/>
              <a:t>5/29/14</a:t>
            </a:fld>
            <a:endParaRPr lang="ru-RU"/>
          </a:p>
        </p:txBody>
      </p:sp>
      <p:sp>
        <p:nvSpPr>
          <p:cNvPr id="24" name="Нижний колонтитул 23"/>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97F6385D-C93C-4E8B-AFA9-3A46EA8589A2}" type="slidenum">
              <a:rPr lang="ru-RU" smtClean="0"/>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objTx" preserve="1">
  <p:cSld name="Объект с подписью">
    <p:spTree>
      <p:nvGrpSpPr>
        <p:cNvPr id="1" name=""/>
        <p:cNvGrpSpPr/>
        <p:nvPr/>
      </p:nvGrpSpPr>
      <p:grpSpPr>
        <a:xfrm>
          <a:off x="0" y="0"/>
          <a:ext cx="0" cy="0"/>
          <a:chOff x="0" y="0"/>
          <a:chExt cx="0" cy="0"/>
        </a:xfrm>
      </p:grpSpPr>
      <p:sp>
        <p:nvSpPr>
          <p:cNvPr id="8" name="Прямая соединительная линия 7"/>
          <p:cNvSpPr>
            <a:spLocks noChangeShapeType="1"/>
          </p:cNvSpPr>
          <p:nvPr/>
        </p:nvSpPr>
        <p:spPr bwMode="auto">
          <a:xfrm>
            <a:off x="514350" y="5849117"/>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Заголовок 11"/>
          <p:cNvSpPr>
            <a:spLocks noGrp="1"/>
          </p:cNvSpPr>
          <p:nvPr>
            <p:ph type="title"/>
          </p:nvPr>
        </p:nvSpPr>
        <p:spPr>
          <a:xfrm>
            <a:off x="457200" y="5486400"/>
            <a:ext cx="8458200" cy="520700"/>
          </a:xfrm>
        </p:spPr>
        <p:txBody>
          <a:bodyPr anchor="ctr"/>
          <a:lstStyle>
            <a:lvl1pPr algn="l">
              <a:buNone/>
              <a:defRPr sz="2000" b="1"/>
            </a:lvl1pPr>
          </a:lstStyle>
          <a:p>
            <a:r>
              <a:rPr kumimoji="0" lang="ru-RU" smtClean="0"/>
              <a:t>Образец заголовка</a:t>
            </a:r>
            <a:endParaRPr kumimoji="0" lang="en-US"/>
          </a:p>
        </p:txBody>
      </p:sp>
      <p:sp>
        <p:nvSpPr>
          <p:cNvPr id="26" name="Текст 25"/>
          <p:cNvSpPr>
            <a:spLocks noGrp="1"/>
          </p:cNvSpPr>
          <p:nvPr>
            <p:ph type="body" idx="2"/>
          </p:nvPr>
        </p:nvSpPr>
        <p:spPr>
          <a:xfrm>
            <a:off x="457200" y="609600"/>
            <a:ext cx="3008313" cy="4800600"/>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ru-RU" smtClean="0"/>
              <a:t>Образец текста</a:t>
            </a:r>
          </a:p>
        </p:txBody>
      </p:sp>
      <p:sp>
        <p:nvSpPr>
          <p:cNvPr id="14" name="Объект 13"/>
          <p:cNvSpPr>
            <a:spLocks noGrp="1"/>
          </p:cNvSpPr>
          <p:nvPr>
            <p:ph sz="half" idx="1"/>
          </p:nvPr>
        </p:nvSpPr>
        <p:spPr>
          <a:xfrm>
            <a:off x="3575050" y="609600"/>
            <a:ext cx="5340350" cy="4800600"/>
          </a:xfrm>
        </p:spPr>
        <p:txBody>
          <a:bodyPr/>
          <a:lstStyle>
            <a:lvl1pPr>
              <a:defRPr sz="3200"/>
            </a:lvl1pPr>
            <a:lvl2pPr>
              <a:defRPr sz="2800"/>
            </a:lvl2pPr>
            <a:lvl3pPr>
              <a:defRPr sz="2400"/>
            </a:lvl3pPr>
            <a:lvl4pPr>
              <a:defRPr sz="2000"/>
            </a:lvl4pPr>
            <a:lvl5pPr>
              <a:defRPr sz="20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25" name="Дата 24"/>
          <p:cNvSpPr>
            <a:spLocks noGrp="1"/>
          </p:cNvSpPr>
          <p:nvPr>
            <p:ph type="dt" sz="half" idx="10"/>
          </p:nvPr>
        </p:nvSpPr>
        <p:spPr/>
        <p:txBody>
          <a:bodyPr/>
          <a:lstStyle/>
          <a:p>
            <a:fld id="{29EF13B6-FCBD-49DD-8DEA-8FF5FFEC631A}" type="datetimeFigureOut">
              <a:rPr lang="ru-RU" smtClean="0"/>
              <a:pPr/>
              <a:t>5/29/14</a:t>
            </a:fld>
            <a:endParaRPr lang="ru-RU"/>
          </a:p>
        </p:txBody>
      </p:sp>
      <p:sp>
        <p:nvSpPr>
          <p:cNvPr id="29" name="Нижний колонтитул 28"/>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97F6385D-C93C-4E8B-AFA9-3A46EA8589A2}" type="slidenum">
              <a:rPr lang="ru-RU" smtClean="0"/>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picTx" preserve="1">
  <p:cSld name="Рисунок с подписью">
    <p:spTree>
      <p:nvGrpSpPr>
        <p:cNvPr id="1" name=""/>
        <p:cNvGrpSpPr/>
        <p:nvPr/>
      </p:nvGrpSpPr>
      <p:grpSpPr>
        <a:xfrm>
          <a:off x="0" y="0"/>
          <a:ext cx="0" cy="0"/>
          <a:chOff x="0" y="0"/>
          <a:chExt cx="0" cy="0"/>
        </a:xfrm>
      </p:grpSpPr>
      <p:sp>
        <p:nvSpPr>
          <p:cNvPr id="13" name="Рисунок 12"/>
          <p:cNvSpPr>
            <a:spLocks noGrp="1"/>
          </p:cNvSpPr>
          <p:nvPr>
            <p:ph type="pic" idx="1"/>
          </p:nvPr>
        </p:nvSpPr>
        <p:spPr>
          <a:xfrm>
            <a:off x="3505200" y="616634"/>
            <a:ext cx="5029200" cy="3657600"/>
          </a:xfrm>
          <a:solidFill>
            <a:schemeClr val="bg1"/>
          </a:solidFill>
          <a:ln w="6350">
            <a:solidFill>
              <a:schemeClr val="accent1"/>
            </a:solidFill>
          </a:ln>
          <a:effectLst>
            <a:reflection blurRad="1000" stA="49000" endA="500" endPos="10000" dist="900" dir="5400000" sy="-90000" algn="bl" rotWithShape="0"/>
          </a:effectLst>
        </p:spPr>
        <p:txBody>
          <a:bodyPr/>
          <a:lstStyle>
            <a:lvl1pPr marL="0" indent="0">
              <a:buNone/>
              <a:defRPr sz="3200"/>
            </a:lvl1pPr>
          </a:lstStyle>
          <a:p>
            <a:r>
              <a:rPr kumimoji="0" lang="ru-RU" smtClean="0"/>
              <a:t>Вставка рисунка</a:t>
            </a:r>
            <a:endParaRPr kumimoji="0" lang="en-US" dirty="0"/>
          </a:p>
        </p:txBody>
      </p:sp>
      <p:sp>
        <p:nvSpPr>
          <p:cNvPr id="7" name="Дата 6"/>
          <p:cNvSpPr>
            <a:spLocks noGrp="1"/>
          </p:cNvSpPr>
          <p:nvPr>
            <p:ph type="dt" sz="half" idx="10"/>
          </p:nvPr>
        </p:nvSpPr>
        <p:spPr/>
        <p:txBody>
          <a:bodyPr/>
          <a:lstStyle/>
          <a:p>
            <a:fld id="{29EF13B6-FCBD-49DD-8DEA-8FF5FFEC631A}" type="datetimeFigureOut">
              <a:rPr lang="ru-RU" smtClean="0"/>
              <a:pPr/>
              <a:t>5/29/14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31" name="Номер слайда 30"/>
          <p:cNvSpPr>
            <a:spLocks noGrp="1"/>
          </p:cNvSpPr>
          <p:nvPr>
            <p:ph type="sldNum" sz="quarter" idx="12"/>
          </p:nvPr>
        </p:nvSpPr>
        <p:spPr/>
        <p:txBody>
          <a:bodyPr/>
          <a:lstStyle/>
          <a:p>
            <a:fld id="{97F6385D-C93C-4E8B-AFA9-3A46EA8589A2}" type="slidenum">
              <a:rPr lang="ru-RU" smtClean="0"/>
              <a:pPr/>
              <a:t>‹#›</a:t>
            </a:fld>
            <a:endParaRPr lang="ru-RU"/>
          </a:p>
        </p:txBody>
      </p:sp>
      <p:sp>
        <p:nvSpPr>
          <p:cNvPr id="17" name="Заголовок 16"/>
          <p:cNvSpPr>
            <a:spLocks noGrp="1"/>
          </p:cNvSpPr>
          <p:nvPr>
            <p:ph type="title"/>
          </p:nvPr>
        </p:nvSpPr>
        <p:spPr>
          <a:xfrm>
            <a:off x="381000" y="4993760"/>
            <a:ext cx="5867400" cy="522288"/>
          </a:xfrm>
        </p:spPr>
        <p:txBody>
          <a:bodyPr anchor="ctr"/>
          <a:lstStyle>
            <a:lvl1pPr algn="l">
              <a:buNone/>
              <a:defRPr sz="2000" b="1"/>
            </a:lvl1pPr>
          </a:lstStyle>
          <a:p>
            <a:r>
              <a:rPr kumimoji="0" lang="ru-RU" smtClean="0"/>
              <a:t>Образец заголовка</a:t>
            </a:r>
            <a:endParaRPr kumimoji="0" lang="en-US"/>
          </a:p>
        </p:txBody>
      </p:sp>
      <p:sp>
        <p:nvSpPr>
          <p:cNvPr id="26" name="Текст 25"/>
          <p:cNvSpPr>
            <a:spLocks noGrp="1"/>
          </p:cNvSpPr>
          <p:nvPr>
            <p:ph type="body" sz="half" idx="2"/>
          </p:nvPr>
        </p:nvSpPr>
        <p:spPr>
          <a:xfrm>
            <a:off x="381000" y="5533218"/>
            <a:ext cx="5867400" cy="768350"/>
          </a:xfrm>
        </p:spPr>
        <p:txBody>
          <a:bodyPr lIns="109728" tIns="0"/>
          <a:lstStyle>
            <a:lvl1pPr marL="0" indent="0">
              <a:buNone/>
              <a:defRPr sz="1400"/>
            </a:lvl1pPr>
            <a:lvl2pPr>
              <a:defRPr sz="1200"/>
            </a:lvl2pPr>
            <a:lvl3pPr>
              <a:defRPr sz="1000"/>
            </a:lvl3pPr>
            <a:lvl4pPr>
              <a:defRPr sz="900"/>
            </a:lvl4pPr>
            <a:lvl5pPr>
              <a:defRPr sz="900"/>
            </a:lvl5pPr>
          </a:lstStyle>
          <a:p>
            <a:pPr lvl="0" eaLnBrk="1" latinLnBrk="0" hangingPunct="1"/>
            <a:r>
              <a:rPr kumimoji="0" lang="ru-RU" smtClean="0"/>
              <a:t>Образец текста</a:t>
            </a: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3">
        <a:schemeClr val="bg2"/>
      </p:bgRef>
    </p:bg>
    <p:spTree>
      <p:nvGrpSpPr>
        <p:cNvPr id="1" name=""/>
        <p:cNvGrpSpPr/>
        <p:nvPr/>
      </p:nvGrpSpPr>
      <p:grpSpPr>
        <a:xfrm>
          <a:off x="0" y="0"/>
          <a:ext cx="0" cy="0"/>
          <a:chOff x="0" y="0"/>
          <a:chExt cx="0" cy="0"/>
        </a:xfrm>
      </p:grpSpPr>
      <p:sp>
        <p:nvSpPr>
          <p:cNvPr id="7" name="Прямая соединительная линия 6"/>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8" name="Текст 7"/>
          <p:cNvSpPr>
            <a:spLocks noGrp="1"/>
          </p:cNvSpPr>
          <p:nvPr>
            <p:ph type="body" idx="1"/>
          </p:nvPr>
        </p:nvSpPr>
        <p:spPr>
          <a:xfrm>
            <a:off x="304800" y="1554162"/>
            <a:ext cx="8686800" cy="4525963"/>
          </a:xfrm>
          <a:prstGeom prst="rect">
            <a:avLst/>
          </a:prstGeom>
        </p:spPr>
        <p:txBody>
          <a:bodyPr vert="horz">
            <a:normAutofit/>
          </a:bodyPr>
          <a:lstStyle/>
          <a:p>
            <a:pPr lvl="0" eaLnBrk="1" latinLnBrk="0" hangingPunct="1"/>
            <a:r>
              <a:rPr kumimoji="0" lang="ru-RU" smtClean="0"/>
              <a:t>Образец текста</a:t>
            </a:r>
          </a:p>
          <a:p>
            <a:pPr lvl="1" eaLnBrk="1" latinLnBrk="0" hangingPunct="1"/>
            <a:r>
              <a:rPr kumimoji="0" lang="ru-RU" smtClean="0"/>
              <a:t>Второй уровень</a:t>
            </a:r>
          </a:p>
          <a:p>
            <a:pPr lvl="2" eaLnBrk="1" latinLnBrk="0" hangingPunct="1"/>
            <a:r>
              <a:rPr kumimoji="0" lang="ru-RU" smtClean="0"/>
              <a:t>Третий уровень</a:t>
            </a:r>
          </a:p>
          <a:p>
            <a:pPr lvl="3" eaLnBrk="1" latinLnBrk="0" hangingPunct="1"/>
            <a:r>
              <a:rPr kumimoji="0" lang="ru-RU" smtClean="0"/>
              <a:t>Четвертый уровень</a:t>
            </a:r>
          </a:p>
          <a:p>
            <a:pPr lvl="4" eaLnBrk="1" latinLnBrk="0" hangingPunct="1"/>
            <a:r>
              <a:rPr kumimoji="0" lang="ru-RU" smtClean="0"/>
              <a:t>Пятый уровень</a:t>
            </a:r>
            <a:endParaRPr kumimoji="0" lang="en-US"/>
          </a:p>
        </p:txBody>
      </p:sp>
      <p:sp>
        <p:nvSpPr>
          <p:cNvPr id="11" name="Дата 10"/>
          <p:cNvSpPr>
            <a:spLocks noGrp="1"/>
          </p:cNvSpPr>
          <p:nvPr>
            <p:ph type="dt" sz="half" idx="2"/>
          </p:nvPr>
        </p:nvSpPr>
        <p:spPr>
          <a:xfrm>
            <a:off x="6477000" y="76200"/>
            <a:ext cx="2514600" cy="288925"/>
          </a:xfrm>
          <a:prstGeom prst="rect">
            <a:avLst/>
          </a:prstGeom>
        </p:spPr>
        <p:txBody>
          <a:bodyPr vert="horz"/>
          <a:lstStyle>
            <a:lvl1pPr algn="l" eaLnBrk="1" latinLnBrk="0" hangingPunct="1">
              <a:defRPr kumimoji="0" sz="1200">
                <a:solidFill>
                  <a:schemeClr val="accent1">
                    <a:shade val="75000"/>
                  </a:schemeClr>
                </a:solidFill>
              </a:defRPr>
            </a:lvl1pPr>
          </a:lstStyle>
          <a:p>
            <a:fld id="{29EF13B6-FCBD-49DD-8DEA-8FF5FFEC631A}" type="datetimeFigureOut">
              <a:rPr lang="ru-RU" smtClean="0"/>
              <a:pPr/>
              <a:t>5/29/14</a:t>
            </a:fld>
            <a:endParaRPr lang="ru-RU"/>
          </a:p>
        </p:txBody>
      </p:sp>
      <p:sp>
        <p:nvSpPr>
          <p:cNvPr id="28" name="Нижний колонтитул 27"/>
          <p:cNvSpPr>
            <a:spLocks noGrp="1"/>
          </p:cNvSpPr>
          <p:nvPr>
            <p:ph type="ftr" sz="quarter" idx="3"/>
          </p:nvPr>
        </p:nvSpPr>
        <p:spPr>
          <a:xfrm>
            <a:off x="3124200" y="76200"/>
            <a:ext cx="3352800" cy="288925"/>
          </a:xfrm>
          <a:prstGeom prst="rect">
            <a:avLst/>
          </a:prstGeom>
        </p:spPr>
        <p:txBody>
          <a:bodyPr vert="horz"/>
          <a:lstStyle>
            <a:lvl1pPr algn="r" eaLnBrk="1" latinLnBrk="0" hangingPunct="1">
              <a:defRPr kumimoji="0" sz="1200">
                <a:solidFill>
                  <a:schemeClr val="accent1">
                    <a:shade val="75000"/>
                  </a:schemeClr>
                </a:solidFill>
              </a:defRPr>
            </a:lvl1pPr>
          </a:lstStyle>
          <a:p>
            <a:endParaRPr lang="ru-RU"/>
          </a:p>
        </p:txBody>
      </p:sp>
      <p:sp>
        <p:nvSpPr>
          <p:cNvPr id="5" name="Номер слайда 4"/>
          <p:cNvSpPr>
            <a:spLocks noGrp="1"/>
          </p:cNvSpPr>
          <p:nvPr>
            <p:ph type="sldNum" sz="quarter" idx="4"/>
          </p:nvPr>
        </p:nvSpPr>
        <p:spPr>
          <a:xfrm>
            <a:off x="8229600" y="6477000"/>
            <a:ext cx="762000" cy="244475"/>
          </a:xfrm>
          <a:prstGeom prst="rect">
            <a:avLst/>
          </a:prstGeom>
        </p:spPr>
        <p:txBody>
          <a:bodyPr vert="horz"/>
          <a:lstStyle>
            <a:lvl1pPr algn="r" eaLnBrk="1" latinLnBrk="0" hangingPunct="1">
              <a:defRPr kumimoji="0" sz="1200">
                <a:solidFill>
                  <a:schemeClr val="accent1">
                    <a:shade val="75000"/>
                  </a:schemeClr>
                </a:solidFill>
              </a:defRPr>
            </a:lvl1pPr>
          </a:lstStyle>
          <a:p>
            <a:fld id="{97F6385D-C93C-4E8B-AFA9-3A46EA8589A2}" type="slidenum">
              <a:rPr lang="ru-RU" smtClean="0"/>
              <a:pPr/>
              <a:t>‹#›</a:t>
            </a:fld>
            <a:endParaRPr lang="ru-RU"/>
          </a:p>
        </p:txBody>
      </p:sp>
      <p:sp>
        <p:nvSpPr>
          <p:cNvPr id="10" name="Заголовок 9"/>
          <p:cNvSpPr>
            <a:spLocks noGrp="1"/>
          </p:cNvSpPr>
          <p:nvPr>
            <p:ph type="title"/>
          </p:nvPr>
        </p:nvSpPr>
        <p:spPr>
          <a:xfrm>
            <a:off x="304800" y="457200"/>
            <a:ext cx="8686800" cy="838200"/>
          </a:xfrm>
          <a:prstGeom prst="rect">
            <a:avLst/>
          </a:prstGeom>
        </p:spPr>
        <p:txBody>
          <a:bodyPr vert="horz" anchor="ctr">
            <a:normAutofit/>
          </a:bodyPr>
          <a:lstStyle/>
          <a:p>
            <a:r>
              <a:rPr kumimoji="0" lang="ru-RU" smtClean="0"/>
              <a:t>Образец заголовка</a:t>
            </a:r>
            <a:endParaRPr kumimoji="0" lang="en-US"/>
          </a:p>
        </p:txBody>
      </p:sp>
      <p:sp>
        <p:nvSpPr>
          <p:cNvPr id="9" name="Прямая соединительная линия 8"/>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Прямая соединительная линия 11"/>
          <p:cNvSpPr>
            <a:spLocks noChangeShapeType="1"/>
          </p:cNvSpPr>
          <p:nvPr/>
        </p:nvSpPr>
        <p:spPr bwMode="auto">
          <a:xfrm>
            <a:off x="514350" y="1057986"/>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rtl="0" eaLnBrk="1" latinLnBrk="0" hangingPunct="1">
        <a:spcBef>
          <a:spcPct val="0"/>
        </a:spcBef>
        <a:buNone/>
        <a:defRPr kumimoji="0" sz="3600" kern="1200" cap="all" baseline="0">
          <a:solidFill>
            <a:schemeClr val="tx2"/>
          </a:solidFill>
          <a:effectLst>
            <a:reflection blurRad="12700" stA="48000" endA="300" endPos="55000" dir="5400000" sy="-90000" algn="bl" rotWithShape="0"/>
          </a:effectLst>
          <a:latin typeface="+mj-lt"/>
          <a:ea typeface="+mj-ea"/>
          <a:cs typeface="+mj-cs"/>
        </a:defRPr>
      </a:lvl1pPr>
    </p:titleStyle>
    <p:body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4.png"/><Relationship Id="rId3" Type="http://schemas.openxmlformats.org/officeDocument/2006/relationships/image" Target="../media/image1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xml"/><Relationship Id="rId3" Type="http://schemas.openxmlformats.org/officeDocument/2006/relationships/image" Target="../media/image1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9.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20.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21.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xml"/><Relationship Id="rId3" Type="http://schemas.openxmlformats.org/officeDocument/2006/relationships/image" Target="../media/image22.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23.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24.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25.png"/><Relationship Id="rId3" Type="http://schemas.openxmlformats.org/officeDocument/2006/relationships/image" Target="../media/image26.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NULL"/><Relationship Id="rId3" Type="http://schemas.openxmlformats.org/officeDocument/2006/relationships/image" Target="../media/image27.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NULL"/><Relationship Id="rId3" Type="http://schemas.openxmlformats.org/officeDocument/2006/relationships/image" Target="NUL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28.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29.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NUL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30.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31.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slide" Target="slide5.xml"/><Relationship Id="rId4" Type="http://schemas.openxmlformats.org/officeDocument/2006/relationships/slide" Target="slide10.xml"/><Relationship Id="rId1" Type="http://schemas.openxmlformats.org/officeDocument/2006/relationships/slideLayout" Target="../slideLayouts/slideLayout2.xml"/><Relationship Id="rId2" Type="http://schemas.openxmlformats.org/officeDocument/2006/relationships/slide" Target="slide9.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jpeg"/><Relationship Id="rId3" Type="http://schemas.openxmlformats.org/officeDocument/2006/relationships/image" Target="../media/image33.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4.jpeg"/><Relationship Id="rId3" Type="http://schemas.openxmlformats.org/officeDocument/2006/relationships/image" Target="../media/image35.jpeg"/></Relationships>
</file>

<file path=ppt/slides/_rels/slide36.xml.rels><?xml version="1.0" encoding="UTF-8" standalone="yes"?>
<Relationships xmlns="http://schemas.openxmlformats.org/package/2006/relationships"><Relationship Id="rId3" Type="http://schemas.openxmlformats.org/officeDocument/2006/relationships/hyperlink" Target="https://www.youtube.com/watch?v=viRIugvVPdU" TargetMode="External"/><Relationship Id="rId4" Type="http://schemas.openxmlformats.org/officeDocument/2006/relationships/image" Target="../media/image36.jpeg"/><Relationship Id="rId5" Type="http://schemas.openxmlformats.org/officeDocument/2006/relationships/slide" Target="slide2.xml"/><Relationship Id="rId1" Type="http://schemas.openxmlformats.org/officeDocument/2006/relationships/slideLayout" Target="../slideLayouts/slideLayout7.xml"/><Relationship Id="rId2" Type="http://schemas.openxmlformats.org/officeDocument/2006/relationships/hyperlink" Target="http://niasvizh.by/en/mediatheque/virtual-tour/" TargetMode="Externa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7.jpeg"/><Relationship Id="rId3" Type="http://schemas.openxmlformats.org/officeDocument/2006/relationships/image" Target="../media/image38.jpeg"/></Relationships>
</file>

<file path=ppt/slides/_rels/slide38.xml.rels><?xml version="1.0" encoding="UTF-8" standalone="yes"?>
<Relationships xmlns="http://schemas.openxmlformats.org/package/2006/relationships"><Relationship Id="rId3" Type="http://schemas.openxmlformats.org/officeDocument/2006/relationships/image" Target="../media/image39.jpeg"/><Relationship Id="rId4" Type="http://schemas.openxmlformats.org/officeDocument/2006/relationships/image" Target="../media/image40.jpeg"/><Relationship Id="rId5" Type="http://schemas.openxmlformats.org/officeDocument/2006/relationships/image" Target="../media/image41.jpeg"/><Relationship Id="rId1" Type="http://schemas.openxmlformats.org/officeDocument/2006/relationships/slideLayout" Target="../slideLayouts/slideLayout7.xml"/><Relationship Id="rId2" Type="http://schemas.openxmlformats.org/officeDocument/2006/relationships/slide" Target="slide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NULL"/><Relationship Id="rId3" Type="http://schemas.openxmlformats.org/officeDocument/2006/relationships/slide" Target="slide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jpeg"/><Relationship Id="rId3" Type="http://schemas.openxmlformats.org/officeDocument/2006/relationships/image" Target="../media/image4.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2.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3.jpeg"/><Relationship Id="rId3" Type="http://schemas.openxmlformats.org/officeDocument/2006/relationships/image" Target="../media/image44.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5.jpeg"/><Relationship Id="rId3" Type="http://schemas.openxmlformats.org/officeDocument/2006/relationships/image" Target="../media/image46.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7.jpeg"/><Relationship Id="rId3" Type="http://schemas.openxmlformats.org/officeDocument/2006/relationships/image" Target="../media/image48.jpe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9.jpeg"/><Relationship Id="rId3" Type="http://schemas.openxmlformats.org/officeDocument/2006/relationships/image" Target="../media/image48.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0.jpeg"/><Relationship Id="rId3" Type="http://schemas.openxmlformats.org/officeDocument/2006/relationships/image" Target="../media/image48.jpeg"/></Relationships>
</file>

<file path=ppt/slides/_rels/slide49.xml.rels><?xml version="1.0" encoding="UTF-8" standalone="yes"?>
<Relationships xmlns="http://schemas.openxmlformats.org/package/2006/relationships"><Relationship Id="rId3" Type="http://schemas.openxmlformats.org/officeDocument/2006/relationships/image" Target="../media/image52.jpeg"/><Relationship Id="rId4" Type="http://schemas.openxmlformats.org/officeDocument/2006/relationships/image" Target="../media/image53.jpeg"/><Relationship Id="rId5" Type="http://schemas.openxmlformats.org/officeDocument/2006/relationships/image" Target="../media/image54.png"/><Relationship Id="rId6" Type="http://schemas.openxmlformats.org/officeDocument/2006/relationships/image" Target="../media/image55.jpeg"/><Relationship Id="rId7" Type="http://schemas.openxmlformats.org/officeDocument/2006/relationships/image" Target="../media/image56.jpeg"/><Relationship Id="rId1" Type="http://schemas.openxmlformats.org/officeDocument/2006/relationships/slideLayout" Target="../slideLayouts/slideLayout2.xml"/><Relationship Id="rId2" Type="http://schemas.openxmlformats.org/officeDocument/2006/relationships/image" Target="../media/image51.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5.jpe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png"/><Relationship Id="rId1" Type="http://schemas.openxmlformats.org/officeDocument/2006/relationships/slideLayout" Target="../slideLayouts/slideLayout4.xml"/><Relationship Id="rId2" Type="http://schemas.openxmlformats.org/officeDocument/2006/relationships/image" Target="../media/image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9.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0.jpeg"/><Relationship Id="rId3" Type="http://schemas.openxmlformats.org/officeDocument/2006/relationships/image" Target="../media/image11.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en-US" sz="4800" dirty="0" smtClean="0">
                <a:latin typeface="Aharoni" panose="02010803020104030203" pitchFamily="2" charset="-79"/>
                <a:cs typeface="Aharoni" panose="02010803020104030203" pitchFamily="2" charset="-79"/>
              </a:rPr>
              <a:t>   UNESCO WORLD HERITAGE</a:t>
            </a:r>
            <a:endParaRPr lang="ru-RU" sz="4800" dirty="0">
              <a:cs typeface="Aharoni" panose="02010803020104030203" pitchFamily="2" charset="-79"/>
            </a:endParaRPr>
          </a:p>
        </p:txBody>
      </p:sp>
      <p:sp>
        <p:nvSpPr>
          <p:cNvPr id="4" name="Объект 3"/>
          <p:cNvSpPr>
            <a:spLocks noGrp="1"/>
          </p:cNvSpPr>
          <p:nvPr>
            <p:ph idx="1"/>
          </p:nvPr>
        </p:nvSpPr>
        <p:spPr/>
        <p:txBody>
          <a:bodyPr/>
          <a:lstStyle/>
          <a:p>
            <a:endParaRPr lang="en-US" dirty="0" smtClean="0"/>
          </a:p>
          <a:p>
            <a:endParaRPr lang="en-US" dirty="0"/>
          </a:p>
          <a:p>
            <a:endParaRPr lang="en-US" dirty="0" smtClean="0"/>
          </a:p>
          <a:p>
            <a:endParaRPr lang="en-US" dirty="0"/>
          </a:p>
          <a:p>
            <a:r>
              <a:rPr lang="en-US" sz="2000" dirty="0" smtClean="0"/>
              <a:t>Produced by   Anna </a:t>
            </a:r>
            <a:r>
              <a:rPr lang="en-US" sz="2000" dirty="0" err="1" smtClean="0"/>
              <a:t>Abhazava</a:t>
            </a:r>
            <a:r>
              <a:rPr lang="en-US" sz="2000" dirty="0" smtClean="0"/>
              <a:t>, Anna </a:t>
            </a:r>
            <a:r>
              <a:rPr lang="en-US" sz="2000" dirty="0" err="1" smtClean="0"/>
              <a:t>Medvedeva</a:t>
            </a:r>
            <a:r>
              <a:rPr lang="en-US" sz="2000" dirty="0" smtClean="0"/>
              <a:t>, Natasha </a:t>
            </a:r>
            <a:r>
              <a:rPr lang="en-US" sz="2000" dirty="0" err="1" smtClean="0"/>
              <a:t>Demina</a:t>
            </a:r>
            <a:r>
              <a:rPr lang="en-US" sz="2000" dirty="0" smtClean="0"/>
              <a:t>, Maria </a:t>
            </a:r>
            <a:r>
              <a:rPr lang="en-US" sz="2000" dirty="0" err="1" smtClean="0"/>
              <a:t>Abramova</a:t>
            </a:r>
            <a:r>
              <a:rPr lang="en-US" sz="2000" dirty="0" smtClean="0"/>
              <a:t>,  Alice </a:t>
            </a:r>
            <a:r>
              <a:rPr lang="en-US" sz="2000" dirty="0" err="1" smtClean="0"/>
              <a:t>Podchufarova</a:t>
            </a:r>
            <a:r>
              <a:rPr lang="en-US" sz="2000" dirty="0" smtClean="0"/>
              <a:t>,  </a:t>
            </a:r>
            <a:r>
              <a:rPr lang="en-US" sz="2000" dirty="0" err="1" smtClean="0"/>
              <a:t>Polina</a:t>
            </a:r>
            <a:r>
              <a:rPr lang="en-US" sz="2000" dirty="0" smtClean="0"/>
              <a:t> </a:t>
            </a:r>
            <a:r>
              <a:rPr lang="en-US" sz="2000" dirty="0" err="1" smtClean="0"/>
              <a:t>Volodina</a:t>
            </a:r>
            <a:r>
              <a:rPr lang="en-US" sz="2000" dirty="0" smtClean="0"/>
              <a:t>,  George </a:t>
            </a:r>
            <a:r>
              <a:rPr lang="en-US" sz="2000" dirty="0" err="1" smtClean="0"/>
              <a:t>Kolesnikov</a:t>
            </a:r>
            <a:r>
              <a:rPr lang="en-US" sz="2000" dirty="0" smtClean="0"/>
              <a:t>      from Moscow, Russia. Secondary Comprehensive school 1497,  grade 6.</a:t>
            </a:r>
            <a:endParaRPr lang="ru-RU" sz="2000"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92484078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en-US" dirty="0" smtClean="0">
                <a:latin typeface="Aharoni" panose="02010803020104030203" pitchFamily="2" charset="-79"/>
                <a:cs typeface="Aharoni" panose="02010803020104030203" pitchFamily="2" charset="-79"/>
              </a:rPr>
              <a:t>Proposed Statement of Outstanding</a:t>
            </a:r>
            <a:br>
              <a:rPr lang="en-US" dirty="0" smtClean="0">
                <a:latin typeface="Aharoni" panose="02010803020104030203" pitchFamily="2" charset="-79"/>
                <a:cs typeface="Aharoni" panose="02010803020104030203" pitchFamily="2" charset="-79"/>
              </a:rPr>
            </a:br>
            <a:r>
              <a:rPr lang="en-US" dirty="0" smtClean="0">
                <a:latin typeface="Aharoni" panose="02010803020104030203" pitchFamily="2" charset="-79"/>
                <a:cs typeface="Aharoni" panose="02010803020104030203" pitchFamily="2" charset="-79"/>
              </a:rPr>
              <a:t> Universal Value</a:t>
            </a:r>
            <a:endParaRPr lang="ru-RU" dirty="0">
              <a:cs typeface="Aharoni" panose="02010803020104030203" pitchFamily="2" charset="-79"/>
            </a:endParaRPr>
          </a:p>
        </p:txBody>
      </p:sp>
      <p:sp>
        <p:nvSpPr>
          <p:cNvPr id="4" name="Текст 3"/>
          <p:cNvSpPr>
            <a:spLocks noGrp="1"/>
          </p:cNvSpPr>
          <p:nvPr>
            <p:ph type="body" idx="2"/>
          </p:nvPr>
        </p:nvSpPr>
        <p:spPr/>
        <p:txBody>
          <a:bodyPr>
            <a:normAutofit fontScale="77500" lnSpcReduction="20000"/>
          </a:bodyPr>
          <a:lstStyle/>
          <a:p>
            <a:r>
              <a:rPr lang="en-US" dirty="0" smtClean="0"/>
              <a:t>The Volga Delta forms where the Volga – the great</a:t>
            </a:r>
            <a:br>
              <a:rPr lang="en-US" dirty="0" smtClean="0"/>
            </a:br>
            <a:r>
              <a:rPr lang="en-US" dirty="0" smtClean="0"/>
              <a:t>Russian river – meets the Caspian Sea. The Caspian Sea is</a:t>
            </a:r>
            <a:br>
              <a:rPr lang="en-US" dirty="0" smtClean="0"/>
            </a:br>
            <a:r>
              <a:rPr lang="en-US" dirty="0" smtClean="0"/>
              <a:t>the Earth’s largest landlocked water reservoir that has not</a:t>
            </a:r>
            <a:br>
              <a:rPr lang="en-US" dirty="0" smtClean="0"/>
            </a:br>
            <a:r>
              <a:rPr lang="en-US" dirty="0" smtClean="0"/>
              <a:t>been connected to the sea in the modern geological </a:t>
            </a:r>
            <a:r>
              <a:rPr lang="en-US" dirty="0" err="1" smtClean="0"/>
              <a:t>peri</a:t>
            </a:r>
            <a:r>
              <a:rPr lang="en-US" dirty="0" smtClean="0"/>
              <a:t>-</a:t>
            </a:r>
            <a:br>
              <a:rPr lang="en-US" dirty="0" smtClean="0"/>
            </a:br>
            <a:r>
              <a:rPr lang="en-US" dirty="0" smtClean="0"/>
              <a:t>od. The sea is characterized by rapid and significant water</a:t>
            </a:r>
            <a:br>
              <a:rPr lang="en-US" dirty="0" smtClean="0"/>
            </a:br>
            <a:r>
              <a:rPr lang="en-US" dirty="0" smtClean="0"/>
              <a:t>level fluctuations accompanied by changes in the water</a:t>
            </a:r>
            <a:br>
              <a:rPr lang="en-US" dirty="0" smtClean="0"/>
            </a:br>
            <a:r>
              <a:rPr lang="en-US" dirty="0" smtClean="0"/>
              <a:t>surface area and water volume. The average rate of the</a:t>
            </a:r>
            <a:br>
              <a:rPr lang="en-US" dirty="0" smtClean="0"/>
            </a:br>
            <a:r>
              <a:rPr lang="en-US" dirty="0" smtClean="0"/>
              <a:t>most recent Caspian sea level rise was 100 times greater</a:t>
            </a:r>
            <a:br>
              <a:rPr lang="en-US" dirty="0" smtClean="0"/>
            </a:br>
            <a:r>
              <a:rPr lang="en-US" dirty="0" smtClean="0"/>
              <a:t>than that of the </a:t>
            </a:r>
            <a:r>
              <a:rPr lang="en-US" dirty="0" err="1" smtClean="0"/>
              <a:t>eustatic</a:t>
            </a:r>
            <a:r>
              <a:rPr lang="en-US" dirty="0" smtClean="0"/>
              <a:t> global mean sea level rise; the</a:t>
            </a:r>
            <a:br>
              <a:rPr lang="en-US" dirty="0" smtClean="0"/>
            </a:br>
            <a:r>
              <a:rPr lang="en-US" dirty="0" smtClean="0"/>
              <a:t>last Caspian sea-level cycle (1929-1995) has resulted in a </a:t>
            </a:r>
            <a:br>
              <a:rPr lang="en-US" dirty="0" smtClean="0"/>
            </a:br>
            <a:r>
              <a:rPr lang="en-US" dirty="0" smtClean="0"/>
              <a:t>3-meter water level drop.</a:t>
            </a:r>
            <a:br>
              <a:rPr lang="en-US" dirty="0" smtClean="0"/>
            </a:br>
            <a:r>
              <a:rPr lang="en-US" dirty="0" smtClean="0"/>
              <a:t>The Volga Delta is the largest delta in Europe and one</a:t>
            </a:r>
            <a:br>
              <a:rPr lang="en-US" dirty="0" smtClean="0"/>
            </a:br>
            <a:r>
              <a:rPr lang="en-US" dirty="0" smtClean="0"/>
              <a:t>of the world’s largest deltas. It is situated in the Caspian</a:t>
            </a:r>
            <a:br>
              <a:rPr lang="en-US" dirty="0" smtClean="0"/>
            </a:br>
            <a:r>
              <a:rPr lang="en-US" dirty="0" smtClean="0"/>
              <a:t>Depression, which is one of the lowest points on the Earth</a:t>
            </a:r>
          </a:p>
          <a:p>
            <a:r>
              <a:rPr lang="en-US" dirty="0" smtClean="0"/>
              <a:t>(27 meters below sea level). The Volga Delta bank and</a:t>
            </a:r>
            <a:br>
              <a:rPr lang="en-US" dirty="0" smtClean="0"/>
            </a:br>
            <a:r>
              <a:rPr lang="en-US" dirty="0" smtClean="0"/>
              <a:t>underwater slope gradients are the lowest among large</a:t>
            </a:r>
            <a:br>
              <a:rPr lang="en-US" dirty="0" smtClean="0"/>
            </a:br>
            <a:r>
              <a:rPr lang="en-US" dirty="0" smtClean="0"/>
              <a:t>river deltas throughout the world (less than 5 cm/km).</a:t>
            </a:r>
          </a:p>
          <a:p>
            <a:endParaRPr lang="ru-RU" dirty="0"/>
          </a:p>
        </p:txBody>
      </p:sp>
      <p:pic>
        <p:nvPicPr>
          <p:cNvPr id="6146" name="Picture 2"/>
          <p:cNvPicPr>
            <a:picLocks noGrp="1" noChangeAspect="1" noChangeArrowheads="1"/>
          </p:cNvPicPr>
          <p:nvPr>
            <p:ph sz="half" idx="1"/>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3808147" y="620689"/>
            <a:ext cx="4645555" cy="3752500"/>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96243069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932040" y="404664"/>
            <a:ext cx="2660650" cy="1185861"/>
          </a:xfrm>
        </p:spPr>
        <p:txBody>
          <a:bodyPr>
            <a:normAutofit fontScale="90000"/>
          </a:bodyPr>
          <a:lstStyle/>
          <a:p>
            <a:r>
              <a:rPr lang="en-US" dirty="0" smtClean="0">
                <a:latin typeface="Aharoni" panose="02010803020104030203" pitchFamily="2" charset="-79"/>
                <a:cs typeface="Aharoni" panose="02010803020104030203" pitchFamily="2" charset="-79"/>
              </a:rPr>
              <a:t>Proposed Statement of Outstanding</a:t>
            </a:r>
            <a:br>
              <a:rPr lang="en-US" dirty="0" smtClean="0">
                <a:latin typeface="Aharoni" panose="02010803020104030203" pitchFamily="2" charset="-79"/>
                <a:cs typeface="Aharoni" panose="02010803020104030203" pitchFamily="2" charset="-79"/>
              </a:rPr>
            </a:br>
            <a:r>
              <a:rPr lang="en-US" dirty="0" smtClean="0">
                <a:latin typeface="Aharoni" panose="02010803020104030203" pitchFamily="2" charset="-79"/>
                <a:cs typeface="Aharoni" panose="02010803020104030203" pitchFamily="2" charset="-79"/>
              </a:rPr>
              <a:t> Universal Value</a:t>
            </a:r>
            <a:endParaRPr lang="ru-RU" dirty="0">
              <a:cs typeface="Aharoni" panose="02010803020104030203" pitchFamily="2" charset="-79"/>
            </a:endParaRPr>
          </a:p>
        </p:txBody>
      </p:sp>
      <p:sp>
        <p:nvSpPr>
          <p:cNvPr id="4" name="Текст 3"/>
          <p:cNvSpPr>
            <a:spLocks noGrp="1"/>
          </p:cNvSpPr>
          <p:nvPr>
            <p:ph type="body" idx="2"/>
          </p:nvPr>
        </p:nvSpPr>
        <p:spPr/>
        <p:txBody>
          <a:bodyPr>
            <a:normAutofit fontScale="85000" lnSpcReduction="20000"/>
          </a:bodyPr>
          <a:lstStyle/>
          <a:p>
            <a:r>
              <a:rPr lang="en-US" dirty="0" smtClean="0"/>
              <a:t>The delta thereof has extremely complicated hydrographic</a:t>
            </a:r>
            <a:br>
              <a:rPr lang="en-US" dirty="0" smtClean="0"/>
            </a:br>
            <a:r>
              <a:rPr lang="en-US" dirty="0" smtClean="0"/>
              <a:t>system and is characterized by an extensive </a:t>
            </a:r>
            <a:r>
              <a:rPr lang="en-US" dirty="0" err="1" smtClean="0"/>
              <a:t>avandelta</a:t>
            </a:r>
            <a:r>
              <a:rPr lang="en-US" dirty="0" smtClean="0"/>
              <a:t/>
            </a:r>
            <a:br>
              <a:rPr lang="en-US" dirty="0" smtClean="0"/>
            </a:br>
            <a:r>
              <a:rPr lang="en-US" dirty="0" smtClean="0"/>
              <a:t>(the subaqueous part of the delta) with depths of 1,5-2,5</a:t>
            </a:r>
            <a:br>
              <a:rPr lang="en-US" dirty="0" smtClean="0"/>
            </a:br>
            <a:r>
              <a:rPr lang="en-US" dirty="0" smtClean="0"/>
              <a:t>meters that stretches 35-50 kilometer out into the sea.</a:t>
            </a:r>
            <a:br>
              <a:rPr lang="en-US" dirty="0" smtClean="0"/>
            </a:br>
            <a:r>
              <a:rPr lang="en-US" dirty="0" smtClean="0"/>
              <a:t>River waters slowly flow down over a shallow </a:t>
            </a:r>
            <a:r>
              <a:rPr lang="en-US" dirty="0" err="1" smtClean="0"/>
              <a:t>avandelta</a:t>
            </a:r>
            <a:r>
              <a:rPr lang="en-US" dirty="0" smtClean="0"/>
              <a:t> off</a:t>
            </a:r>
            <a:br>
              <a:rPr lang="en-US" dirty="0" smtClean="0"/>
            </a:br>
            <a:r>
              <a:rPr lang="en-US" dirty="0" smtClean="0"/>
              <a:t>to the sea and thus the zone of river and sea water mixing</a:t>
            </a:r>
            <a:br>
              <a:rPr lang="en-US" dirty="0" smtClean="0"/>
            </a:br>
            <a:r>
              <a:rPr lang="en-US" dirty="0" smtClean="0"/>
              <a:t>is located several tens of kilometers away from the delta’s</a:t>
            </a:r>
            <a:br>
              <a:rPr lang="en-US" dirty="0" smtClean="0"/>
            </a:br>
            <a:r>
              <a:rPr lang="en-US" dirty="0" smtClean="0"/>
              <a:t>marine edge. The total area of the Volga Delta (incl. </a:t>
            </a:r>
            <a:r>
              <a:rPr lang="en-US" dirty="0" err="1" smtClean="0"/>
              <a:t>avan</a:t>
            </a:r>
            <a:r>
              <a:rPr lang="en-US" dirty="0" smtClean="0"/>
              <a:t>-</a:t>
            </a:r>
            <a:br>
              <a:rPr lang="en-US" dirty="0" smtClean="0"/>
            </a:br>
            <a:r>
              <a:rPr lang="en-US" dirty="0" smtClean="0"/>
              <a:t>delta) is over 20 000 square kilometers.</a:t>
            </a:r>
            <a:br>
              <a:rPr lang="en-US" dirty="0" smtClean="0"/>
            </a:br>
            <a:r>
              <a:rPr lang="en-US" dirty="0" smtClean="0"/>
              <a:t>The Volga Delta has the most complicated hydro-</a:t>
            </a:r>
            <a:br>
              <a:rPr lang="en-US" dirty="0" smtClean="0"/>
            </a:br>
            <a:r>
              <a:rPr lang="en-US" dirty="0" smtClean="0"/>
              <a:t>graphic network in the world. Approximately 900 water-</a:t>
            </a:r>
            <a:br>
              <a:rPr lang="en-US" dirty="0" smtClean="0"/>
            </a:br>
            <a:r>
              <a:rPr lang="en-US" dirty="0" smtClean="0"/>
              <a:t>ways reach the marine edge of the delta. That very tangled</a:t>
            </a:r>
            <a:br>
              <a:rPr lang="en-US" dirty="0" smtClean="0"/>
            </a:br>
            <a:r>
              <a:rPr lang="en-US" dirty="0" smtClean="0"/>
              <a:t>network of channels and lakes in combination with rich</a:t>
            </a:r>
            <a:br>
              <a:rPr lang="en-US" dirty="0" smtClean="0"/>
            </a:br>
            <a:r>
              <a:rPr lang="en-US" dirty="0" smtClean="0"/>
              <a:t>vegetation makes the landscape very peculiar. It also</a:t>
            </a:r>
            <a:br>
              <a:rPr lang="en-US" dirty="0" smtClean="0"/>
            </a:br>
            <a:r>
              <a:rPr lang="en-US" dirty="0" smtClean="0"/>
              <a:t>makes the delta an oasis-looking area placed against a </a:t>
            </a:r>
            <a:br>
              <a:rPr lang="en-US" dirty="0" smtClean="0"/>
            </a:br>
            <a:r>
              <a:rPr lang="en-US" dirty="0" smtClean="0"/>
              <a:t>background of flat and monotonous, water- and </a:t>
            </a:r>
            <a:r>
              <a:rPr lang="en-US" dirty="0" err="1" smtClean="0"/>
              <a:t>vegeta</a:t>
            </a:r>
            <a:r>
              <a:rPr lang="en-US" dirty="0" smtClean="0"/>
              <a:t>-</a:t>
            </a:r>
            <a:br>
              <a:rPr lang="en-US" dirty="0" smtClean="0"/>
            </a:br>
            <a:r>
              <a:rPr lang="en-US" dirty="0" err="1" smtClean="0"/>
              <a:t>tion</a:t>
            </a:r>
            <a:r>
              <a:rPr lang="en-US" dirty="0" smtClean="0"/>
              <a:t>-lacking deserts and </a:t>
            </a:r>
            <a:r>
              <a:rPr lang="en-US" dirty="0" err="1" smtClean="0"/>
              <a:t>semideserts</a:t>
            </a:r>
            <a:r>
              <a:rPr lang="en-US" dirty="0" smtClean="0"/>
              <a:t>.</a:t>
            </a:r>
          </a:p>
          <a:p>
            <a:endParaRPr lang="ru-RU" dirty="0"/>
          </a:p>
        </p:txBody>
      </p:sp>
      <p:pic>
        <p:nvPicPr>
          <p:cNvPr id="7170" name="Picture 2"/>
          <p:cNvPicPr>
            <a:picLocks noGrp="1" noChangeAspect="1" noChangeArrowheads="1"/>
          </p:cNvPicPr>
          <p:nvPr>
            <p:ph sz="half" idx="1"/>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bwMode="auto">
          <a:xfrm>
            <a:off x="4193743" y="1641229"/>
            <a:ext cx="4102964" cy="2737341"/>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06623118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115616" y="188640"/>
            <a:ext cx="4824536" cy="681805"/>
          </a:xfrm>
        </p:spPr>
        <p:txBody>
          <a:bodyPr>
            <a:normAutofit fontScale="90000"/>
          </a:bodyPr>
          <a:lstStyle/>
          <a:p>
            <a:r>
              <a:rPr lang="en-US" dirty="0" smtClean="0"/>
              <a:t>Criteria under which inscription is proposed (and justification for</a:t>
            </a:r>
            <a:br>
              <a:rPr lang="en-US" dirty="0" smtClean="0"/>
            </a:br>
            <a:r>
              <a:rPr lang="en-US" dirty="0" smtClean="0"/>
              <a:t>inscription under these criteria)</a:t>
            </a:r>
            <a:endParaRPr lang="ru-RU" dirty="0"/>
          </a:p>
        </p:txBody>
      </p:sp>
      <p:sp>
        <p:nvSpPr>
          <p:cNvPr id="4" name="Текст 3"/>
          <p:cNvSpPr>
            <a:spLocks noGrp="1"/>
          </p:cNvSpPr>
          <p:nvPr>
            <p:ph type="body" idx="2"/>
          </p:nvPr>
        </p:nvSpPr>
        <p:spPr>
          <a:xfrm>
            <a:off x="827584" y="1052736"/>
            <a:ext cx="4824536" cy="5805264"/>
          </a:xfrm>
        </p:spPr>
        <p:txBody>
          <a:bodyPr>
            <a:normAutofit fontScale="77500" lnSpcReduction="20000"/>
          </a:bodyPr>
          <a:lstStyle/>
          <a:p>
            <a:r>
              <a:rPr lang="en-US" dirty="0" smtClean="0"/>
              <a:t>The Volga Delta natural site is nominated for World Heritage status under the following criteria:</a:t>
            </a:r>
            <a:br>
              <a:rPr lang="en-US" dirty="0" smtClean="0"/>
            </a:br>
            <a:r>
              <a:rPr lang="en-US" dirty="0" smtClean="0"/>
              <a:t>vii) Contains superlative natural phenomena or areas of exceptional natural beauty and </a:t>
            </a:r>
            <a:r>
              <a:rPr lang="en-US" dirty="0" err="1" smtClean="0"/>
              <a:t>aes</a:t>
            </a:r>
            <a:r>
              <a:rPr lang="en-US" dirty="0" smtClean="0"/>
              <a:t>-</a:t>
            </a:r>
            <a:br>
              <a:rPr lang="en-US" dirty="0" smtClean="0"/>
            </a:br>
            <a:r>
              <a:rPr lang="en-US" dirty="0" err="1" smtClean="0"/>
              <a:t>thetic</a:t>
            </a:r>
            <a:r>
              <a:rPr lang="en-US" dirty="0" smtClean="0"/>
              <a:t> importance.</a:t>
            </a:r>
            <a:br>
              <a:rPr lang="en-US" dirty="0" smtClean="0"/>
            </a:br>
            <a:r>
              <a:rPr lang="en-US" dirty="0" smtClean="0"/>
              <a:t>Because of its mosaic structure where water landform elements (narrow and wide river channels, gulfs</a:t>
            </a:r>
            <a:br>
              <a:rPr lang="en-US" dirty="0" smtClean="0"/>
            </a:br>
            <a:r>
              <a:rPr lang="en-US" dirty="0" smtClean="0"/>
              <a:t>and open water areas) are naturally combined with terrestrial landform elements (islands of different</a:t>
            </a:r>
            <a:br>
              <a:rPr lang="en-US" dirty="0" smtClean="0"/>
            </a:br>
            <a:r>
              <a:rPr lang="en-US" dirty="0" smtClean="0"/>
              <a:t>size, shoals) and vegetation (gallery osier and reed beds, mace reed, wet meadows) the Volga Delta has an</a:t>
            </a:r>
            <a:br>
              <a:rPr lang="en-US" dirty="0" smtClean="0"/>
            </a:br>
            <a:r>
              <a:rPr lang="en-US" dirty="0" smtClean="0"/>
              <a:t>low-key but very much aesthetically pleasant, pacifying landscape. However, during the blooming season</a:t>
            </a:r>
            <a:br>
              <a:rPr lang="en-US" dirty="0" smtClean="0"/>
            </a:br>
            <a:r>
              <a:rPr lang="en-US" dirty="0" smtClean="0"/>
              <a:t>of the lotus (also called Caspian Rose) the delta has an eye-catching, magnificent look thanks to floating</a:t>
            </a:r>
            <a:br>
              <a:rPr lang="en-US" dirty="0" smtClean="0"/>
            </a:br>
            <a:r>
              <a:rPr lang="en-US" dirty="0" smtClean="0"/>
              <a:t>carpets made of hundreds of splendid rose-colored flower buds.</a:t>
            </a:r>
            <a:br>
              <a:rPr lang="en-US" dirty="0" smtClean="0"/>
            </a:br>
            <a:r>
              <a:rPr lang="en-US" dirty="0" smtClean="0"/>
              <a:t>viii) Outstanding examples representing major stages of earth’s history, including the record</a:t>
            </a:r>
            <a:br>
              <a:rPr lang="en-US" dirty="0" smtClean="0"/>
            </a:br>
            <a:r>
              <a:rPr lang="en-US" dirty="0" smtClean="0"/>
              <a:t>of life, significant on-going geological processes in the development of landforms, or significant</a:t>
            </a:r>
            <a:br>
              <a:rPr lang="en-US" dirty="0" smtClean="0"/>
            </a:br>
            <a:r>
              <a:rPr lang="en-US" dirty="0" smtClean="0"/>
              <a:t>geomorphic or physiographic features.</a:t>
            </a:r>
            <a:br>
              <a:rPr lang="en-US" dirty="0" smtClean="0"/>
            </a:br>
            <a:r>
              <a:rPr lang="en-US" dirty="0" smtClean="0"/>
              <a:t>The Volga Delta is Europe’s largest river delta and one of the world’s biggest river delta systems. The</a:t>
            </a:r>
            <a:br>
              <a:rPr lang="en-US" dirty="0" smtClean="0"/>
            </a:br>
            <a:r>
              <a:rPr lang="en-US" dirty="0" smtClean="0"/>
              <a:t>Volga River flows into the Caspian Sea, the Earth’s largest landlocked water body that is not connected to</a:t>
            </a:r>
            <a:br>
              <a:rPr lang="en-US" dirty="0" smtClean="0"/>
            </a:br>
            <a:r>
              <a:rPr lang="en-US" dirty="0" smtClean="0"/>
              <a:t>the ocean in the present geological era.</a:t>
            </a:r>
            <a:br>
              <a:rPr lang="en-US" dirty="0" smtClean="0"/>
            </a:br>
            <a:r>
              <a:rPr lang="en-US" dirty="0" smtClean="0"/>
              <a:t>The history of the development of the Volga Delta is tightly connected with that of the Caspian Sea.</a:t>
            </a:r>
            <a:br>
              <a:rPr lang="en-US" dirty="0" smtClean="0"/>
            </a:br>
            <a:r>
              <a:rPr lang="en-US" dirty="0" smtClean="0"/>
              <a:t>The Caspian Sea level fluctuations are much higher in frequency and amplitude than those of the global</a:t>
            </a:r>
            <a:br>
              <a:rPr lang="en-US" dirty="0" smtClean="0"/>
            </a:br>
            <a:r>
              <a:rPr lang="en-US" dirty="0" smtClean="0"/>
              <a:t>sea level. The Caspian Sea level has reached its maximum </a:t>
            </a:r>
            <a:r>
              <a:rPr lang="en-US" dirty="0" err="1" smtClean="0"/>
              <a:t>highstand</a:t>
            </a:r>
            <a:r>
              <a:rPr lang="en-US" dirty="0" smtClean="0"/>
              <a:t> of +50 m AMSL in the Upper </a:t>
            </a:r>
            <a:r>
              <a:rPr lang="en-US" dirty="0" err="1" smtClean="0"/>
              <a:t>Pleisto</a:t>
            </a:r>
            <a:r>
              <a:rPr lang="en-US" dirty="0" smtClean="0"/>
              <a:t>-</a:t>
            </a:r>
            <a:br>
              <a:rPr lang="en-US" dirty="0" smtClean="0"/>
            </a:br>
            <a:r>
              <a:rPr lang="en-US" dirty="0" err="1" smtClean="0"/>
              <a:t>cene</a:t>
            </a:r>
            <a:r>
              <a:rPr lang="en-US" dirty="0" smtClean="0"/>
              <a:t> and was at its minimum </a:t>
            </a:r>
            <a:r>
              <a:rPr lang="en-US" dirty="0" err="1" smtClean="0"/>
              <a:t>lowstand</a:t>
            </a:r>
            <a:r>
              <a:rPr lang="en-US" dirty="0" smtClean="0"/>
              <a:t> of – 110 m AMSL in the Early Holocene. The average amplitude of</a:t>
            </a:r>
            <a:br>
              <a:rPr lang="en-US" dirty="0" smtClean="0"/>
            </a:br>
            <a:r>
              <a:rPr lang="en-US" dirty="0" smtClean="0"/>
              <a:t>sea-level fluctuations was found to be about 25 meters in the late-Holocene sea level cycle (about 2 500</a:t>
            </a:r>
            <a:br>
              <a:rPr lang="en-US" dirty="0" smtClean="0"/>
            </a:br>
            <a:r>
              <a:rPr lang="en-US" dirty="0" smtClean="0"/>
              <a:t>years long) and about 3 meters in the instrumental observation period (i.e. during the last 150 years).</a:t>
            </a:r>
            <a:br>
              <a:rPr lang="en-US" dirty="0" smtClean="0"/>
            </a:br>
            <a:r>
              <a:rPr lang="en-US" dirty="0" smtClean="0"/>
              <a:t>Over the course of its geologic history, the Volga Delta changed its location in connection with the</a:t>
            </a:r>
            <a:br>
              <a:rPr lang="en-US" dirty="0" smtClean="0"/>
            </a:br>
            <a:r>
              <a:rPr lang="en-US" dirty="0" smtClean="0"/>
              <a:t>Caspian sea level changes, and the delta migrated hundreds of kilometers north and south. </a:t>
            </a:r>
          </a:p>
          <a:p>
            <a:endParaRPr lang="ru-RU" dirty="0"/>
          </a:p>
        </p:txBody>
      </p:sp>
      <p:pic>
        <p:nvPicPr>
          <p:cNvPr id="8194" name="Picture 2"/>
          <p:cNvPicPr>
            <a:picLocks noGrp="1" noChangeAspect="1" noChangeArrowheads="1"/>
          </p:cNvPicPr>
          <p:nvPr>
            <p:ph sz="half" idx="1"/>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6228184" y="404664"/>
            <a:ext cx="2592288" cy="3024336"/>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6077272" y="3564209"/>
            <a:ext cx="2878137" cy="2736304"/>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89223894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dirty="0">
                <a:latin typeface="Aharoni" panose="02010803020104030203" pitchFamily="2" charset="-79"/>
                <a:cs typeface="Aharoni" panose="02010803020104030203" pitchFamily="2" charset="-79"/>
              </a:rPr>
              <a:t>T</a:t>
            </a:r>
            <a:r>
              <a:rPr lang="en-US" dirty="0" smtClean="0">
                <a:latin typeface="Aharoni" panose="02010803020104030203" pitchFamily="2" charset="-79"/>
                <a:cs typeface="Aharoni" panose="02010803020104030203" pitchFamily="2" charset="-79"/>
              </a:rPr>
              <a:t>he Caspian sea </a:t>
            </a:r>
            <a:endParaRPr lang="ru-RU" dirty="0">
              <a:cs typeface="Aharoni" panose="02010803020104030203" pitchFamily="2" charset="-79"/>
            </a:endParaRPr>
          </a:p>
        </p:txBody>
      </p:sp>
      <p:sp>
        <p:nvSpPr>
          <p:cNvPr id="4" name="Текст 3"/>
          <p:cNvSpPr>
            <a:spLocks noGrp="1"/>
          </p:cNvSpPr>
          <p:nvPr>
            <p:ph type="body" idx="2"/>
          </p:nvPr>
        </p:nvSpPr>
        <p:spPr>
          <a:xfrm>
            <a:off x="457200" y="609600"/>
            <a:ext cx="3466728" cy="4800600"/>
          </a:xfrm>
        </p:spPr>
        <p:txBody>
          <a:bodyPr>
            <a:normAutofit fontScale="77500" lnSpcReduction="20000"/>
          </a:bodyPr>
          <a:lstStyle/>
          <a:p>
            <a:r>
              <a:rPr lang="en-US" dirty="0" smtClean="0"/>
              <a:t/>
            </a:r>
            <a:br>
              <a:rPr lang="en-US" dirty="0" smtClean="0"/>
            </a:br>
            <a:endParaRPr lang="en-US" dirty="0" smtClean="0"/>
          </a:p>
          <a:p>
            <a:r>
              <a:rPr lang="en-US" dirty="0" smtClean="0"/>
              <a:t>The causes of cyclic changes in the Caspian sea level                                                    </a:t>
            </a:r>
            <a:br>
              <a:rPr lang="en-US" dirty="0" smtClean="0"/>
            </a:br>
            <a:r>
              <a:rPr lang="en-US" dirty="0" smtClean="0"/>
              <a:t>still stay unclear but most scientists believe that they</a:t>
            </a:r>
            <a:br>
              <a:rPr lang="en-US" dirty="0" smtClean="0"/>
            </a:br>
            <a:r>
              <a:rPr lang="en-US" dirty="0" smtClean="0"/>
              <a:t>are caused mainly by climate change. The Volga provides</a:t>
            </a:r>
            <a:br>
              <a:rPr lang="en-US" dirty="0" smtClean="0"/>
            </a:br>
            <a:r>
              <a:rPr lang="en-US" dirty="0" smtClean="0"/>
              <a:t>most of the Caspian fresh water inflow that increases with increasing precipitation in the Volga Basin.</a:t>
            </a:r>
            <a:br>
              <a:rPr lang="en-US" dirty="0" smtClean="0"/>
            </a:br>
            <a:r>
              <a:rPr lang="en-US" dirty="0" smtClean="0"/>
              <a:t>In the recent decades, the Caspian Sea coast has been</a:t>
            </a:r>
            <a:br>
              <a:rPr lang="en-US" dirty="0" smtClean="0"/>
            </a:br>
            <a:r>
              <a:rPr lang="en-US" dirty="0" smtClean="0"/>
              <a:t>drawing the attention of scientists in relation to global</a:t>
            </a:r>
            <a:br>
              <a:rPr lang="en-US" dirty="0" smtClean="0"/>
            </a:br>
            <a:r>
              <a:rPr lang="en-US" dirty="0" smtClean="0"/>
              <a:t>environmental changes. Global warming has sped up </a:t>
            </a:r>
            <a:r>
              <a:rPr lang="en-US" dirty="0" err="1" smtClean="0"/>
              <a:t>sealevel</a:t>
            </a:r>
            <a:r>
              <a:rPr lang="en-US" dirty="0" smtClean="0"/>
              <a:t> rise that has resulted in coastal line changes. The</a:t>
            </a:r>
            <a:br>
              <a:rPr lang="en-US" dirty="0" smtClean="0"/>
            </a:br>
            <a:r>
              <a:rPr lang="en-US" dirty="0" smtClean="0"/>
              <a:t>forecast of the impact on the coastal ecosystems is </a:t>
            </a:r>
            <a:r>
              <a:rPr lang="en-US" dirty="0" err="1" smtClean="0"/>
              <a:t>dif</a:t>
            </a:r>
            <a:r>
              <a:rPr lang="en-US" dirty="0" smtClean="0"/>
              <a:t>-</a:t>
            </a:r>
            <a:br>
              <a:rPr lang="en-US" dirty="0" smtClean="0"/>
            </a:br>
            <a:r>
              <a:rPr lang="en-US" dirty="0" err="1" smtClean="0"/>
              <a:t>ficult</a:t>
            </a:r>
            <a:r>
              <a:rPr lang="en-US" dirty="0" smtClean="0"/>
              <a:t> because of a slow rate of the sea level growth (by 13</a:t>
            </a:r>
            <a:br>
              <a:rPr lang="en-US" dirty="0" smtClean="0"/>
            </a:br>
            <a:r>
              <a:rPr lang="en-US" dirty="0" smtClean="0"/>
              <a:t>centimeters in the 20-th century). The average rate of </a:t>
            </a:r>
            <a:r>
              <a:rPr lang="en-US" dirty="0" err="1" smtClean="0"/>
              <a:t>themost</a:t>
            </a:r>
            <a:r>
              <a:rPr lang="en-US" dirty="0" smtClean="0"/>
              <a:t> recent Caspian sea level rise was 100 times greater than that of the </a:t>
            </a:r>
            <a:r>
              <a:rPr lang="en-US" dirty="0" err="1" smtClean="0"/>
              <a:t>eustatic</a:t>
            </a:r>
            <a:r>
              <a:rPr lang="en-US" dirty="0" smtClean="0"/>
              <a:t> global mean sea level rise.</a:t>
            </a:r>
            <a:br>
              <a:rPr lang="en-US" dirty="0" smtClean="0"/>
            </a:br>
            <a:r>
              <a:rPr lang="en-US" dirty="0" smtClean="0"/>
              <a:t>In connection to this, the Caspian Sea is an important</a:t>
            </a:r>
            <a:br>
              <a:rPr lang="en-US" dirty="0" smtClean="0"/>
            </a:br>
            <a:r>
              <a:rPr lang="en-US" dirty="0" smtClean="0"/>
              <a:t>natural laboratory to study short-term sea level </a:t>
            </a:r>
            <a:r>
              <a:rPr lang="en-US" dirty="0" err="1" smtClean="0"/>
              <a:t>fluctua</a:t>
            </a:r>
            <a:r>
              <a:rPr lang="en-US" dirty="0" smtClean="0"/>
              <a:t>-</a:t>
            </a:r>
            <a:br>
              <a:rPr lang="en-US" dirty="0" smtClean="0"/>
            </a:br>
            <a:r>
              <a:rPr lang="en-US" dirty="0" err="1" smtClean="0"/>
              <a:t>tions</a:t>
            </a:r>
            <a:r>
              <a:rPr lang="en-US" dirty="0" smtClean="0"/>
              <a:t> and their effects on a coastal zone (</a:t>
            </a:r>
            <a:r>
              <a:rPr lang="en-US" dirty="0" err="1" smtClean="0"/>
              <a:t>Kroonenberg</a:t>
            </a:r>
            <a:r>
              <a:rPr lang="en-US" dirty="0" smtClean="0"/>
              <a:t> et</a:t>
            </a:r>
            <a:br>
              <a:rPr lang="en-US" dirty="0" smtClean="0"/>
            </a:br>
            <a:r>
              <a:rPr lang="en-US" dirty="0" smtClean="0"/>
              <a:t>al., 2000). The Caspian Sea provides a unique chance to</a:t>
            </a:r>
            <a:br>
              <a:rPr lang="en-US" dirty="0" smtClean="0"/>
            </a:br>
            <a:r>
              <a:rPr lang="en-US" dirty="0" smtClean="0"/>
              <a:t>monitor in natural conditions the mechanism of response</a:t>
            </a:r>
            <a:br>
              <a:rPr lang="en-US" dirty="0" smtClean="0"/>
            </a:br>
            <a:r>
              <a:rPr lang="en-US" dirty="0" smtClean="0"/>
              <a:t>of the coastline to water level rise and to use the obtained</a:t>
            </a:r>
            <a:br>
              <a:rPr lang="en-US" dirty="0" smtClean="0"/>
            </a:br>
            <a:r>
              <a:rPr lang="en-US" dirty="0" smtClean="0"/>
              <a:t>information further to build and test different forecast</a:t>
            </a:r>
            <a:br>
              <a:rPr lang="en-US" dirty="0" smtClean="0"/>
            </a:br>
            <a:r>
              <a:rPr lang="en-US" dirty="0" smtClean="0"/>
              <a:t>models.</a:t>
            </a:r>
            <a:br>
              <a:rPr lang="en-US" dirty="0" smtClean="0"/>
            </a:br>
            <a:endParaRPr lang="en-US" dirty="0" smtClean="0"/>
          </a:p>
          <a:p>
            <a:endParaRPr lang="ru-RU" dirty="0"/>
          </a:p>
        </p:txBody>
      </p:sp>
      <p:pic>
        <p:nvPicPr>
          <p:cNvPr id="9218" name="Picture 2"/>
          <p:cNvPicPr>
            <a:picLocks noGrp="1" noChangeAspect="1" noChangeArrowheads="1"/>
          </p:cNvPicPr>
          <p:nvPr>
            <p:ph sz="half" idx="1"/>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bwMode="auto">
          <a:xfrm>
            <a:off x="4324818" y="1124744"/>
            <a:ext cx="3840813" cy="3131896"/>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84592774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dirty="0" smtClean="0">
                <a:latin typeface="Aharoni" panose="02010803020104030203" pitchFamily="2" charset="-79"/>
                <a:cs typeface="Aharoni" panose="02010803020104030203" pitchFamily="2" charset="-79"/>
              </a:rPr>
              <a:t>The Volga Delta </a:t>
            </a:r>
            <a:endParaRPr lang="ru-RU" dirty="0">
              <a:cs typeface="Aharoni" panose="02010803020104030203" pitchFamily="2" charset="-79"/>
            </a:endParaRPr>
          </a:p>
        </p:txBody>
      </p:sp>
      <p:sp>
        <p:nvSpPr>
          <p:cNvPr id="4" name="Текст 3"/>
          <p:cNvSpPr>
            <a:spLocks noGrp="1"/>
          </p:cNvSpPr>
          <p:nvPr>
            <p:ph type="body" idx="2"/>
          </p:nvPr>
        </p:nvSpPr>
        <p:spPr>
          <a:xfrm>
            <a:off x="457200" y="609600"/>
            <a:ext cx="4330824" cy="4800600"/>
          </a:xfrm>
        </p:spPr>
        <p:txBody>
          <a:bodyPr>
            <a:normAutofit fontScale="92500" lnSpcReduction="10000"/>
          </a:bodyPr>
          <a:lstStyle/>
          <a:p>
            <a:r>
              <a:rPr lang="en-US" dirty="0" smtClean="0"/>
              <a:t>The modern Volga Delta bank and underwater slope</a:t>
            </a:r>
            <a:br>
              <a:rPr lang="en-US" dirty="0" smtClean="0"/>
            </a:br>
            <a:r>
              <a:rPr lang="en-US" dirty="0" smtClean="0"/>
              <a:t>gradients are the lowest among large river deltas through-</a:t>
            </a:r>
            <a:br>
              <a:rPr lang="en-US" dirty="0" smtClean="0"/>
            </a:br>
            <a:r>
              <a:rPr lang="en-US" dirty="0" smtClean="0"/>
              <a:t>out the world (less than 5 cm/km). As a result, the delta</a:t>
            </a:r>
            <a:br>
              <a:rPr lang="en-US" dirty="0" smtClean="0"/>
            </a:br>
            <a:r>
              <a:rPr lang="en-US" dirty="0" smtClean="0"/>
              <a:t>has an extremely complicated hydrographic system that</a:t>
            </a:r>
            <a:br>
              <a:rPr lang="en-US" dirty="0" smtClean="0"/>
            </a:br>
            <a:r>
              <a:rPr lang="en-US" dirty="0" smtClean="0"/>
              <a:t>includes large distributary channels, smaller waterways, </a:t>
            </a:r>
            <a:r>
              <a:rPr lang="en-US" dirty="0" err="1" smtClean="0"/>
              <a:t>er</a:t>
            </a:r>
            <a:r>
              <a:rPr lang="en-US" dirty="0" smtClean="0"/>
              <a:t>-</a:t>
            </a:r>
            <a:br>
              <a:rPr lang="en-US" dirty="0" smtClean="0"/>
            </a:br>
            <a:r>
              <a:rPr lang="en-US" dirty="0" err="1" smtClean="0"/>
              <a:t>iks</a:t>
            </a:r>
            <a:r>
              <a:rPr lang="en-US" dirty="0" smtClean="0"/>
              <a:t> (narrow channels less than 30 meters in width), </a:t>
            </a:r>
            <a:r>
              <a:rPr lang="en-US" dirty="0" err="1" smtClean="0"/>
              <a:t>ilmens</a:t>
            </a:r>
            <a:r>
              <a:rPr lang="en-US" dirty="0" smtClean="0"/>
              <a:t/>
            </a:r>
            <a:br>
              <a:rPr lang="en-US" dirty="0" smtClean="0"/>
            </a:br>
            <a:r>
              <a:rPr lang="en-US" dirty="0" smtClean="0"/>
              <a:t>(small lakes) and isolated bays (</a:t>
            </a:r>
            <a:r>
              <a:rPr lang="en-US" dirty="0" err="1" smtClean="0"/>
              <a:t>kultuks</a:t>
            </a:r>
            <a:r>
              <a:rPr lang="en-US" dirty="0" smtClean="0"/>
              <a:t>). The delta also</a:t>
            </a:r>
            <a:br>
              <a:rPr lang="en-US" dirty="0" smtClean="0"/>
            </a:br>
            <a:r>
              <a:rPr lang="en-US" dirty="0" smtClean="0"/>
              <a:t>possesses an extensive </a:t>
            </a:r>
            <a:r>
              <a:rPr lang="en-US" dirty="0" err="1" smtClean="0"/>
              <a:t>avandelta</a:t>
            </a:r>
            <a:r>
              <a:rPr lang="en-US" dirty="0" smtClean="0"/>
              <a:t> (subaqueous part of the</a:t>
            </a:r>
            <a:br>
              <a:rPr lang="en-US" dirty="0" smtClean="0"/>
            </a:br>
            <a:r>
              <a:rPr lang="en-US" dirty="0" smtClean="0"/>
              <a:t>delta) with depths of 1,5-2,5 meters that stretches 35-50</a:t>
            </a:r>
            <a:br>
              <a:rPr lang="en-US" dirty="0" smtClean="0"/>
            </a:br>
            <a:r>
              <a:rPr lang="en-US" dirty="0" smtClean="0"/>
              <a:t>kilometer out into the sea. River waters flow down slowly</a:t>
            </a:r>
            <a:br>
              <a:rPr lang="en-US" dirty="0" smtClean="0"/>
            </a:br>
            <a:r>
              <a:rPr lang="en-US" dirty="0" smtClean="0"/>
              <a:t>over a shallow </a:t>
            </a:r>
            <a:r>
              <a:rPr lang="en-US" dirty="0" err="1" smtClean="0"/>
              <a:t>avandelta</a:t>
            </a:r>
            <a:r>
              <a:rPr lang="en-US" dirty="0" smtClean="0"/>
              <a:t> off to the sea and thus the zone</a:t>
            </a:r>
            <a:br>
              <a:rPr lang="en-US" dirty="0" smtClean="0"/>
            </a:br>
            <a:r>
              <a:rPr lang="en-US" dirty="0" smtClean="0"/>
              <a:t>of river and sea water mixing is located several tens of </a:t>
            </a:r>
            <a:r>
              <a:rPr lang="en-US" dirty="0" err="1" smtClean="0"/>
              <a:t>ki</a:t>
            </a:r>
            <a:r>
              <a:rPr lang="en-US" dirty="0" smtClean="0"/>
              <a:t>-</a:t>
            </a:r>
            <a:br>
              <a:rPr lang="en-US" dirty="0" smtClean="0"/>
            </a:br>
            <a:r>
              <a:rPr lang="en-US" dirty="0" err="1" smtClean="0"/>
              <a:t>lometers</a:t>
            </a:r>
            <a:r>
              <a:rPr lang="en-US" dirty="0" smtClean="0"/>
              <a:t> away from the </a:t>
            </a:r>
            <a:r>
              <a:rPr lang="en-US" dirty="0" err="1" smtClean="0"/>
              <a:t>subaerial</a:t>
            </a:r>
            <a:r>
              <a:rPr lang="en-US" dirty="0" smtClean="0"/>
              <a:t> delta sea edge. The total</a:t>
            </a:r>
            <a:br>
              <a:rPr lang="en-US" dirty="0" smtClean="0"/>
            </a:br>
            <a:r>
              <a:rPr lang="en-US" dirty="0" smtClean="0"/>
              <a:t>area of the Volga Delta (incl. the </a:t>
            </a:r>
            <a:r>
              <a:rPr lang="en-US" dirty="0" err="1" smtClean="0"/>
              <a:t>avandelta</a:t>
            </a:r>
            <a:r>
              <a:rPr lang="en-US" dirty="0" smtClean="0"/>
              <a:t>) is over 20 000</a:t>
            </a:r>
            <a:br>
              <a:rPr lang="en-US" dirty="0" smtClean="0"/>
            </a:br>
            <a:r>
              <a:rPr lang="en-US" dirty="0" smtClean="0"/>
              <a:t>square kilometers. The entire Volga River mouth area </a:t>
            </a:r>
            <a:r>
              <a:rPr lang="en-US" dirty="0" err="1" smtClean="0"/>
              <a:t>oc</a:t>
            </a:r>
            <a:r>
              <a:rPr lang="en-US" dirty="0" smtClean="0"/>
              <a:t>-</a:t>
            </a:r>
            <a:br>
              <a:rPr lang="en-US" dirty="0" smtClean="0"/>
            </a:br>
            <a:r>
              <a:rPr lang="en-US" dirty="0" err="1" smtClean="0"/>
              <a:t>cupies</a:t>
            </a:r>
            <a:r>
              <a:rPr lang="en-US" dirty="0" smtClean="0"/>
              <a:t> 120 000 square kilometers (</a:t>
            </a:r>
            <a:r>
              <a:rPr lang="en-US" dirty="0" err="1" smtClean="0"/>
              <a:t>Mikhailov</a:t>
            </a:r>
            <a:r>
              <a:rPr lang="en-US" dirty="0" smtClean="0"/>
              <a:t>, 1997).</a:t>
            </a:r>
            <a:br>
              <a:rPr lang="en-US" dirty="0" smtClean="0"/>
            </a:br>
            <a:r>
              <a:rPr lang="en-US" dirty="0" smtClean="0"/>
              <a:t>Therefore, the Volga Delta as a world scale unique</a:t>
            </a:r>
            <a:br>
              <a:rPr lang="en-US" dirty="0" smtClean="0"/>
            </a:br>
            <a:r>
              <a:rPr lang="en-US" dirty="0" smtClean="0"/>
              <a:t>natural property notably different from any of existing</a:t>
            </a:r>
            <a:br>
              <a:rPr lang="en-US" dirty="0" smtClean="0"/>
            </a:br>
            <a:r>
              <a:rPr lang="en-US" dirty="0" smtClean="0"/>
              <a:t>World Heritage river delta sites. The distinctive features</a:t>
            </a:r>
            <a:br>
              <a:rPr lang="en-US" dirty="0" smtClean="0"/>
            </a:br>
            <a:r>
              <a:rPr lang="en-US" dirty="0" smtClean="0"/>
              <a:t>of the Volga Delta are as follows: huge size, vast </a:t>
            </a:r>
            <a:r>
              <a:rPr lang="en-US" dirty="0" err="1" smtClean="0"/>
              <a:t>subaque</a:t>
            </a:r>
            <a:r>
              <a:rPr lang="en-US" dirty="0" smtClean="0"/>
              <a:t>-</a:t>
            </a:r>
            <a:br>
              <a:rPr lang="en-US" dirty="0" smtClean="0"/>
            </a:br>
            <a:r>
              <a:rPr lang="en-US" dirty="0" err="1" smtClean="0"/>
              <a:t>ous</a:t>
            </a:r>
            <a:r>
              <a:rPr lang="en-US" dirty="0" smtClean="0"/>
              <a:t> part of the delta (</a:t>
            </a:r>
            <a:r>
              <a:rPr lang="en-US" dirty="0" err="1" smtClean="0"/>
              <a:t>avandelta</a:t>
            </a:r>
            <a:r>
              <a:rPr lang="en-US" dirty="0" smtClean="0"/>
              <a:t>), the zone of river </a:t>
            </a:r>
            <a:r>
              <a:rPr lang="en-US" dirty="0" err="1" smtClean="0"/>
              <a:t>andsea</a:t>
            </a:r>
            <a:r>
              <a:rPr lang="en-US" dirty="0" smtClean="0"/>
              <a:t> water mixing that is moved tens kilometers off to</a:t>
            </a:r>
            <a:br>
              <a:rPr lang="en-US" dirty="0" smtClean="0"/>
            </a:br>
            <a:r>
              <a:rPr lang="en-US" dirty="0" smtClean="0"/>
              <a:t>the sea, remarkably complicated hydrographic network, a </a:t>
            </a:r>
            <a:br>
              <a:rPr lang="en-US" dirty="0" smtClean="0"/>
            </a:br>
            <a:r>
              <a:rPr lang="en-US" dirty="0" smtClean="0"/>
              <a:t>very indented coastline, plenty of islands, high velocity</a:t>
            </a:r>
            <a:br>
              <a:rPr lang="en-US" dirty="0" smtClean="0"/>
            </a:br>
            <a:r>
              <a:rPr lang="en-US" dirty="0" smtClean="0"/>
              <a:t>of natural processes influenced by rapid Caspian sea level</a:t>
            </a:r>
            <a:br>
              <a:rPr lang="en-US" dirty="0" smtClean="0"/>
            </a:br>
            <a:r>
              <a:rPr lang="en-US" dirty="0" smtClean="0"/>
              <a:t>fluctuations.</a:t>
            </a:r>
          </a:p>
          <a:p>
            <a:endParaRPr lang="ru-RU" dirty="0"/>
          </a:p>
        </p:txBody>
      </p:sp>
      <p:pic>
        <p:nvPicPr>
          <p:cNvPr id="10242" name="Picture 2"/>
          <p:cNvPicPr>
            <a:picLocks noGrp="1" noChangeAspect="1" noChangeArrowheads="1"/>
          </p:cNvPicPr>
          <p:nvPr>
            <p:ph sz="half" idx="1"/>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5148064" y="1412776"/>
            <a:ext cx="3659186" cy="2971455"/>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380230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508104" y="5301208"/>
            <a:ext cx="2098576" cy="520700"/>
          </a:xfrm>
        </p:spPr>
        <p:txBody>
          <a:bodyPr/>
          <a:lstStyle/>
          <a:p>
            <a:r>
              <a:rPr lang="en-US" dirty="0" smtClean="0">
                <a:latin typeface="Aharoni" panose="02010803020104030203" pitchFamily="2" charset="-79"/>
                <a:cs typeface="Aharoni" panose="02010803020104030203" pitchFamily="2" charset="-79"/>
              </a:rPr>
              <a:t>The Volga Delta</a:t>
            </a:r>
            <a:endParaRPr lang="ru-RU" dirty="0">
              <a:cs typeface="Aharoni" panose="02010803020104030203" pitchFamily="2" charset="-79"/>
            </a:endParaRPr>
          </a:p>
        </p:txBody>
      </p:sp>
      <p:sp>
        <p:nvSpPr>
          <p:cNvPr id="4" name="Текст 3"/>
          <p:cNvSpPr>
            <a:spLocks noGrp="1"/>
          </p:cNvSpPr>
          <p:nvPr>
            <p:ph type="body" idx="2"/>
          </p:nvPr>
        </p:nvSpPr>
        <p:spPr>
          <a:xfrm>
            <a:off x="1009442" y="1268761"/>
            <a:ext cx="5506774" cy="4968552"/>
          </a:xfrm>
        </p:spPr>
        <p:txBody>
          <a:bodyPr>
            <a:normAutofit fontScale="62500" lnSpcReduction="20000"/>
          </a:bodyPr>
          <a:lstStyle/>
          <a:p>
            <a:r>
              <a:rPr lang="en-US" dirty="0" smtClean="0"/>
              <a:t>The Volga Delta forms where the Volga – the great</a:t>
            </a:r>
            <a:br>
              <a:rPr lang="en-US" dirty="0" smtClean="0"/>
            </a:br>
            <a:r>
              <a:rPr lang="en-US" dirty="0" smtClean="0"/>
              <a:t>Russian river – meets the Caspian Sea. The Caspian Sea is</a:t>
            </a:r>
            <a:br>
              <a:rPr lang="en-US" dirty="0" smtClean="0"/>
            </a:br>
            <a:r>
              <a:rPr lang="en-US" dirty="0" smtClean="0"/>
              <a:t>the Earth’s largest landlocked water reservoir that has not</a:t>
            </a:r>
            <a:br>
              <a:rPr lang="en-US" dirty="0" smtClean="0"/>
            </a:br>
            <a:r>
              <a:rPr lang="en-US" dirty="0" smtClean="0"/>
              <a:t>been connected to the sea in the modern geological </a:t>
            </a:r>
            <a:r>
              <a:rPr lang="en-US" dirty="0" err="1" smtClean="0"/>
              <a:t>peri</a:t>
            </a:r>
            <a:r>
              <a:rPr lang="en-US" dirty="0" smtClean="0"/>
              <a:t>-</a:t>
            </a:r>
            <a:br>
              <a:rPr lang="en-US" dirty="0" smtClean="0"/>
            </a:br>
            <a:r>
              <a:rPr lang="en-US" dirty="0" smtClean="0"/>
              <a:t>od. The sea is characterized by rapid and significant water</a:t>
            </a:r>
            <a:br>
              <a:rPr lang="en-US" dirty="0" smtClean="0"/>
            </a:br>
            <a:r>
              <a:rPr lang="en-US" dirty="0" smtClean="0"/>
              <a:t>level fluctuations accompanied by changes in the water</a:t>
            </a:r>
            <a:br>
              <a:rPr lang="en-US" dirty="0" smtClean="0"/>
            </a:br>
            <a:r>
              <a:rPr lang="en-US" dirty="0" smtClean="0"/>
              <a:t>surface area and water volume. The average rate of the</a:t>
            </a:r>
            <a:br>
              <a:rPr lang="en-US" dirty="0" smtClean="0"/>
            </a:br>
            <a:r>
              <a:rPr lang="en-US" dirty="0" smtClean="0"/>
              <a:t>most recent Caspian sea level rise was 100 times greater</a:t>
            </a:r>
            <a:br>
              <a:rPr lang="en-US" dirty="0" smtClean="0"/>
            </a:br>
            <a:r>
              <a:rPr lang="en-US" dirty="0" smtClean="0"/>
              <a:t>than that of the </a:t>
            </a:r>
            <a:r>
              <a:rPr lang="en-US" dirty="0" err="1" smtClean="0"/>
              <a:t>eustatic</a:t>
            </a:r>
            <a:r>
              <a:rPr lang="en-US" dirty="0" smtClean="0"/>
              <a:t> global mean sea level rise; the</a:t>
            </a:r>
            <a:br>
              <a:rPr lang="en-US" dirty="0" smtClean="0"/>
            </a:br>
            <a:r>
              <a:rPr lang="en-US" dirty="0" smtClean="0"/>
              <a:t>last Caspian sea-level cycle (1929-1995) has resulted in a </a:t>
            </a:r>
            <a:br>
              <a:rPr lang="en-US" dirty="0" smtClean="0"/>
            </a:br>
            <a:r>
              <a:rPr lang="en-US" dirty="0" smtClean="0"/>
              <a:t>3-meter water level drop.</a:t>
            </a:r>
          </a:p>
          <a:p>
            <a:r>
              <a:rPr lang="en-US" dirty="0" smtClean="0"/>
              <a:t>The Volga Delta is the largest delta in Europe and one</a:t>
            </a:r>
            <a:br>
              <a:rPr lang="en-US" dirty="0" smtClean="0"/>
            </a:br>
            <a:r>
              <a:rPr lang="en-US" dirty="0" smtClean="0"/>
              <a:t>of the world’s largest deltas. It is situated in the Caspian</a:t>
            </a:r>
            <a:br>
              <a:rPr lang="en-US" dirty="0" smtClean="0"/>
            </a:br>
            <a:r>
              <a:rPr lang="en-US" dirty="0" smtClean="0"/>
              <a:t>Depression, which is one of the lowest points on the Earth(27 </a:t>
            </a:r>
          </a:p>
          <a:p>
            <a:r>
              <a:rPr lang="en-US" dirty="0" smtClean="0"/>
              <a:t>meters below sea level). The Volga Delta bank and</a:t>
            </a:r>
            <a:br>
              <a:rPr lang="en-US" dirty="0" smtClean="0"/>
            </a:br>
            <a:r>
              <a:rPr lang="en-US" dirty="0" smtClean="0"/>
              <a:t>underwater slope gradients are the lowest among large</a:t>
            </a:r>
            <a:br>
              <a:rPr lang="en-US" dirty="0" smtClean="0"/>
            </a:br>
            <a:r>
              <a:rPr lang="en-US" dirty="0" smtClean="0"/>
              <a:t>river deltas throughout the world (less than 5 cm/km).</a:t>
            </a:r>
            <a:br>
              <a:rPr lang="en-US" dirty="0" smtClean="0"/>
            </a:br>
            <a:r>
              <a:rPr lang="en-US" dirty="0" smtClean="0"/>
              <a:t>The delta thereof has extremely complicated hydrographic</a:t>
            </a:r>
            <a:br>
              <a:rPr lang="en-US" dirty="0" smtClean="0"/>
            </a:br>
            <a:r>
              <a:rPr lang="en-US" dirty="0" smtClean="0"/>
              <a:t>system and is characterized by an extensive </a:t>
            </a:r>
            <a:r>
              <a:rPr lang="en-US" dirty="0" err="1" smtClean="0"/>
              <a:t>avandelta</a:t>
            </a:r>
            <a:r>
              <a:rPr lang="en-US" dirty="0" smtClean="0"/>
              <a:t/>
            </a:r>
            <a:br>
              <a:rPr lang="en-US" dirty="0" smtClean="0"/>
            </a:br>
            <a:r>
              <a:rPr lang="en-US" dirty="0" smtClean="0"/>
              <a:t>(the subaqueous part of the delta) with depths of 1,5-2,5</a:t>
            </a:r>
            <a:br>
              <a:rPr lang="en-US" dirty="0" smtClean="0"/>
            </a:br>
            <a:r>
              <a:rPr lang="en-US" dirty="0" smtClean="0"/>
              <a:t>meters that stretches 35-50 kilometer out into the sea.</a:t>
            </a:r>
            <a:br>
              <a:rPr lang="en-US" dirty="0" smtClean="0"/>
            </a:br>
            <a:r>
              <a:rPr lang="en-US" dirty="0" smtClean="0"/>
              <a:t>River waters slowly flow down over a shallow </a:t>
            </a:r>
            <a:r>
              <a:rPr lang="en-US" dirty="0" err="1" smtClean="0"/>
              <a:t>avandelta</a:t>
            </a:r>
            <a:r>
              <a:rPr lang="en-US" dirty="0" smtClean="0"/>
              <a:t> off</a:t>
            </a:r>
            <a:br>
              <a:rPr lang="en-US" dirty="0" smtClean="0"/>
            </a:br>
            <a:r>
              <a:rPr lang="en-US" dirty="0" smtClean="0"/>
              <a:t>to the sea and thus the zone of river and sea water mixing</a:t>
            </a:r>
            <a:br>
              <a:rPr lang="en-US" dirty="0" smtClean="0"/>
            </a:br>
            <a:r>
              <a:rPr lang="en-US" dirty="0" smtClean="0"/>
              <a:t>is located several tens of kilometers away from the delta’s</a:t>
            </a:r>
            <a:br>
              <a:rPr lang="en-US" dirty="0" smtClean="0"/>
            </a:br>
            <a:r>
              <a:rPr lang="en-US" dirty="0" smtClean="0"/>
              <a:t>marine edge. The total area of the Volga Delta (incl. </a:t>
            </a:r>
            <a:r>
              <a:rPr lang="en-US" dirty="0" err="1" smtClean="0"/>
              <a:t>avan</a:t>
            </a:r>
            <a:r>
              <a:rPr lang="en-US" dirty="0" smtClean="0"/>
              <a:t>-</a:t>
            </a:r>
            <a:br>
              <a:rPr lang="en-US" dirty="0" smtClean="0"/>
            </a:br>
            <a:r>
              <a:rPr lang="en-US" dirty="0" smtClean="0"/>
              <a:t>delta) is over 20 000 square kilometers.</a:t>
            </a:r>
          </a:p>
          <a:p>
            <a:r>
              <a:rPr lang="en-US" dirty="0" smtClean="0"/>
              <a:t>The Volga Delta is a unique natural property possessing</a:t>
            </a:r>
            <a:br>
              <a:rPr lang="en-US" dirty="0" smtClean="0"/>
            </a:br>
            <a:r>
              <a:rPr lang="en-US" dirty="0" smtClean="0"/>
              <a:t>outstanding universal value and therefore is worthy of in-</a:t>
            </a:r>
            <a:br>
              <a:rPr lang="en-US" dirty="0" smtClean="0"/>
            </a:br>
            <a:r>
              <a:rPr lang="en-US" dirty="0" err="1" smtClean="0"/>
              <a:t>scription</a:t>
            </a:r>
            <a:r>
              <a:rPr lang="en-US" dirty="0" smtClean="0"/>
              <a:t> on to the World Heritage List. Despite of showing</a:t>
            </a:r>
            <a:br>
              <a:rPr lang="en-US" dirty="0" smtClean="0"/>
            </a:br>
            <a:r>
              <a:rPr lang="en-US" dirty="0" smtClean="0"/>
              <a:t>resemblance in some characteristics to other large river</a:t>
            </a:r>
            <a:br>
              <a:rPr lang="en-US" dirty="0" smtClean="0"/>
            </a:br>
            <a:r>
              <a:rPr lang="en-US" dirty="0" smtClean="0"/>
              <a:t>delta systems, the Volga Delta as a natural complex is no-</a:t>
            </a:r>
            <a:br>
              <a:rPr lang="en-US" dirty="0" smtClean="0"/>
            </a:br>
            <a:r>
              <a:rPr lang="en-US" dirty="0" err="1" smtClean="0"/>
              <a:t>tably</a:t>
            </a:r>
            <a:r>
              <a:rPr lang="en-US" dirty="0" smtClean="0"/>
              <a:t> different from any of existing World Heritage sites.</a:t>
            </a:r>
            <a:br>
              <a:rPr lang="en-US" dirty="0" smtClean="0"/>
            </a:br>
            <a:r>
              <a:rPr lang="en-US" dirty="0" smtClean="0"/>
              <a:t>The distinguishing features of the Volga Delta are as</a:t>
            </a:r>
            <a:br>
              <a:rPr lang="en-US" dirty="0" smtClean="0"/>
            </a:br>
            <a:r>
              <a:rPr lang="en-US" dirty="0" smtClean="0"/>
              <a:t>follows: huge size, extensive subaqueous part of the delta</a:t>
            </a:r>
            <a:br>
              <a:rPr lang="en-US" dirty="0" smtClean="0"/>
            </a:br>
            <a:r>
              <a:rPr lang="en-US" dirty="0" smtClean="0"/>
              <a:t>(</a:t>
            </a:r>
            <a:r>
              <a:rPr lang="en-US" dirty="0" err="1" smtClean="0"/>
              <a:t>avandelta</a:t>
            </a:r>
            <a:r>
              <a:rPr lang="en-US" dirty="0" smtClean="0"/>
              <a:t>), the zone of river and sea water mixing that is</a:t>
            </a:r>
            <a:br>
              <a:rPr lang="en-US" dirty="0" smtClean="0"/>
            </a:br>
            <a:r>
              <a:rPr lang="en-US" dirty="0" smtClean="0"/>
              <a:t>moved tens kilometers off to the sea, remarkably </a:t>
            </a:r>
            <a:r>
              <a:rPr lang="en-US" dirty="0" err="1" smtClean="0"/>
              <a:t>compli</a:t>
            </a:r>
            <a:r>
              <a:rPr lang="en-US" dirty="0" smtClean="0"/>
              <a:t>-</a:t>
            </a:r>
            <a:br>
              <a:rPr lang="en-US" dirty="0" smtClean="0"/>
            </a:br>
            <a:r>
              <a:rPr lang="en-US" dirty="0" err="1" smtClean="0"/>
              <a:t>cated</a:t>
            </a:r>
            <a:r>
              <a:rPr lang="en-US" dirty="0" smtClean="0"/>
              <a:t> hydrographic network, a very indented coastline, plenty of </a:t>
            </a:r>
          </a:p>
          <a:p>
            <a:r>
              <a:rPr lang="en-US" dirty="0" smtClean="0"/>
              <a:t>lakes, high dynamics of natural processes due to</a:t>
            </a:r>
            <a:br>
              <a:rPr lang="en-US" dirty="0" smtClean="0"/>
            </a:br>
            <a:r>
              <a:rPr lang="en-US" dirty="0" smtClean="0"/>
              <a:t>rapid Caspian Sea level fluctuations. Expansive lotus fields</a:t>
            </a:r>
            <a:br>
              <a:rPr lang="en-US" dirty="0" smtClean="0"/>
            </a:br>
            <a:r>
              <a:rPr lang="en-US" dirty="0" smtClean="0"/>
              <a:t>add a special charm and peculiarity to the Volga Delta</a:t>
            </a:r>
            <a:br>
              <a:rPr lang="en-US" dirty="0" smtClean="0"/>
            </a:br>
            <a:r>
              <a:rPr lang="en-US" dirty="0" smtClean="0"/>
              <a:t>landscape. During the blooming period of the Caspian</a:t>
            </a:r>
            <a:br>
              <a:rPr lang="en-US" dirty="0" smtClean="0"/>
            </a:br>
            <a:r>
              <a:rPr lang="en-US" dirty="0" smtClean="0"/>
              <a:t>Lotus (</a:t>
            </a:r>
            <a:r>
              <a:rPr lang="en-US" dirty="0" err="1" smtClean="0"/>
              <a:t>Nelumbo</a:t>
            </a:r>
            <a:r>
              <a:rPr lang="en-US" dirty="0" smtClean="0"/>
              <a:t> </a:t>
            </a:r>
            <a:r>
              <a:rPr lang="en-US" dirty="0" err="1" smtClean="0"/>
              <a:t>caspica</a:t>
            </a:r>
            <a:r>
              <a:rPr lang="en-US" dirty="0" smtClean="0"/>
              <a:t>) the Delta becomes an area of</a:t>
            </a:r>
            <a:br>
              <a:rPr lang="en-US" dirty="0" smtClean="0"/>
            </a:br>
            <a:r>
              <a:rPr lang="en-US" dirty="0" smtClean="0"/>
              <a:t>exceptional natural beauty and aesthetic importance.</a:t>
            </a:r>
          </a:p>
          <a:p>
            <a:endParaRPr lang="ru-RU" dirty="0"/>
          </a:p>
        </p:txBody>
      </p:sp>
      <p:pic>
        <p:nvPicPr>
          <p:cNvPr id="11266" name="Picture 2"/>
          <p:cNvPicPr>
            <a:picLocks noGrp="1" noChangeAspect="1" noChangeArrowheads="1"/>
          </p:cNvPicPr>
          <p:nvPr>
            <p:ph sz="half" idx="1"/>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bwMode="auto">
          <a:xfrm>
            <a:off x="5508104" y="1772816"/>
            <a:ext cx="2965747" cy="2493480"/>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75459671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Текст 2"/>
          <p:cNvSpPr>
            <a:spLocks noGrp="1"/>
          </p:cNvSpPr>
          <p:nvPr>
            <p:ph type="body" idx="1"/>
          </p:nvPr>
        </p:nvSpPr>
        <p:spPr/>
        <p:txBody>
          <a:bodyPr/>
          <a:lstStyle/>
          <a:p>
            <a:endParaRPr lang="ru-RU"/>
          </a:p>
        </p:txBody>
      </p:sp>
      <p:sp>
        <p:nvSpPr>
          <p:cNvPr id="2" name="Заголовок 1"/>
          <p:cNvSpPr>
            <a:spLocks noGrp="1"/>
          </p:cNvSpPr>
          <p:nvPr>
            <p:ph type="title"/>
          </p:nvPr>
        </p:nvSpPr>
        <p:spPr/>
        <p:txBody>
          <a:bodyPr>
            <a:normAutofit/>
          </a:bodyPr>
          <a:lstStyle/>
          <a:p>
            <a:pPr algn="ctr"/>
            <a:r>
              <a:rPr lang="en-US" sz="4400" dirty="0" smtClean="0"/>
              <a:t>Germany</a:t>
            </a:r>
            <a:endParaRPr lang="ru-RU" sz="4400"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89927889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en-US" sz="2800" dirty="0" smtClean="0">
                <a:latin typeface="Aharoni" panose="02010803020104030203" pitchFamily="2" charset="-79"/>
                <a:cs typeface="Aharoni" panose="02010803020104030203" pitchFamily="2" charset="-79"/>
              </a:rPr>
              <a:t>The </a:t>
            </a:r>
            <a:r>
              <a:rPr lang="en-US" sz="2800" dirty="0" err="1" smtClean="0">
                <a:latin typeface="Aharoni" panose="02010803020104030203" pitchFamily="2" charset="-79"/>
                <a:cs typeface="Aharoni" panose="02010803020104030203" pitchFamily="2" charset="-79"/>
              </a:rPr>
              <a:t>Museumsinsel</a:t>
            </a:r>
            <a:r>
              <a:rPr lang="en-US" sz="2800" dirty="0" smtClean="0">
                <a:latin typeface="Aharoni" panose="02010803020104030203" pitchFamily="2" charset="-79"/>
                <a:cs typeface="Aharoni" panose="02010803020104030203" pitchFamily="2" charset="-79"/>
              </a:rPr>
              <a:t> </a:t>
            </a:r>
            <a:endParaRPr lang="ru-RU" sz="2800" dirty="0">
              <a:cs typeface="Aharoni" panose="02010803020104030203" pitchFamily="2" charset="-79"/>
            </a:endParaRPr>
          </a:p>
        </p:txBody>
      </p:sp>
      <p:sp>
        <p:nvSpPr>
          <p:cNvPr id="4" name="Текст 3"/>
          <p:cNvSpPr>
            <a:spLocks noGrp="1"/>
          </p:cNvSpPr>
          <p:nvPr>
            <p:ph type="body" idx="2"/>
          </p:nvPr>
        </p:nvSpPr>
        <p:spPr/>
        <p:txBody>
          <a:bodyPr>
            <a:normAutofit/>
          </a:bodyPr>
          <a:lstStyle/>
          <a:p>
            <a:r>
              <a:rPr lang="en-US" sz="1200" dirty="0" smtClean="0"/>
              <a:t>The </a:t>
            </a:r>
            <a:r>
              <a:rPr lang="en-US" sz="1200" dirty="0" err="1" smtClean="0"/>
              <a:t>Museumsinsel</a:t>
            </a:r>
            <a:r>
              <a:rPr lang="en-US" sz="1200" dirty="0" smtClean="0"/>
              <a:t> (the isles of museums)</a:t>
            </a:r>
          </a:p>
          <a:p>
            <a:r>
              <a:rPr lang="en-US" sz="1200" dirty="0" smtClean="0"/>
              <a:t>in Berlin is a big museum in the</a:t>
            </a:r>
          </a:p>
          <a:p>
            <a:r>
              <a:rPr lang="en-US" sz="1200" dirty="0" smtClean="0"/>
              <a:t>capital city of Germany. Since 1999 it is a UNESCO World</a:t>
            </a:r>
          </a:p>
          <a:p>
            <a:r>
              <a:rPr lang="en-US" sz="1200" dirty="0" smtClean="0"/>
              <a:t>Cultural Heritage. In the past it was a part of Berlin Castle.</a:t>
            </a:r>
          </a:p>
          <a:p>
            <a:r>
              <a:rPr lang="en-US" sz="1200" dirty="0" smtClean="0"/>
              <a:t>70% of it was destroyed in the 2nd World War and as</a:t>
            </a:r>
          </a:p>
          <a:p>
            <a:r>
              <a:rPr lang="en-US" sz="1200" dirty="0" smtClean="0"/>
              <a:t>it is in the east of Berlin it was in East Germany (GDR). In</a:t>
            </a:r>
          </a:p>
          <a:p>
            <a:r>
              <a:rPr lang="en-US" sz="1200" dirty="0" smtClean="0"/>
              <a:t>1987 people talked about rebuilding this houses and everything</a:t>
            </a:r>
          </a:p>
          <a:p>
            <a:r>
              <a:rPr lang="en-US" sz="1200" dirty="0" smtClean="0"/>
              <a:t>was planned but the work did not start because of</a:t>
            </a:r>
          </a:p>
          <a:p>
            <a:r>
              <a:rPr lang="en-US" sz="1200" dirty="0" smtClean="0"/>
              <a:t>the high costs. When Germany was united again the</a:t>
            </a:r>
          </a:p>
          <a:p>
            <a:r>
              <a:rPr lang="en-US" sz="1200" dirty="0" smtClean="0"/>
              <a:t>rebuilding work begun.</a:t>
            </a:r>
            <a:endParaRPr lang="ru-RU" sz="1200" dirty="0"/>
          </a:p>
        </p:txBody>
      </p:sp>
      <p:pic>
        <p:nvPicPr>
          <p:cNvPr id="9" name="Объект 8"/>
          <p:cNvPicPr>
            <a:picLocks noGrp="1" noChangeAspect="1"/>
          </p:cNvPicPr>
          <p:nvPr>
            <p:ph sz="half" idx="1"/>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3575050" y="1005215"/>
            <a:ext cx="5340350" cy="4009370"/>
          </a:xfr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66886937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en-US" sz="2800" dirty="0" smtClean="0">
                <a:latin typeface="Aharoni" panose="02010803020104030203" pitchFamily="2" charset="-79"/>
                <a:cs typeface="Aharoni" panose="02010803020104030203" pitchFamily="2" charset="-79"/>
              </a:rPr>
              <a:t>The </a:t>
            </a:r>
            <a:r>
              <a:rPr lang="en-US" sz="2800" dirty="0" err="1" smtClean="0">
                <a:latin typeface="Aharoni" panose="02010803020104030203" pitchFamily="2" charset="-79"/>
                <a:cs typeface="Aharoni" panose="02010803020104030203" pitchFamily="2" charset="-79"/>
              </a:rPr>
              <a:t>Museumsinsel</a:t>
            </a:r>
            <a:r>
              <a:rPr lang="en-US" sz="2800" dirty="0" smtClean="0">
                <a:latin typeface="Aharoni" panose="02010803020104030203" pitchFamily="2" charset="-79"/>
                <a:cs typeface="Aharoni" panose="02010803020104030203" pitchFamily="2" charset="-79"/>
              </a:rPr>
              <a:t> </a:t>
            </a:r>
            <a:endParaRPr lang="ru-RU" sz="2800" dirty="0">
              <a:cs typeface="Aharoni" panose="02010803020104030203" pitchFamily="2" charset="-79"/>
            </a:endParaRPr>
          </a:p>
        </p:txBody>
      </p:sp>
      <p:sp>
        <p:nvSpPr>
          <p:cNvPr id="4" name="Текст 3"/>
          <p:cNvSpPr>
            <a:spLocks noGrp="1"/>
          </p:cNvSpPr>
          <p:nvPr>
            <p:ph type="body" idx="2"/>
          </p:nvPr>
        </p:nvSpPr>
        <p:spPr/>
        <p:txBody>
          <a:bodyPr>
            <a:normAutofit/>
          </a:bodyPr>
          <a:lstStyle/>
          <a:p>
            <a:r>
              <a:rPr lang="en-US" sz="1200" dirty="0" smtClean="0"/>
              <a:t>In 1999 the ‘‘</a:t>
            </a:r>
            <a:r>
              <a:rPr lang="en-US" sz="1200" dirty="0" err="1" smtClean="0"/>
              <a:t>Stiftung</a:t>
            </a:r>
            <a:r>
              <a:rPr lang="en-US" sz="1200" dirty="0" smtClean="0"/>
              <a:t> </a:t>
            </a:r>
            <a:r>
              <a:rPr lang="en-US" sz="1200" dirty="0" err="1" smtClean="0"/>
              <a:t>Preußischer</a:t>
            </a:r>
            <a:endParaRPr lang="en-US" sz="1200" dirty="0" smtClean="0"/>
          </a:p>
          <a:p>
            <a:r>
              <a:rPr lang="en-US" sz="1200" dirty="0" err="1" smtClean="0"/>
              <a:t>Kulturbesitz</a:t>
            </a:r>
            <a:r>
              <a:rPr lang="en-US" sz="1200" dirty="0" smtClean="0"/>
              <a:t>‘‘ wanted to make a</a:t>
            </a:r>
          </a:p>
          <a:p>
            <a:r>
              <a:rPr lang="en-US" sz="1200" dirty="0" smtClean="0"/>
              <a:t>museum of these old houses. Today</a:t>
            </a:r>
          </a:p>
          <a:p>
            <a:r>
              <a:rPr lang="en-US" sz="1200" dirty="0" smtClean="0"/>
              <a:t>there is not just one museum in it, no,</a:t>
            </a:r>
          </a:p>
          <a:p>
            <a:r>
              <a:rPr lang="en-US" sz="1200" dirty="0" smtClean="0"/>
              <a:t>there are many museums in different</a:t>
            </a:r>
          </a:p>
          <a:p>
            <a:r>
              <a:rPr lang="en-US" sz="1200" dirty="0" smtClean="0"/>
              <a:t>departments: The </a:t>
            </a:r>
            <a:r>
              <a:rPr lang="en-US" sz="1200" dirty="0" err="1" smtClean="0"/>
              <a:t>Bodemuseum</a:t>
            </a:r>
            <a:r>
              <a:rPr lang="en-US" sz="1200" dirty="0" smtClean="0"/>
              <a:t>, </a:t>
            </a:r>
            <a:r>
              <a:rPr lang="en-US" sz="1200" dirty="0" err="1" smtClean="0"/>
              <a:t>Alte</a:t>
            </a:r>
            <a:endParaRPr lang="en-US" sz="1200" dirty="0" smtClean="0"/>
          </a:p>
          <a:p>
            <a:r>
              <a:rPr lang="en-US" sz="1200" dirty="0" err="1" smtClean="0"/>
              <a:t>Nationalgalerie</a:t>
            </a:r>
            <a:r>
              <a:rPr lang="en-US" sz="1200" dirty="0" smtClean="0"/>
              <a:t>, </a:t>
            </a:r>
            <a:r>
              <a:rPr lang="en-US" sz="1200" dirty="0" err="1" smtClean="0"/>
              <a:t>Altes</a:t>
            </a:r>
            <a:r>
              <a:rPr lang="en-US" sz="1200" dirty="0" smtClean="0"/>
              <a:t> Museum (old</a:t>
            </a:r>
          </a:p>
          <a:p>
            <a:r>
              <a:rPr lang="en-US" sz="1200" dirty="0" smtClean="0"/>
              <a:t>museum), </a:t>
            </a:r>
            <a:r>
              <a:rPr lang="en-US" sz="1200" dirty="0" err="1" smtClean="0"/>
              <a:t>Neues</a:t>
            </a:r>
            <a:r>
              <a:rPr lang="en-US" sz="1200" dirty="0" smtClean="0"/>
              <a:t> Museum (new</a:t>
            </a:r>
          </a:p>
          <a:p>
            <a:r>
              <a:rPr lang="en-US" sz="1200" dirty="0" smtClean="0"/>
              <a:t>museum), </a:t>
            </a:r>
            <a:r>
              <a:rPr lang="en-US" sz="1200" dirty="0" err="1" smtClean="0"/>
              <a:t>Pergamon</a:t>
            </a:r>
            <a:r>
              <a:rPr lang="en-US" sz="1200" dirty="0" smtClean="0"/>
              <a:t> Museum and the </a:t>
            </a:r>
            <a:r>
              <a:rPr lang="en-US" sz="1200" dirty="0" err="1" smtClean="0"/>
              <a:t>Kolonnadenhof</a:t>
            </a:r>
            <a:endParaRPr lang="en-US" sz="1200" dirty="0" smtClean="0"/>
          </a:p>
          <a:p>
            <a:r>
              <a:rPr lang="en-US" sz="1200" dirty="0" smtClean="0"/>
              <a:t>(like a garden) in front of the new museum. In 2017 there</a:t>
            </a:r>
          </a:p>
          <a:p>
            <a:r>
              <a:rPr lang="en-US" sz="1200" dirty="0" smtClean="0"/>
              <a:t>will be a James-Simon-</a:t>
            </a:r>
            <a:r>
              <a:rPr lang="en-US" sz="1200" dirty="0" err="1" smtClean="0"/>
              <a:t>Galerie</a:t>
            </a:r>
            <a:r>
              <a:rPr lang="en-US" sz="1200" dirty="0" smtClean="0"/>
              <a:t>.</a:t>
            </a:r>
          </a:p>
          <a:p>
            <a:r>
              <a:rPr lang="en-US" sz="1200" dirty="0" smtClean="0"/>
              <a:t>It’s beautiful there in the museums and also at the</a:t>
            </a:r>
          </a:p>
          <a:p>
            <a:r>
              <a:rPr lang="en-US" sz="1200" dirty="0" err="1" smtClean="0"/>
              <a:t>Kolonnadenhof</a:t>
            </a:r>
            <a:r>
              <a:rPr lang="en-US" sz="1200" dirty="0" smtClean="0"/>
              <a:t> and of course you can go there and do all</a:t>
            </a:r>
          </a:p>
          <a:p>
            <a:r>
              <a:rPr lang="en-US" sz="1200" dirty="0" smtClean="0"/>
              <a:t>the things what you can do in a museum.</a:t>
            </a:r>
            <a:endParaRPr lang="ru-RU" sz="1200" dirty="0"/>
          </a:p>
        </p:txBody>
      </p:sp>
      <p:pic>
        <p:nvPicPr>
          <p:cNvPr id="5" name="Объект 4"/>
          <p:cNvPicPr>
            <a:picLocks noGrp="1" noChangeAspect="1"/>
          </p:cNvPicPr>
          <p:nvPr>
            <p:ph sz="half" idx="1"/>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3575050" y="1217646"/>
            <a:ext cx="5340350" cy="3584507"/>
          </a:xfr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63053740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en-US" sz="2800" dirty="0" err="1" smtClean="0">
                <a:latin typeface="Aharoni" panose="02010803020104030203" pitchFamily="2" charset="-79"/>
                <a:cs typeface="Aharoni" panose="02010803020104030203" pitchFamily="2" charset="-79"/>
              </a:rPr>
              <a:t>Sanssouci</a:t>
            </a:r>
            <a:endParaRPr lang="ru-RU" sz="2800" dirty="0">
              <a:cs typeface="Aharoni" panose="02010803020104030203" pitchFamily="2" charset="-79"/>
            </a:endParaRPr>
          </a:p>
        </p:txBody>
      </p:sp>
      <p:sp>
        <p:nvSpPr>
          <p:cNvPr id="4" name="Текст 3"/>
          <p:cNvSpPr>
            <a:spLocks noGrp="1"/>
          </p:cNvSpPr>
          <p:nvPr>
            <p:ph type="body" idx="2"/>
          </p:nvPr>
        </p:nvSpPr>
        <p:spPr/>
        <p:txBody>
          <a:bodyPr>
            <a:normAutofit/>
          </a:bodyPr>
          <a:lstStyle/>
          <a:p>
            <a:r>
              <a:rPr lang="en-US" sz="1200" dirty="0" smtClean="0"/>
              <a:t>The palace </a:t>
            </a:r>
            <a:r>
              <a:rPr lang="en-US" sz="1200" dirty="0" err="1" smtClean="0"/>
              <a:t>Sanssouci</a:t>
            </a:r>
            <a:r>
              <a:rPr lang="en-US" sz="1200" dirty="0" smtClean="0"/>
              <a:t> is in Potsdam and it is very beautiful.</a:t>
            </a:r>
          </a:p>
          <a:p>
            <a:r>
              <a:rPr lang="en-US" sz="1200" dirty="0" smtClean="0"/>
              <a:t>Potsdam is close to Berlin.</a:t>
            </a:r>
          </a:p>
          <a:p>
            <a:r>
              <a:rPr lang="en-US" sz="1200" dirty="0" smtClean="0"/>
              <a:t>It was built between 1745 and 1747.</a:t>
            </a:r>
          </a:p>
          <a:p>
            <a:r>
              <a:rPr lang="en-US" sz="1200" dirty="0" smtClean="0"/>
              <a:t>From 1747 on the Prussian king Friedrich</a:t>
            </a:r>
          </a:p>
          <a:p>
            <a:r>
              <a:rPr lang="en-US" sz="1200" dirty="0" smtClean="0"/>
              <a:t>II. lived in it sometimes.</a:t>
            </a:r>
          </a:p>
          <a:p>
            <a:r>
              <a:rPr lang="en-US" sz="1200" dirty="0" smtClean="0"/>
              <a:t>Since 1990 the palace is a world wide</a:t>
            </a:r>
          </a:p>
          <a:p>
            <a:r>
              <a:rPr lang="en-US" sz="1200" dirty="0" err="1" smtClean="0"/>
              <a:t>Unesco</a:t>
            </a:r>
            <a:r>
              <a:rPr lang="en-US" sz="1200" dirty="0" smtClean="0"/>
              <a:t> project.</a:t>
            </a:r>
          </a:p>
          <a:p>
            <a:r>
              <a:rPr lang="en-US" sz="1200" dirty="0" smtClean="0"/>
              <a:t>Today it is a museum and you can visit it.</a:t>
            </a:r>
          </a:p>
          <a:p>
            <a:r>
              <a:rPr lang="en-US" sz="1200" dirty="0" smtClean="0"/>
              <a:t>The palace has a very big park which is very pretty and</a:t>
            </a:r>
          </a:p>
          <a:p>
            <a:r>
              <a:rPr lang="en-US" sz="1200" dirty="0" smtClean="0"/>
              <a:t>very, very big.</a:t>
            </a:r>
            <a:endParaRPr lang="ru-RU" sz="1200" dirty="0"/>
          </a:p>
        </p:txBody>
      </p:sp>
      <p:pic>
        <p:nvPicPr>
          <p:cNvPr id="5" name="Объект 4"/>
          <p:cNvPicPr>
            <a:picLocks noGrp="1" noChangeAspect="1"/>
          </p:cNvPicPr>
          <p:nvPr>
            <p:ph sz="half" idx="1"/>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3575050" y="1412776"/>
            <a:ext cx="4813374" cy="3458047"/>
          </a:xfr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06210497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Текст 2"/>
          <p:cNvSpPr>
            <a:spLocks noGrp="1"/>
          </p:cNvSpPr>
          <p:nvPr>
            <p:ph type="body" idx="1"/>
          </p:nvPr>
        </p:nvSpPr>
        <p:spPr/>
        <p:txBody>
          <a:bodyPr>
            <a:normAutofit/>
          </a:bodyPr>
          <a:lstStyle/>
          <a:p>
            <a:pPr algn="ctr"/>
            <a:r>
              <a:rPr lang="en-US" sz="2400" dirty="0" smtClean="0">
                <a:cs typeface="Aharoni" panose="02010803020104030203" pitchFamily="2" charset="-79"/>
              </a:rPr>
              <a:t>Moscow</a:t>
            </a:r>
            <a:endParaRPr lang="ru-RU" sz="2400" dirty="0">
              <a:cs typeface="Aharoni" panose="02010803020104030203" pitchFamily="2" charset="-79"/>
            </a:endParaRPr>
          </a:p>
        </p:txBody>
      </p:sp>
      <p:sp>
        <p:nvSpPr>
          <p:cNvPr id="2" name="Заголовок 1"/>
          <p:cNvSpPr>
            <a:spLocks noGrp="1"/>
          </p:cNvSpPr>
          <p:nvPr>
            <p:ph type="title"/>
          </p:nvPr>
        </p:nvSpPr>
        <p:spPr/>
        <p:txBody>
          <a:bodyPr>
            <a:normAutofit/>
          </a:bodyPr>
          <a:lstStyle/>
          <a:p>
            <a:pPr algn="ctr"/>
            <a:r>
              <a:rPr lang="en-US" sz="4400" dirty="0" smtClean="0">
                <a:latin typeface="Aharoni" panose="02010803020104030203" pitchFamily="2" charset="-79"/>
                <a:cs typeface="Aharoni" panose="02010803020104030203" pitchFamily="2" charset="-79"/>
              </a:rPr>
              <a:t> Russia</a:t>
            </a:r>
            <a:endParaRPr lang="ru-RU" sz="4400" dirty="0">
              <a:cs typeface="Aharoni" panose="02010803020104030203" pitchFamily="2" charset="-79"/>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89262275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99592" y="-171400"/>
            <a:ext cx="2660650" cy="1185861"/>
          </a:xfrm>
        </p:spPr>
        <p:txBody>
          <a:bodyPr>
            <a:normAutofit/>
          </a:bodyPr>
          <a:lstStyle/>
          <a:p>
            <a:r>
              <a:rPr lang="en-US" sz="2800" dirty="0" err="1" smtClean="0">
                <a:latin typeface="Aharoni" panose="02010803020104030203" pitchFamily="2" charset="-79"/>
                <a:cs typeface="Aharoni" panose="02010803020104030203" pitchFamily="2" charset="-79"/>
              </a:rPr>
              <a:t>Holstentor</a:t>
            </a:r>
            <a:endParaRPr lang="ru-RU" sz="2800" dirty="0">
              <a:cs typeface="Aharoni" panose="02010803020104030203" pitchFamily="2" charset="-79"/>
            </a:endParaRPr>
          </a:p>
        </p:txBody>
      </p:sp>
      <p:sp>
        <p:nvSpPr>
          <p:cNvPr id="4" name="Текст 3"/>
          <p:cNvSpPr>
            <a:spLocks noGrp="1"/>
          </p:cNvSpPr>
          <p:nvPr>
            <p:ph type="body" idx="2"/>
          </p:nvPr>
        </p:nvSpPr>
        <p:spPr>
          <a:xfrm>
            <a:off x="755576" y="980728"/>
            <a:ext cx="2660650" cy="4229099"/>
          </a:xfrm>
        </p:spPr>
        <p:txBody>
          <a:bodyPr>
            <a:noAutofit/>
          </a:bodyPr>
          <a:lstStyle/>
          <a:p>
            <a:r>
              <a:rPr lang="en-US" sz="1200" dirty="0" smtClean="0"/>
              <a:t>»</a:t>
            </a:r>
            <a:r>
              <a:rPr lang="en-US" sz="1200" dirty="0" err="1" smtClean="0"/>
              <a:t>Holstentor</a:t>
            </a:r>
            <a:r>
              <a:rPr lang="en-US" sz="1200" dirty="0" smtClean="0"/>
              <a:t>« is the landmark of</a:t>
            </a:r>
          </a:p>
          <a:p>
            <a:r>
              <a:rPr lang="en-US" sz="1200" dirty="0" err="1" smtClean="0"/>
              <a:t>Lübeck</a:t>
            </a:r>
            <a:r>
              <a:rPr lang="en-US" sz="1200" dirty="0" smtClean="0"/>
              <a:t>, an important </a:t>
            </a:r>
            <a:r>
              <a:rPr lang="en-US" sz="1200" dirty="0" err="1" smtClean="0"/>
              <a:t>harbour</a:t>
            </a:r>
            <a:endParaRPr lang="en-US" sz="1200" dirty="0" smtClean="0"/>
          </a:p>
          <a:p>
            <a:r>
              <a:rPr lang="en-US" sz="1200" dirty="0" smtClean="0"/>
              <a:t>town in the north of Germany.</a:t>
            </a:r>
          </a:p>
          <a:p>
            <a:r>
              <a:rPr lang="en-US" sz="1200" dirty="0" smtClean="0"/>
              <a:t>It used to be a gate in the old town wall. The </a:t>
            </a:r>
            <a:r>
              <a:rPr lang="en-US" sz="1200" dirty="0" err="1" smtClean="0"/>
              <a:t>Holstentor</a:t>
            </a:r>
            <a:endParaRPr lang="en-US" sz="1200" dirty="0" smtClean="0"/>
          </a:p>
          <a:p>
            <a:r>
              <a:rPr lang="en-US" sz="1200" dirty="0" smtClean="0"/>
              <a:t>divides the old town and the west of </a:t>
            </a:r>
            <a:r>
              <a:rPr lang="en-US" sz="1200" dirty="0" err="1" smtClean="0"/>
              <a:t>Lübeck</a:t>
            </a:r>
            <a:r>
              <a:rPr lang="en-US" sz="1200" dirty="0" smtClean="0"/>
              <a:t> where it is</a:t>
            </a:r>
          </a:p>
          <a:p>
            <a:r>
              <a:rPr lang="en-US" sz="1200" dirty="0" smtClean="0"/>
              <a:t>the only preserved city gate (with the </a:t>
            </a:r>
            <a:r>
              <a:rPr lang="en-US" sz="1200" dirty="0" err="1" smtClean="0"/>
              <a:t>Burgtor</a:t>
            </a:r>
            <a:r>
              <a:rPr lang="en-US" sz="1200" dirty="0" smtClean="0"/>
              <a:t>).</a:t>
            </a:r>
          </a:p>
          <a:p>
            <a:r>
              <a:rPr lang="en-US" sz="1200" dirty="0" smtClean="0"/>
              <a:t>Probably it was built in 1477 or 1478. The gate has</a:t>
            </a:r>
          </a:p>
          <a:p>
            <a:r>
              <a:rPr lang="en-US" sz="1200" dirty="0" smtClean="0"/>
              <a:t>four floors.</a:t>
            </a:r>
          </a:p>
          <a:p>
            <a:r>
              <a:rPr lang="en-US" sz="1200" dirty="0" smtClean="0"/>
              <a:t>Since 1948 the »</a:t>
            </a:r>
            <a:r>
              <a:rPr lang="en-US" sz="1200" dirty="0" err="1" smtClean="0"/>
              <a:t>Holstentor</a:t>
            </a:r>
            <a:r>
              <a:rPr lang="en-US" sz="1200" dirty="0" smtClean="0"/>
              <a:t>« was depicted on stamps</a:t>
            </a:r>
          </a:p>
          <a:p>
            <a:r>
              <a:rPr lang="en-US" sz="1200" dirty="0" smtClean="0"/>
              <a:t>of the German Post Office.</a:t>
            </a:r>
          </a:p>
          <a:p>
            <a:r>
              <a:rPr lang="en-US" sz="1200" dirty="0" smtClean="0"/>
              <a:t>Between March 2005 and December 2006 the </a:t>
            </a:r>
            <a:r>
              <a:rPr lang="en-US" sz="1200" dirty="0" err="1" smtClean="0"/>
              <a:t>Holsten</a:t>
            </a:r>
            <a:endParaRPr lang="en-US" sz="1200" dirty="0" smtClean="0"/>
          </a:p>
          <a:p>
            <a:r>
              <a:rPr lang="en-US" sz="1200" dirty="0" smtClean="0"/>
              <a:t>Gate was restored from a value of approximately 1 million</a:t>
            </a:r>
          </a:p>
          <a:p>
            <a:r>
              <a:rPr lang="en-US" sz="1200" dirty="0" smtClean="0"/>
              <a:t>euros.</a:t>
            </a:r>
          </a:p>
          <a:p>
            <a:r>
              <a:rPr lang="en-US" sz="1200" dirty="0" smtClean="0"/>
              <a:t>Today in </a:t>
            </a:r>
            <a:r>
              <a:rPr lang="en-US" sz="1200" dirty="0" err="1" smtClean="0"/>
              <a:t>Holsten</a:t>
            </a:r>
            <a:r>
              <a:rPr lang="en-US" sz="1200" dirty="0" smtClean="0"/>
              <a:t> Gate there is a museum of the city’s</a:t>
            </a:r>
          </a:p>
          <a:p>
            <a:r>
              <a:rPr lang="en-US" sz="1200" dirty="0" smtClean="0"/>
              <a:t>history.</a:t>
            </a:r>
            <a:endParaRPr lang="ru-RU" sz="1200" dirty="0"/>
          </a:p>
        </p:txBody>
      </p:sp>
      <p:pic>
        <p:nvPicPr>
          <p:cNvPr id="5" name="Объект 4"/>
          <p:cNvPicPr>
            <a:picLocks noGrp="1" noChangeAspect="1"/>
          </p:cNvPicPr>
          <p:nvPr>
            <p:ph sz="half" idx="1"/>
          </p:nvPr>
        </p:nvPicPr>
        <p:blipFill>
          <a:blip r:embed="rId3"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4721225" y="1946910"/>
            <a:ext cx="3048000" cy="2125980"/>
          </a:xfr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30856005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en-US" sz="2800" dirty="0" smtClean="0">
                <a:latin typeface="Aharoni" panose="02010803020104030203" pitchFamily="2" charset="-79"/>
                <a:cs typeface="Aharoni" panose="02010803020104030203" pitchFamily="2" charset="-79"/>
              </a:rPr>
              <a:t>St. Michael’s Church</a:t>
            </a:r>
            <a:endParaRPr lang="ru-RU" sz="2800" dirty="0">
              <a:cs typeface="Aharoni" panose="02010803020104030203" pitchFamily="2" charset="-79"/>
            </a:endParaRPr>
          </a:p>
        </p:txBody>
      </p:sp>
      <p:sp>
        <p:nvSpPr>
          <p:cNvPr id="4" name="Текст 3"/>
          <p:cNvSpPr>
            <a:spLocks noGrp="1"/>
          </p:cNvSpPr>
          <p:nvPr>
            <p:ph type="body" idx="2"/>
          </p:nvPr>
        </p:nvSpPr>
        <p:spPr>
          <a:xfrm>
            <a:off x="971600" y="1700808"/>
            <a:ext cx="2660650" cy="4229099"/>
          </a:xfrm>
        </p:spPr>
        <p:txBody>
          <a:bodyPr>
            <a:normAutofit fontScale="92500" lnSpcReduction="10000"/>
          </a:bodyPr>
          <a:lstStyle/>
          <a:p>
            <a:r>
              <a:rPr lang="en-US" sz="1200" dirty="0" smtClean="0"/>
              <a:t>My topic is St. Michael’s Church in</a:t>
            </a:r>
          </a:p>
          <a:p>
            <a:r>
              <a:rPr lang="en-US" sz="1200" dirty="0" smtClean="0"/>
              <a:t>Hildesheim.</a:t>
            </a:r>
          </a:p>
          <a:p>
            <a:r>
              <a:rPr lang="en-US" sz="1200" dirty="0" smtClean="0"/>
              <a:t>This church is over 1,000 years old. It is</a:t>
            </a:r>
          </a:p>
          <a:p>
            <a:r>
              <a:rPr lang="en-US" sz="1200" dirty="0" smtClean="0"/>
              <a:t>located in Hildesheim on a hill at the end of</a:t>
            </a:r>
          </a:p>
          <a:p>
            <a:r>
              <a:rPr lang="en-US" sz="1200" dirty="0" smtClean="0"/>
              <a:t>Castle Road.</a:t>
            </a:r>
          </a:p>
          <a:p>
            <a:r>
              <a:rPr lang="en-US" sz="1200" dirty="0" smtClean="0"/>
              <a:t>1945 </a:t>
            </a:r>
            <a:r>
              <a:rPr lang="en-US" sz="1200" dirty="0" err="1" smtClean="0"/>
              <a:t>everthing</a:t>
            </a:r>
            <a:r>
              <a:rPr lang="en-US" sz="1200" dirty="0" smtClean="0"/>
              <a:t> looked very different. On the 22nd of</a:t>
            </a:r>
          </a:p>
          <a:p>
            <a:r>
              <a:rPr lang="en-US" sz="1200" dirty="0" smtClean="0"/>
              <a:t>March, 1945, there was a bomb attack on Hildesheim and</a:t>
            </a:r>
          </a:p>
          <a:p>
            <a:r>
              <a:rPr lang="en-US" sz="1200" dirty="0" smtClean="0"/>
              <a:t>St. </a:t>
            </a:r>
            <a:r>
              <a:rPr lang="en-US" sz="1200" dirty="0" err="1" smtClean="0"/>
              <a:t>Michaelis</a:t>
            </a:r>
            <a:r>
              <a:rPr lang="en-US" sz="1200" dirty="0" smtClean="0"/>
              <a:t> Church was largely destroyed. Later it was</a:t>
            </a:r>
          </a:p>
          <a:p>
            <a:r>
              <a:rPr lang="en-US" sz="1200" dirty="0" smtClean="0"/>
              <a:t>rebuilt in the old state.</a:t>
            </a:r>
          </a:p>
          <a:p>
            <a:r>
              <a:rPr lang="en-US" sz="1200" dirty="0" smtClean="0"/>
              <a:t>St. </a:t>
            </a:r>
            <a:r>
              <a:rPr lang="en-US" sz="1200" dirty="0" err="1" smtClean="0"/>
              <a:t>Michaelis</a:t>
            </a:r>
            <a:r>
              <a:rPr lang="en-US" sz="1200" dirty="0" smtClean="0"/>
              <a:t> Church shines today in her full beauty and provides harmony</a:t>
            </a:r>
          </a:p>
          <a:p>
            <a:r>
              <a:rPr lang="en-US" sz="1200" dirty="0" smtClean="0"/>
              <a:t>and security. The church is named after</a:t>
            </a:r>
          </a:p>
          <a:p>
            <a:r>
              <a:rPr lang="en-US" sz="1200" dirty="0" smtClean="0"/>
              <a:t>archangel Michael. He should protect the church and all</a:t>
            </a:r>
          </a:p>
          <a:p>
            <a:r>
              <a:rPr lang="en-US" sz="1200" dirty="0" smtClean="0"/>
              <a:t>the people who are in the church</a:t>
            </a:r>
          </a:p>
          <a:p>
            <a:r>
              <a:rPr lang="en-US" sz="1200" dirty="0" smtClean="0"/>
              <a:t>against visible and invisible enemies. Since 1985 St. </a:t>
            </a:r>
            <a:r>
              <a:rPr lang="en-US" sz="1200" dirty="0" err="1" smtClean="0"/>
              <a:t>Michaelis</a:t>
            </a:r>
            <a:r>
              <a:rPr lang="en-US" sz="1200" dirty="0" smtClean="0"/>
              <a:t> Church</a:t>
            </a:r>
          </a:p>
          <a:p>
            <a:r>
              <a:rPr lang="en-US" sz="1200" dirty="0" smtClean="0"/>
              <a:t>is registered as world culture heritage</a:t>
            </a:r>
          </a:p>
          <a:p>
            <a:r>
              <a:rPr lang="en-US" sz="1200" dirty="0" smtClean="0"/>
              <a:t>by UNESCO.</a:t>
            </a:r>
            <a:endParaRPr lang="ru-RU" sz="1200" dirty="0"/>
          </a:p>
        </p:txBody>
      </p:sp>
      <p:pic>
        <p:nvPicPr>
          <p:cNvPr id="6" name="Объект 5"/>
          <p:cNvPicPr>
            <a:picLocks noGrp="1" noChangeAspect="1"/>
          </p:cNvPicPr>
          <p:nvPr>
            <p:ph sz="half" idx="1"/>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4645025" y="609600"/>
            <a:ext cx="3200400" cy="4800600"/>
          </a:xfr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17095523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en-US" sz="2800" dirty="0" smtClean="0">
                <a:latin typeface="Aharoni" panose="02010803020104030203" pitchFamily="2" charset="-79"/>
                <a:cs typeface="Aharoni" panose="02010803020104030203" pitchFamily="2" charset="-79"/>
              </a:rPr>
              <a:t>Cathedral of Hildesheim</a:t>
            </a:r>
            <a:endParaRPr lang="ru-RU" sz="2800" dirty="0">
              <a:cs typeface="Aharoni" panose="02010803020104030203" pitchFamily="2" charset="-79"/>
            </a:endParaRPr>
          </a:p>
        </p:txBody>
      </p:sp>
      <p:sp>
        <p:nvSpPr>
          <p:cNvPr id="4" name="Текст 3"/>
          <p:cNvSpPr>
            <a:spLocks noGrp="1"/>
          </p:cNvSpPr>
          <p:nvPr>
            <p:ph type="body" idx="2"/>
          </p:nvPr>
        </p:nvSpPr>
        <p:spPr/>
        <p:txBody>
          <a:bodyPr>
            <a:noAutofit/>
          </a:bodyPr>
          <a:lstStyle/>
          <a:p>
            <a:r>
              <a:rPr lang="en-US" sz="1200" dirty="0" smtClean="0"/>
              <a:t>The first cathedral was built in 815.</a:t>
            </a:r>
          </a:p>
          <a:p>
            <a:r>
              <a:rPr lang="en-US" sz="1200" dirty="0" smtClean="0"/>
              <a:t>The cathedral is older than 1,000 years.</a:t>
            </a:r>
          </a:p>
          <a:p>
            <a:r>
              <a:rPr lang="en-US" sz="1200" dirty="0" smtClean="0"/>
              <a:t>As it is the seat of the Catholic bishop, it’s one of the most important</a:t>
            </a:r>
          </a:p>
          <a:p>
            <a:r>
              <a:rPr lang="en-US" sz="1200" dirty="0" smtClean="0"/>
              <a:t>buildings of Hildesheim.</a:t>
            </a:r>
          </a:p>
          <a:p>
            <a:r>
              <a:rPr lang="en-US" sz="1200" dirty="0" smtClean="0"/>
              <a:t>At the side of the cathedral there is the statue of one of the</a:t>
            </a:r>
          </a:p>
          <a:p>
            <a:r>
              <a:rPr lang="en-US" sz="1200" dirty="0" smtClean="0"/>
              <a:t>most important bishops, bishop </a:t>
            </a:r>
            <a:r>
              <a:rPr lang="en-US" sz="1200" dirty="0" err="1" smtClean="0"/>
              <a:t>Bernward</a:t>
            </a:r>
            <a:r>
              <a:rPr lang="en-US" sz="1200" dirty="0" smtClean="0"/>
              <a:t>. About 1,000</a:t>
            </a:r>
          </a:p>
          <a:p>
            <a:r>
              <a:rPr lang="en-US" sz="1200" dirty="0" smtClean="0"/>
              <a:t>years ago </a:t>
            </a:r>
            <a:r>
              <a:rPr lang="en-US" sz="1200" dirty="0" err="1" smtClean="0"/>
              <a:t>Bernward</a:t>
            </a:r>
            <a:r>
              <a:rPr lang="en-US" sz="1200" dirty="0" smtClean="0"/>
              <a:t> lived here. The statue does not show</a:t>
            </a:r>
          </a:p>
          <a:p>
            <a:r>
              <a:rPr lang="en-US" sz="1200" dirty="0" smtClean="0"/>
              <a:t>the real </a:t>
            </a:r>
            <a:r>
              <a:rPr lang="en-US" sz="1200" dirty="0" err="1" smtClean="0"/>
              <a:t>Bernward</a:t>
            </a:r>
            <a:r>
              <a:rPr lang="en-US" sz="1200" dirty="0" smtClean="0"/>
              <a:t>. Because the people who built it about</a:t>
            </a:r>
          </a:p>
          <a:p>
            <a:r>
              <a:rPr lang="en-US" sz="1200" dirty="0" smtClean="0"/>
              <a:t>100 years ago did not know how he looked like. At the east side of the cathedral there is the rosebush</a:t>
            </a:r>
          </a:p>
          <a:p>
            <a:r>
              <a:rPr lang="en-US" sz="1200" dirty="0" smtClean="0"/>
              <a:t>people believe to be about 1,000 years old. The rose as a</a:t>
            </a:r>
          </a:p>
          <a:p>
            <a:r>
              <a:rPr lang="en-US" sz="1200" dirty="0" smtClean="0"/>
              <a:t>symbol of Hildesheim is quite famous.</a:t>
            </a:r>
          </a:p>
          <a:p>
            <a:r>
              <a:rPr lang="en-US" sz="1200" dirty="0" smtClean="0"/>
              <a:t>In 1985 the cathedral was declared world heritage by UNESCO.</a:t>
            </a:r>
            <a:endParaRPr lang="ru-RU" sz="1200" dirty="0"/>
          </a:p>
        </p:txBody>
      </p:sp>
      <p:pic>
        <p:nvPicPr>
          <p:cNvPr id="5" name="Объект 4"/>
          <p:cNvPicPr>
            <a:picLocks noGrp="1" noChangeAspect="1"/>
          </p:cNvPicPr>
          <p:nvPr>
            <p:ph sz="half" idx="1"/>
          </p:nvPr>
        </p:nvPicPr>
        <p:blipFill>
          <a:blip r:embed="rId2"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3686983" y="1091738"/>
            <a:ext cx="5116484" cy="3836324"/>
          </a:xfr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70918652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Текст 2"/>
          <p:cNvSpPr>
            <a:spLocks noGrp="1"/>
          </p:cNvSpPr>
          <p:nvPr>
            <p:ph type="body" idx="1"/>
          </p:nvPr>
        </p:nvSpPr>
        <p:spPr/>
        <p:txBody>
          <a:bodyPr/>
          <a:lstStyle/>
          <a:p>
            <a:endParaRPr lang="ru-RU"/>
          </a:p>
        </p:txBody>
      </p:sp>
      <p:sp>
        <p:nvSpPr>
          <p:cNvPr id="2" name="Заголовок 1"/>
          <p:cNvSpPr>
            <a:spLocks noGrp="1"/>
          </p:cNvSpPr>
          <p:nvPr>
            <p:ph type="title"/>
          </p:nvPr>
        </p:nvSpPr>
        <p:spPr/>
        <p:txBody>
          <a:bodyPr>
            <a:normAutofit/>
          </a:bodyPr>
          <a:lstStyle/>
          <a:p>
            <a:pPr algn="ctr"/>
            <a:r>
              <a:rPr lang="en-US" sz="4400" dirty="0" smtClean="0">
                <a:latin typeface="Aharoni" panose="02010803020104030203" pitchFamily="2" charset="-79"/>
                <a:cs typeface="Aharoni" panose="02010803020104030203" pitchFamily="2" charset="-79"/>
              </a:rPr>
              <a:t>China</a:t>
            </a:r>
            <a:endParaRPr lang="ru-RU" sz="4400" dirty="0">
              <a:cs typeface="Aharoni" panose="02010803020104030203" pitchFamily="2" charset="-79"/>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88716883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457200"/>
            <a:ext cx="3008313" cy="1747664"/>
          </a:xfrm>
        </p:spPr>
        <p:txBody>
          <a:bodyPr>
            <a:normAutofit fontScale="90000"/>
          </a:bodyPr>
          <a:lstStyle/>
          <a:p>
            <a:r>
              <a:rPr lang="en-US" sz="3100" dirty="0" smtClean="0">
                <a:latin typeface="Aharoni" panose="02010803020104030203" pitchFamily="2" charset="-79"/>
                <a:cs typeface="Aharoni" panose="02010803020104030203" pitchFamily="2" charset="-79"/>
              </a:rPr>
              <a:t>Ancient villages in southern Anhui-</a:t>
            </a:r>
            <a:r>
              <a:rPr lang="en-US" sz="3100" dirty="0" err="1" smtClean="0">
                <a:latin typeface="Aharoni" panose="02010803020104030203" pitchFamily="2" charset="-79"/>
                <a:cs typeface="Aharoni" panose="02010803020104030203" pitchFamily="2" charset="-79"/>
              </a:rPr>
              <a:t>xidi</a:t>
            </a:r>
            <a:r>
              <a:rPr lang="en-US" sz="3100" dirty="0" smtClean="0">
                <a:latin typeface="Aharoni" panose="02010803020104030203" pitchFamily="2" charset="-79"/>
                <a:cs typeface="Aharoni" panose="02010803020104030203" pitchFamily="2" charset="-79"/>
              </a:rPr>
              <a:t> and </a:t>
            </a:r>
            <a:r>
              <a:rPr lang="en-US" sz="3100" dirty="0" err="1" smtClean="0">
                <a:latin typeface="Aharoni" panose="02010803020104030203" pitchFamily="2" charset="-79"/>
                <a:cs typeface="Aharoni" panose="02010803020104030203" pitchFamily="2" charset="-79"/>
              </a:rPr>
              <a:t>Hongcun</a:t>
            </a:r>
            <a:r>
              <a:rPr lang="en-US" dirty="0" smtClean="0"/>
              <a:t/>
            </a:r>
            <a:br>
              <a:rPr lang="en-US" dirty="0" smtClean="0"/>
            </a:br>
            <a:endParaRPr lang="ru-RU" dirty="0"/>
          </a:p>
        </p:txBody>
      </p:sp>
      <p:sp>
        <p:nvSpPr>
          <p:cNvPr id="4" name="Текст 3"/>
          <p:cNvSpPr>
            <a:spLocks noGrp="1"/>
          </p:cNvSpPr>
          <p:nvPr>
            <p:ph type="body" idx="2"/>
          </p:nvPr>
        </p:nvSpPr>
        <p:spPr>
          <a:xfrm>
            <a:off x="251520" y="1844824"/>
            <a:ext cx="3008313" cy="4423972"/>
          </a:xfrm>
        </p:spPr>
        <p:txBody>
          <a:bodyPr>
            <a:normAutofit/>
          </a:bodyPr>
          <a:lstStyle/>
          <a:p>
            <a:r>
              <a:rPr lang="en-US" sz="1800" dirty="0" smtClean="0"/>
              <a:t>The old buildings showed the cultures of China in the past. These buildings are good for sightseeing and there are streets to enjoy walking. You can see their classical forms.</a:t>
            </a:r>
            <a:endParaRPr lang="ru-RU" sz="1800" dirty="0"/>
          </a:p>
        </p:txBody>
      </p:sp>
      <p:pic>
        <p:nvPicPr>
          <p:cNvPr id="14341" name="Picture 5"/>
          <p:cNvPicPr>
            <a:picLocks noGrp="1" noChangeAspect="1" noChangeArrowheads="1"/>
          </p:cNvPicPr>
          <p:nvPr>
            <p:ph sz="half" idx="1"/>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4932040" y="426259"/>
            <a:ext cx="3456384" cy="3456384"/>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sp>
        <p:nvSpPr>
          <p:cNvPr id="5"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pic>
        <p:nvPicPr>
          <p:cNvPr id="14342" name="Picture 6"/>
          <p:cNvPicPr>
            <a:picLocks noChangeAspect="1" noChangeArrowheads="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2843808" y="3933056"/>
            <a:ext cx="4032448" cy="2768948"/>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Lst>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96165149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en-US" sz="2800" dirty="0" smtClean="0">
                <a:latin typeface="Aharoni" panose="02010803020104030203" pitchFamily="2" charset="-79"/>
                <a:cs typeface="Aharoni" panose="02010803020104030203" pitchFamily="2" charset="-79"/>
              </a:rPr>
              <a:t>Classical gardens of Suzhou</a:t>
            </a:r>
            <a:endParaRPr lang="ru-RU" sz="2800" dirty="0">
              <a:cs typeface="Aharoni" panose="02010803020104030203" pitchFamily="2" charset="-79"/>
            </a:endParaRPr>
          </a:p>
        </p:txBody>
      </p:sp>
      <p:sp>
        <p:nvSpPr>
          <p:cNvPr id="4" name="Текст 3"/>
          <p:cNvSpPr>
            <a:spLocks noGrp="1"/>
          </p:cNvSpPr>
          <p:nvPr>
            <p:ph type="body" idx="2"/>
          </p:nvPr>
        </p:nvSpPr>
        <p:spPr/>
        <p:txBody>
          <a:bodyPr>
            <a:normAutofit/>
          </a:bodyPr>
          <a:lstStyle/>
          <a:p>
            <a:r>
              <a:rPr lang="en-US" sz="1800" dirty="0" smtClean="0"/>
              <a:t>Suzhou is an old capital of China. You can us. e a boat to move to other places. There are beautiful gardens. You will be amazed by the gardens that are from the 11th to the 19th century. You can feel the natural beauty</a:t>
            </a:r>
            <a:endParaRPr lang="ru-RU" sz="1800" dirty="0"/>
          </a:p>
        </p:txBody>
      </p:sp>
      <p:pic>
        <p:nvPicPr>
          <p:cNvPr id="16386" name="Picture 2"/>
          <p:cNvPicPr>
            <a:picLocks noGrp="1" noChangeAspect="1" noChangeArrowheads="1"/>
          </p:cNvPicPr>
          <p:nvPr>
            <p:ph sz="half" idx="1"/>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4211960" y="476672"/>
            <a:ext cx="2475191" cy="2475191"/>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pic>
        <p:nvPicPr>
          <p:cNvPr id="16388" name="Picture 4"/>
          <p:cNvPicPr>
            <a:picLocks noChangeAspect="1" noChangeArrowheads="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5196880" y="2996718"/>
            <a:ext cx="3505200" cy="2322513"/>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22099256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43608" y="548680"/>
            <a:ext cx="2660650" cy="1185861"/>
          </a:xfrm>
        </p:spPr>
        <p:txBody>
          <a:bodyPr>
            <a:noAutofit/>
          </a:bodyPr>
          <a:lstStyle/>
          <a:p>
            <a:r>
              <a:rPr lang="en-US" sz="2800" dirty="0" smtClean="0">
                <a:latin typeface="Aharoni" panose="02010803020104030203" pitchFamily="2" charset="-79"/>
                <a:cs typeface="Aharoni" panose="02010803020104030203" pitchFamily="2" charset="-79"/>
              </a:rPr>
              <a:t>West lake cultural landscape of Hangzhou</a:t>
            </a:r>
            <a:endParaRPr lang="ru-RU" sz="2800" dirty="0">
              <a:cs typeface="Aharoni" panose="02010803020104030203" pitchFamily="2" charset="-79"/>
            </a:endParaRPr>
          </a:p>
        </p:txBody>
      </p:sp>
      <p:sp>
        <p:nvSpPr>
          <p:cNvPr id="4" name="Текст 3"/>
          <p:cNvSpPr>
            <a:spLocks noGrp="1"/>
          </p:cNvSpPr>
          <p:nvPr>
            <p:ph type="body" idx="2"/>
          </p:nvPr>
        </p:nvSpPr>
        <p:spPr>
          <a:xfrm>
            <a:off x="1043608" y="2204864"/>
            <a:ext cx="2660650" cy="3725043"/>
          </a:xfrm>
        </p:spPr>
        <p:txBody>
          <a:bodyPr>
            <a:normAutofit/>
          </a:bodyPr>
          <a:lstStyle/>
          <a:p>
            <a:r>
              <a:rPr lang="en-US" sz="1800" dirty="0" smtClean="0"/>
              <a:t>Many poets and artists came here to work. I think that was caused by the beautiful man-made lakes. You can take many nice photos from there. You can also see some gardens.</a:t>
            </a:r>
            <a:endParaRPr lang="ru-RU" sz="1800" dirty="0"/>
          </a:p>
        </p:txBody>
      </p:sp>
      <p:pic>
        <p:nvPicPr>
          <p:cNvPr id="17410" name="Picture 2"/>
          <p:cNvPicPr>
            <a:picLocks noGrp="1" noChangeAspect="1" noChangeArrowheads="1"/>
          </p:cNvPicPr>
          <p:nvPr>
            <p:ph sz="half" idx="1"/>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bwMode="auto">
          <a:xfrm>
            <a:off x="3635896" y="2708920"/>
            <a:ext cx="5340350" cy="3384376"/>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pic>
        <p:nvPicPr>
          <p:cNvPr id="17411" name="Picture 3"/>
          <p:cNvPicPr>
            <a:picLocks noChangeAspect="1" noChangeArrowheads="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5076056" y="404664"/>
            <a:ext cx="3240360" cy="3037980"/>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09233262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Текст 2"/>
          <p:cNvSpPr>
            <a:spLocks noGrp="1"/>
          </p:cNvSpPr>
          <p:nvPr>
            <p:ph type="body" idx="1"/>
          </p:nvPr>
        </p:nvSpPr>
        <p:spPr/>
        <p:txBody>
          <a:bodyPr>
            <a:normAutofit fontScale="70000" lnSpcReduction="20000"/>
          </a:bodyPr>
          <a:lstStyle/>
          <a:p>
            <a:r>
              <a:rPr lang="en-US" dirty="0" smtClean="0"/>
              <a:t>Jordan has Four sites on the World Heritage List - Petra, </a:t>
            </a:r>
            <a:r>
              <a:rPr lang="en-US" dirty="0" err="1" smtClean="0"/>
              <a:t>Quseir</a:t>
            </a:r>
            <a:r>
              <a:rPr lang="en-US" dirty="0" smtClean="0"/>
              <a:t> </a:t>
            </a:r>
            <a:r>
              <a:rPr lang="en-US" dirty="0" err="1" smtClean="0"/>
              <a:t>Amra</a:t>
            </a:r>
            <a:r>
              <a:rPr lang="en-US" dirty="0" smtClean="0"/>
              <a:t>, Um </a:t>
            </a:r>
            <a:r>
              <a:rPr lang="en-US" dirty="0" err="1" smtClean="0"/>
              <a:t>er-Rasas</a:t>
            </a:r>
            <a:r>
              <a:rPr lang="en-US" dirty="0" smtClean="0"/>
              <a:t> (</a:t>
            </a:r>
            <a:r>
              <a:rPr lang="en-US" dirty="0" err="1" smtClean="0"/>
              <a:t>Kastrom</a:t>
            </a:r>
            <a:r>
              <a:rPr lang="en-US" dirty="0" smtClean="0"/>
              <a:t> </a:t>
            </a:r>
            <a:r>
              <a:rPr lang="en-US" dirty="0" err="1" smtClean="0"/>
              <a:t>Mefa'a</a:t>
            </a:r>
            <a:r>
              <a:rPr lang="en-US" dirty="0" smtClean="0"/>
              <a:t>) and </a:t>
            </a:r>
            <a:r>
              <a:rPr lang="en-US" dirty="0" err="1" smtClean="0"/>
              <a:t>Wadi</a:t>
            </a:r>
            <a:r>
              <a:rPr lang="en-US" dirty="0" smtClean="0"/>
              <a:t> Rum – and a further 16 sites on the Tentative List.  UNESCO Amman works closely with the Department of Antiquities and several NGOs for the sustained protection and management of its World Heritage Sites, and also provides support for the preparation of nomination dossiers for sites on the Tentative List. In addition, UNESCO provides continuous support to the Department of Antiquities in the form of capacity building and training in site management and conservation.</a:t>
            </a:r>
            <a:endParaRPr lang="ru-RU" dirty="0"/>
          </a:p>
        </p:txBody>
      </p:sp>
      <p:sp>
        <p:nvSpPr>
          <p:cNvPr id="2" name="Заголовок 1"/>
          <p:cNvSpPr>
            <a:spLocks noGrp="1"/>
          </p:cNvSpPr>
          <p:nvPr>
            <p:ph type="title"/>
          </p:nvPr>
        </p:nvSpPr>
        <p:spPr/>
        <p:txBody>
          <a:bodyPr/>
          <a:lstStyle/>
          <a:p>
            <a:pPr algn="ctr"/>
            <a:r>
              <a:rPr lang="en-US" dirty="0" smtClean="0">
                <a:latin typeface="Aharoni" panose="02010803020104030203" pitchFamily="2" charset="-79"/>
                <a:cs typeface="Aharoni" panose="02010803020104030203" pitchFamily="2" charset="-79"/>
              </a:rPr>
              <a:t>Jordan </a:t>
            </a:r>
            <a:endParaRPr lang="ru-RU" dirty="0">
              <a:cs typeface="Aharoni" panose="02010803020104030203" pitchFamily="2" charset="-79"/>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08424511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dirty="0" smtClean="0">
                <a:latin typeface="Aharoni" panose="02010803020104030203" pitchFamily="2" charset="-79"/>
                <a:cs typeface="Aharoni" panose="02010803020104030203" pitchFamily="2" charset="-79"/>
              </a:rPr>
              <a:t>Petra</a:t>
            </a:r>
            <a:endParaRPr lang="ru-RU" dirty="0">
              <a:cs typeface="Aharoni" panose="02010803020104030203" pitchFamily="2" charset="-79"/>
            </a:endParaRPr>
          </a:p>
        </p:txBody>
      </p:sp>
      <p:sp>
        <p:nvSpPr>
          <p:cNvPr id="4" name="Текст 3"/>
          <p:cNvSpPr>
            <a:spLocks noGrp="1"/>
          </p:cNvSpPr>
          <p:nvPr>
            <p:ph type="body" idx="2"/>
          </p:nvPr>
        </p:nvSpPr>
        <p:spPr/>
        <p:txBody>
          <a:bodyPr/>
          <a:lstStyle/>
          <a:p>
            <a:r>
              <a:rPr lang="en-US" dirty="0" smtClean="0"/>
              <a:t>Petra is Jordan’s ‘calling card’ and for this reason a great deal of UNESCO’s efforts in World Heritage are directed towards the preservation of this site, Petra is one of the world's most famous sites .currently a risk map of Petra - the basis improved site management -is being developed with the Department od Antiquities and the Petra </a:t>
            </a:r>
            <a:r>
              <a:rPr lang="en-US" dirty="0" err="1" smtClean="0"/>
              <a:t>Archaeologicak</a:t>
            </a:r>
            <a:r>
              <a:rPr lang="en-US" dirty="0" smtClean="0"/>
              <a:t> Park .</a:t>
            </a:r>
            <a:endParaRPr lang="ru-RU" dirty="0"/>
          </a:p>
        </p:txBody>
      </p:sp>
      <p:pic>
        <p:nvPicPr>
          <p:cNvPr id="18434" name="Picture 2"/>
          <p:cNvPicPr>
            <a:picLocks noGrp="1" noChangeAspect="1" noChangeArrowheads="1"/>
          </p:cNvPicPr>
          <p:nvPr>
            <p:ph sz="half" idx="1"/>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bwMode="auto">
          <a:xfrm>
            <a:off x="3897606" y="643233"/>
            <a:ext cx="4695238" cy="4733334"/>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95846407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dirty="0" err="1" smtClean="0">
                <a:latin typeface="Aharoni" panose="02010803020104030203" pitchFamily="2" charset="-79"/>
                <a:cs typeface="Aharoni" panose="02010803020104030203" pitchFamily="2" charset="-79"/>
              </a:rPr>
              <a:t>Quseir</a:t>
            </a:r>
            <a:r>
              <a:rPr lang="en-US" dirty="0" smtClean="0">
                <a:latin typeface="Aharoni" panose="02010803020104030203" pitchFamily="2" charset="-79"/>
                <a:cs typeface="Aharoni" panose="02010803020104030203" pitchFamily="2" charset="-79"/>
              </a:rPr>
              <a:t> </a:t>
            </a:r>
            <a:r>
              <a:rPr lang="en-US" dirty="0" err="1" smtClean="0">
                <a:latin typeface="Aharoni" panose="02010803020104030203" pitchFamily="2" charset="-79"/>
                <a:cs typeface="Aharoni" panose="02010803020104030203" pitchFamily="2" charset="-79"/>
              </a:rPr>
              <a:t>Amra</a:t>
            </a:r>
            <a:r>
              <a:rPr lang="en-US" dirty="0" smtClean="0">
                <a:latin typeface="Aharoni" panose="02010803020104030203" pitchFamily="2" charset="-79"/>
                <a:cs typeface="Aharoni" panose="02010803020104030203" pitchFamily="2" charset="-79"/>
              </a:rPr>
              <a:t> </a:t>
            </a:r>
            <a:endParaRPr lang="ru-RU" dirty="0">
              <a:cs typeface="Aharoni" panose="02010803020104030203" pitchFamily="2" charset="-79"/>
            </a:endParaRPr>
          </a:p>
        </p:txBody>
      </p:sp>
      <p:sp>
        <p:nvSpPr>
          <p:cNvPr id="4" name="Текст 3"/>
          <p:cNvSpPr>
            <a:spLocks noGrp="1"/>
          </p:cNvSpPr>
          <p:nvPr>
            <p:ph type="body" idx="2"/>
          </p:nvPr>
        </p:nvSpPr>
        <p:spPr/>
        <p:txBody>
          <a:bodyPr/>
          <a:lstStyle/>
          <a:p>
            <a:r>
              <a:rPr lang="en-US" dirty="0" err="1" smtClean="0"/>
              <a:t>Quseir</a:t>
            </a:r>
            <a:r>
              <a:rPr lang="en-US" dirty="0" smtClean="0"/>
              <a:t> </a:t>
            </a:r>
            <a:r>
              <a:rPr lang="en-US" dirty="0" err="1" smtClean="0"/>
              <a:t>Amra</a:t>
            </a:r>
            <a:r>
              <a:rPr lang="en-US" dirty="0" smtClean="0"/>
              <a:t> is a well-preserved desert castle which acted as both a fortress with a garrison and a residence of the Umayyad caliphs, built in the early 8th century.  The most outstanding features of this small pleasure palace are the reception hall and the </a:t>
            </a:r>
            <a:r>
              <a:rPr lang="en-US" dirty="0" err="1" smtClean="0"/>
              <a:t>hammam</a:t>
            </a:r>
            <a:r>
              <a:rPr lang="en-US" dirty="0" smtClean="0"/>
              <a:t>, both richly decorated with figurative murals that reflect the secular art of the time. UNESCO Amman is collaborating with the </a:t>
            </a:r>
            <a:r>
              <a:rPr lang="en-US" dirty="0" err="1" smtClean="0"/>
              <a:t>inistitut</a:t>
            </a:r>
            <a:r>
              <a:rPr lang="en-US" dirty="0" smtClean="0"/>
              <a:t> </a:t>
            </a:r>
            <a:r>
              <a:rPr lang="en-US" dirty="0" err="1" smtClean="0"/>
              <a:t>Francais</a:t>
            </a:r>
            <a:r>
              <a:rPr lang="en-US" dirty="0" smtClean="0"/>
              <a:t> du </a:t>
            </a:r>
            <a:r>
              <a:rPr lang="en-US" dirty="0" err="1" smtClean="0"/>
              <a:t>proche</a:t>
            </a:r>
            <a:r>
              <a:rPr lang="en-US" dirty="0" smtClean="0"/>
              <a:t> Orient ( IFPO ) to revitalize the visitor </a:t>
            </a:r>
            <a:r>
              <a:rPr lang="en-US" dirty="0" err="1" smtClean="0"/>
              <a:t>centre</a:t>
            </a:r>
            <a:r>
              <a:rPr lang="en-US" dirty="0" smtClean="0"/>
              <a:t> and develop an interactive game to engage young visitors .</a:t>
            </a:r>
            <a:endParaRPr lang="ru-RU" dirty="0"/>
          </a:p>
        </p:txBody>
      </p:sp>
      <p:pic>
        <p:nvPicPr>
          <p:cNvPr id="5" name="Объект 4"/>
          <p:cNvPicPr>
            <a:picLocks noGrp="1" noChangeAspect="1"/>
          </p:cNvPicPr>
          <p:nvPr>
            <p:ph sz="half" idx="1"/>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3575050" y="1403345"/>
            <a:ext cx="5340350" cy="3213110"/>
          </a:xfr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53389416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en-US" sz="2800" dirty="0" smtClean="0">
                <a:latin typeface="Aharoni" panose="02010803020104030203" pitchFamily="2" charset="-79"/>
                <a:cs typeface="Aharoni" panose="02010803020104030203" pitchFamily="2" charset="-79"/>
              </a:rPr>
              <a:t>St. Basil's Cathedral</a:t>
            </a:r>
            <a:endParaRPr lang="ru-RU" sz="2800" dirty="0">
              <a:cs typeface="Aharoni" panose="02010803020104030203" pitchFamily="2" charset="-79"/>
            </a:endParaRPr>
          </a:p>
        </p:txBody>
      </p:sp>
      <p:sp>
        <p:nvSpPr>
          <p:cNvPr id="4" name="Текст 3"/>
          <p:cNvSpPr>
            <a:spLocks noGrp="1"/>
          </p:cNvSpPr>
          <p:nvPr>
            <p:ph type="body" idx="2"/>
          </p:nvPr>
        </p:nvSpPr>
        <p:spPr/>
        <p:txBody>
          <a:bodyPr/>
          <a:lstStyle/>
          <a:p>
            <a:r>
              <a:rPr lang="en-US" dirty="0" smtClean="0"/>
              <a:t> The orthodox temple located in Red Square in Moscow. It was constructed in 1561 under Ivan the </a:t>
            </a:r>
            <a:r>
              <a:rPr lang="en-US" dirty="0" err="1" smtClean="0"/>
              <a:t>Terrible's</a:t>
            </a:r>
            <a:r>
              <a:rPr lang="en-US" dirty="0" smtClean="0"/>
              <a:t> decree in honor of a victory in war against the Kazan khanate. Now </a:t>
            </a:r>
            <a:r>
              <a:rPr lang="en-US" dirty="0" err="1" smtClean="0"/>
              <a:t>Pokrovsky</a:t>
            </a:r>
            <a:r>
              <a:rPr lang="en-US" dirty="0" smtClean="0"/>
              <a:t> Cathedral — State Historical Museum branch.</a:t>
            </a:r>
            <a:endParaRPr lang="ru-RU" dirty="0"/>
          </a:p>
        </p:txBody>
      </p:sp>
      <p:pic>
        <p:nvPicPr>
          <p:cNvPr id="1026" name="Picture 2"/>
          <p:cNvPicPr>
            <a:picLocks noGrp="1" noChangeAspect="1" noChangeArrowheads="1"/>
          </p:cNvPicPr>
          <p:nvPr>
            <p:ph sz="half" idx="1"/>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bwMode="auto">
          <a:xfrm>
            <a:off x="3842061" y="609600"/>
            <a:ext cx="4806328" cy="4800600"/>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28895129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dirty="0" smtClean="0">
                <a:latin typeface="Aharoni" panose="02010803020104030203" pitchFamily="2" charset="-79"/>
                <a:cs typeface="Aharoni" panose="02010803020104030203" pitchFamily="2" charset="-79"/>
              </a:rPr>
              <a:t>Um </a:t>
            </a:r>
            <a:r>
              <a:rPr lang="en-US" dirty="0" err="1" smtClean="0">
                <a:latin typeface="Aharoni" panose="02010803020104030203" pitchFamily="2" charset="-79"/>
                <a:cs typeface="Aharoni" panose="02010803020104030203" pitchFamily="2" charset="-79"/>
              </a:rPr>
              <a:t>er-Rasas</a:t>
            </a:r>
            <a:r>
              <a:rPr lang="en-US" dirty="0" smtClean="0">
                <a:latin typeface="Aharoni" panose="02010803020104030203" pitchFamily="2" charset="-79"/>
                <a:cs typeface="Aharoni" panose="02010803020104030203" pitchFamily="2" charset="-79"/>
              </a:rPr>
              <a:t> </a:t>
            </a:r>
            <a:endParaRPr lang="ru-RU" dirty="0">
              <a:cs typeface="Aharoni" panose="02010803020104030203" pitchFamily="2" charset="-79"/>
            </a:endParaRPr>
          </a:p>
        </p:txBody>
      </p:sp>
      <p:sp>
        <p:nvSpPr>
          <p:cNvPr id="4" name="Текст 3"/>
          <p:cNvSpPr>
            <a:spLocks noGrp="1"/>
          </p:cNvSpPr>
          <p:nvPr>
            <p:ph type="body" idx="2"/>
          </p:nvPr>
        </p:nvSpPr>
        <p:spPr/>
        <p:txBody>
          <a:bodyPr/>
          <a:lstStyle/>
          <a:p>
            <a:r>
              <a:rPr lang="en-US" dirty="0" smtClean="0"/>
              <a:t>Um </a:t>
            </a:r>
            <a:r>
              <a:rPr lang="en-US" dirty="0" err="1" smtClean="0"/>
              <a:t>er-Rasas</a:t>
            </a:r>
            <a:r>
              <a:rPr lang="en-US" dirty="0" smtClean="0"/>
              <a:t> (</a:t>
            </a:r>
            <a:r>
              <a:rPr lang="en-US" dirty="0" err="1" smtClean="0"/>
              <a:t>Kastrom</a:t>
            </a:r>
            <a:r>
              <a:rPr lang="en-US" dirty="0" smtClean="0"/>
              <a:t> </a:t>
            </a:r>
            <a:r>
              <a:rPr lang="en-US" dirty="0" err="1" smtClean="0"/>
              <a:t>Mefa'a</a:t>
            </a:r>
            <a:r>
              <a:rPr lang="en-US" dirty="0" smtClean="0"/>
              <a:t>) started as a Roman military camp and grew into a town in the Byzantine era and continues into the Early Islamic period. The site also has 16 churches, some with well-preserved mosaic floors. With the support from the UNESCO World Heritage Fund the </a:t>
            </a:r>
            <a:r>
              <a:rPr lang="en-US" dirty="0" err="1" smtClean="0"/>
              <a:t>stylite</a:t>
            </a:r>
            <a:r>
              <a:rPr lang="en-US" dirty="0" smtClean="0"/>
              <a:t> tower (a tower in which monks lived in isolation) was stabilized.</a:t>
            </a:r>
            <a:endParaRPr lang="ru-RU" dirty="0"/>
          </a:p>
        </p:txBody>
      </p:sp>
      <p:pic>
        <p:nvPicPr>
          <p:cNvPr id="5" name="Объект 4"/>
          <p:cNvPicPr>
            <a:picLocks noGrp="1" noChangeAspect="1"/>
          </p:cNvPicPr>
          <p:nvPr>
            <p:ph sz="half" idx="1"/>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3575050" y="1236904"/>
            <a:ext cx="5340350" cy="3545992"/>
          </a:xfr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69553824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dirty="0" err="1" smtClean="0">
                <a:latin typeface="Aharoni" panose="02010803020104030203" pitchFamily="2" charset="-79"/>
                <a:cs typeface="Aharoni" panose="02010803020104030203" pitchFamily="2" charset="-79"/>
              </a:rPr>
              <a:t>Wadi</a:t>
            </a:r>
            <a:r>
              <a:rPr lang="en-US" dirty="0" smtClean="0">
                <a:latin typeface="Aharoni" panose="02010803020104030203" pitchFamily="2" charset="-79"/>
                <a:cs typeface="Aharoni" panose="02010803020104030203" pitchFamily="2" charset="-79"/>
              </a:rPr>
              <a:t> Rum </a:t>
            </a:r>
            <a:endParaRPr lang="ru-RU" dirty="0">
              <a:cs typeface="Aharoni" panose="02010803020104030203" pitchFamily="2" charset="-79"/>
            </a:endParaRPr>
          </a:p>
        </p:txBody>
      </p:sp>
      <p:sp>
        <p:nvSpPr>
          <p:cNvPr id="4" name="Текст 3"/>
          <p:cNvSpPr>
            <a:spLocks noGrp="1"/>
          </p:cNvSpPr>
          <p:nvPr>
            <p:ph type="body" idx="2"/>
          </p:nvPr>
        </p:nvSpPr>
        <p:spPr/>
        <p:txBody>
          <a:bodyPr/>
          <a:lstStyle/>
          <a:p>
            <a:r>
              <a:rPr lang="en-US" dirty="0" err="1" smtClean="0"/>
              <a:t>Wadi</a:t>
            </a:r>
            <a:r>
              <a:rPr lang="en-US" dirty="0" smtClean="0"/>
              <a:t> Rum is a varied desert landscape consisting of a range of narrow gorges, natural arches, towering cliffs, ramps, massive landslides and caverns. The site also has inscriptions and archaeological remains that testify to 12,000 years of human occupation and interaction with the natural environment, and for this reason was inscribed in the World Heritage List as a mixed natural and cultural property. The site illustrates the evolution of pastoral, agricultural and urban activity in the region. </a:t>
            </a:r>
            <a:r>
              <a:rPr lang="en-US" dirty="0" err="1" smtClean="0"/>
              <a:t>Wadi</a:t>
            </a:r>
            <a:r>
              <a:rPr lang="en-US" dirty="0" smtClean="0"/>
              <a:t> Rum is only one of two mixed sites listed in the Arab States Region.</a:t>
            </a:r>
            <a:endParaRPr lang="ru-RU" dirty="0"/>
          </a:p>
        </p:txBody>
      </p:sp>
      <p:pic>
        <p:nvPicPr>
          <p:cNvPr id="5" name="Объект 4"/>
          <p:cNvPicPr>
            <a:picLocks noGrp="1" noChangeAspect="1"/>
          </p:cNvPicPr>
          <p:nvPr>
            <p:ph sz="half" idx="1"/>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3575050" y="1008270"/>
            <a:ext cx="5340350" cy="4003260"/>
          </a:xfr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40850792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Текст 2"/>
          <p:cNvSpPr>
            <a:spLocks noGrp="1"/>
          </p:cNvSpPr>
          <p:nvPr>
            <p:ph type="body" idx="1"/>
          </p:nvPr>
        </p:nvSpPr>
        <p:spPr/>
        <p:txBody>
          <a:bodyPr/>
          <a:lstStyle/>
          <a:p>
            <a:endParaRPr lang="ru-RU"/>
          </a:p>
        </p:txBody>
      </p:sp>
      <p:sp>
        <p:nvSpPr>
          <p:cNvPr id="2" name="Заголовок 1"/>
          <p:cNvSpPr>
            <a:spLocks noGrp="1"/>
          </p:cNvSpPr>
          <p:nvPr>
            <p:ph type="title"/>
          </p:nvPr>
        </p:nvSpPr>
        <p:spPr/>
        <p:txBody>
          <a:bodyPr>
            <a:normAutofit/>
          </a:bodyPr>
          <a:lstStyle/>
          <a:p>
            <a:pPr algn="ctr"/>
            <a:r>
              <a:rPr lang="en-US" sz="4400" dirty="0" err="1" smtClean="0">
                <a:cs typeface="Aharoni" panose="02010803020104030203" pitchFamily="2" charset="-79"/>
              </a:rPr>
              <a:t>belarus</a:t>
            </a:r>
            <a:endParaRPr lang="ru-RU" sz="4400" dirty="0">
              <a:cs typeface="Aharoni" panose="02010803020104030203" pitchFamily="2" charset="-79"/>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90362764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Объект 2"/>
          <p:cNvSpPr>
            <a:spLocks noGrp="1"/>
          </p:cNvSpPr>
          <p:nvPr>
            <p:ph idx="1"/>
          </p:nvPr>
        </p:nvSpPr>
        <p:spPr>
          <a:xfrm>
            <a:off x="457200" y="476672"/>
            <a:ext cx="8329642" cy="5649491"/>
          </a:xfrm>
        </p:spPr>
        <p:txBody>
          <a:bodyPr>
            <a:normAutofit lnSpcReduction="10000"/>
          </a:bodyPr>
          <a:lstStyle/>
          <a:p>
            <a:pPr>
              <a:buNone/>
            </a:pPr>
            <a:r>
              <a:rPr lang="en-US" sz="3200" dirty="0" smtClean="0">
                <a:latin typeface="Colonna MT" panose="04020805060202030203" pitchFamily="82" charset="0"/>
              </a:rPr>
              <a:t>There aren’t any UNESCO World Heritage sites in our town. Today only 4 Belarusian sites have already been included into the UNESCO World Heritage list. </a:t>
            </a:r>
            <a:endParaRPr lang="en-US" sz="3200" dirty="0" smtClean="0">
              <a:latin typeface="Colonna MT" panose="04020805060202030203" pitchFamily="82" charset="0"/>
              <a:hlinkClick r:id="" action="ppaction://hlinkshowjump?jump=nextslide"/>
            </a:endParaRPr>
          </a:p>
          <a:p>
            <a:r>
              <a:rPr lang="en-US" sz="3200" dirty="0" smtClean="0">
                <a:latin typeface="Colonna MT" panose="04020805060202030203" pitchFamily="82" charset="0"/>
                <a:hlinkClick r:id="" action="ppaction://hlinkshowjump?jump=nextslide"/>
              </a:rPr>
              <a:t>Architectural</a:t>
            </a:r>
            <a:r>
              <a:rPr lang="en-US" sz="3200" dirty="0">
                <a:latin typeface="Colonna MT" panose="04020805060202030203" pitchFamily="82" charset="0"/>
                <a:hlinkClick r:id="" action="ppaction://hlinkshowjump?jump=nextslide"/>
              </a:rPr>
              <a:t>, Residential and Cultural Complex of the </a:t>
            </a:r>
            <a:r>
              <a:rPr lang="en-US" sz="3200" dirty="0" err="1">
                <a:latin typeface="Colonna MT" panose="04020805060202030203" pitchFamily="82" charset="0"/>
                <a:hlinkClick r:id="" action="ppaction://hlinkshowjump?jump=nextslide"/>
              </a:rPr>
              <a:t>Radziwill</a:t>
            </a:r>
            <a:r>
              <a:rPr lang="en-US" sz="3200" dirty="0">
                <a:latin typeface="Colonna MT" panose="04020805060202030203" pitchFamily="82" charset="0"/>
                <a:hlinkClick r:id="" action="ppaction://hlinkshowjump?jump=nextslide"/>
              </a:rPr>
              <a:t> Family at </a:t>
            </a:r>
            <a:r>
              <a:rPr lang="en-US" sz="3200" dirty="0" err="1">
                <a:latin typeface="Colonna MT" panose="04020805060202030203" pitchFamily="82" charset="0"/>
                <a:hlinkClick r:id="" action="ppaction://hlinkshowjump?jump=nextslide"/>
              </a:rPr>
              <a:t>Nesvizh</a:t>
            </a:r>
            <a:r>
              <a:rPr lang="en-US" sz="3200" dirty="0">
                <a:latin typeface="Colonna MT" panose="04020805060202030203" pitchFamily="82" charset="0"/>
                <a:hlinkClick r:id="" action="ppaction://hlinkshowjump?jump=nextslide"/>
              </a:rPr>
              <a:t> (2005)</a:t>
            </a:r>
            <a:endParaRPr lang="en-US" sz="3200" dirty="0">
              <a:latin typeface="Colonna MT" panose="04020805060202030203" pitchFamily="82" charset="0"/>
            </a:endParaRPr>
          </a:p>
          <a:p>
            <a:r>
              <a:rPr lang="en-US" sz="3200" dirty="0">
                <a:latin typeface="Colonna MT" panose="04020805060202030203" pitchFamily="82" charset="0"/>
                <a:hlinkClick r:id="rId2" action="ppaction://hlinksldjump"/>
              </a:rPr>
              <a:t>Mir Castle Complex (2000)</a:t>
            </a:r>
            <a:endParaRPr lang="en-US" sz="3200" dirty="0">
              <a:latin typeface="Colonna MT" panose="04020805060202030203" pitchFamily="82" charset="0"/>
            </a:endParaRPr>
          </a:p>
          <a:p>
            <a:r>
              <a:rPr lang="en-US" sz="3200" dirty="0">
                <a:latin typeface="Colonna MT" panose="04020805060202030203" pitchFamily="82" charset="0"/>
                <a:hlinkClick r:id="rId3" action="ppaction://hlinksldjump"/>
              </a:rPr>
              <a:t>Struve Geodetic Arc (2005</a:t>
            </a:r>
            <a:r>
              <a:rPr lang="en-US" sz="3200" dirty="0" smtClean="0">
                <a:latin typeface="Colonna MT" panose="04020805060202030203" pitchFamily="82" charset="0"/>
                <a:hlinkClick r:id="rId3" action="ppaction://hlinksldjump"/>
              </a:rPr>
              <a:t>)</a:t>
            </a:r>
            <a:endParaRPr lang="ru-RU" sz="3200" dirty="0" smtClean="0"/>
          </a:p>
          <a:p>
            <a:r>
              <a:rPr lang="en-US" sz="3200" dirty="0" err="1">
                <a:solidFill>
                  <a:schemeClr val="tx1"/>
                </a:solidFill>
                <a:latin typeface="Colonna MT" panose="04020805060202030203" pitchFamily="82" charset="0"/>
                <a:hlinkClick r:id="rId4" action="ppaction://hlinksldjump"/>
              </a:rPr>
              <a:t>Belovezhskaya</a:t>
            </a:r>
            <a:r>
              <a:rPr lang="en-US" sz="3200" dirty="0">
                <a:solidFill>
                  <a:schemeClr val="tx1"/>
                </a:solidFill>
                <a:latin typeface="Colonna MT" panose="04020805060202030203" pitchFamily="82" charset="0"/>
                <a:hlinkClick r:id="rId4" action="ppaction://hlinksldjump"/>
              </a:rPr>
              <a:t> </a:t>
            </a:r>
            <a:r>
              <a:rPr lang="en-US" sz="3200" dirty="0" err="1">
                <a:solidFill>
                  <a:schemeClr val="tx1"/>
                </a:solidFill>
                <a:latin typeface="Colonna MT" panose="04020805060202030203" pitchFamily="82" charset="0"/>
                <a:hlinkClick r:id="rId4" action="ppaction://hlinksldjump"/>
              </a:rPr>
              <a:t>Pushcha</a:t>
            </a:r>
            <a:r>
              <a:rPr lang="en-US" sz="3200" dirty="0">
                <a:solidFill>
                  <a:schemeClr val="tx1"/>
                </a:solidFill>
                <a:latin typeface="Colonna MT" panose="04020805060202030203" pitchFamily="82" charset="0"/>
                <a:hlinkClick r:id="rId4" action="ppaction://hlinksldjump"/>
              </a:rPr>
              <a:t> / </a:t>
            </a:r>
            <a:r>
              <a:rPr lang="en-US" sz="3200" dirty="0" err="1">
                <a:solidFill>
                  <a:schemeClr val="tx1"/>
                </a:solidFill>
                <a:latin typeface="Colonna MT" panose="04020805060202030203" pitchFamily="82" charset="0"/>
                <a:hlinkClick r:id="rId4" action="ppaction://hlinksldjump"/>
              </a:rPr>
              <a:t>Białowieża</a:t>
            </a:r>
            <a:r>
              <a:rPr lang="en-US" sz="3200" dirty="0">
                <a:solidFill>
                  <a:schemeClr val="tx1"/>
                </a:solidFill>
                <a:latin typeface="Colonna MT" panose="04020805060202030203" pitchFamily="82" charset="0"/>
                <a:hlinkClick r:id="rId4" action="ppaction://hlinksldjump"/>
              </a:rPr>
              <a:t> Forest</a:t>
            </a:r>
            <a:r>
              <a:rPr lang="en-US" sz="3200" dirty="0">
                <a:latin typeface="Colonna MT" panose="04020805060202030203" pitchFamily="82" charset="0"/>
                <a:hlinkClick r:id="rId4" action="ppaction://hlinksldjump"/>
              </a:rPr>
              <a:t> (1979)</a:t>
            </a:r>
            <a:endParaRPr lang="en-US" sz="3200" dirty="0">
              <a:latin typeface="Colonna MT" panose="04020805060202030203" pitchFamily="82" charset="0"/>
            </a:endParaRPr>
          </a:p>
          <a:p>
            <a:endParaRPr lang="en-US" sz="3200" dirty="0">
              <a:latin typeface="Colonna MT" panose="04020805060202030203" pitchFamily="82" charset="0"/>
            </a:endParaRPr>
          </a:p>
          <a:p>
            <a:endParaRPr lang="ru-RU" sz="3200"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15342962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Текст 1"/>
          <p:cNvSpPr>
            <a:spLocks noGrp="1"/>
          </p:cNvSpPr>
          <p:nvPr>
            <p:ph type="body" idx="4294967295"/>
          </p:nvPr>
        </p:nvSpPr>
        <p:spPr>
          <a:xfrm>
            <a:off x="0" y="642938"/>
            <a:ext cx="8477250" cy="3357562"/>
          </a:xfrm>
        </p:spPr>
        <p:txBody>
          <a:bodyPr>
            <a:noAutofit/>
          </a:bodyPr>
          <a:lstStyle/>
          <a:p>
            <a:r>
              <a:rPr lang="en-US" sz="2000" b="1" dirty="0" smtClean="0">
                <a:solidFill>
                  <a:schemeClr val="tx1"/>
                </a:solidFill>
                <a:latin typeface="Curlz MT" panose="04040404050702020202" pitchFamily="82" charset="0"/>
              </a:rPr>
              <a:t>The Architectural, Residential and Cultural Complex of the </a:t>
            </a:r>
            <a:r>
              <a:rPr lang="en-US" sz="2000" b="1" dirty="0" err="1" smtClean="0">
                <a:solidFill>
                  <a:schemeClr val="tx1"/>
                </a:solidFill>
                <a:latin typeface="Curlz MT" panose="04040404050702020202" pitchFamily="82" charset="0"/>
              </a:rPr>
              <a:t>Radziwill</a:t>
            </a:r>
            <a:r>
              <a:rPr lang="en-US" sz="2000" b="1" dirty="0" smtClean="0">
                <a:solidFill>
                  <a:schemeClr val="tx1"/>
                </a:solidFill>
                <a:latin typeface="Curlz MT" panose="04040404050702020202" pitchFamily="82" charset="0"/>
              </a:rPr>
              <a:t> Family is located at </a:t>
            </a:r>
            <a:r>
              <a:rPr lang="en-US" sz="2000" b="1" dirty="0" err="1" smtClean="0">
                <a:solidFill>
                  <a:schemeClr val="tx1"/>
                </a:solidFill>
                <a:latin typeface="Curlz MT" panose="04040404050702020202" pitchFamily="82" charset="0"/>
              </a:rPr>
              <a:t>Nesvizh</a:t>
            </a:r>
            <a:r>
              <a:rPr lang="en-US" sz="2000" b="1" dirty="0" smtClean="0">
                <a:solidFill>
                  <a:schemeClr val="tx1"/>
                </a:solidFill>
                <a:latin typeface="Curlz MT" panose="04040404050702020202" pitchFamily="82" charset="0"/>
              </a:rPr>
              <a:t> . </a:t>
            </a:r>
            <a:r>
              <a:rPr lang="en-US" sz="2000" b="1" dirty="0" err="1" smtClean="0">
                <a:solidFill>
                  <a:schemeClr val="tx1"/>
                </a:solidFill>
                <a:latin typeface="Curlz MT" panose="04040404050702020202" pitchFamily="82" charset="0"/>
              </a:rPr>
              <a:t>Nesvizh</a:t>
            </a:r>
            <a:r>
              <a:rPr lang="en-US" sz="2000" b="1" dirty="0" smtClean="0">
                <a:solidFill>
                  <a:schemeClr val="tx1"/>
                </a:solidFill>
                <a:latin typeface="Curlz MT" panose="04040404050702020202" pitchFamily="82" charset="0"/>
              </a:rPr>
              <a:t> is one of the oldest and the most enigmatic towns in Belarus. It’s situated in 112 km from Minsk. The first record of </a:t>
            </a:r>
            <a:r>
              <a:rPr lang="en-US" sz="2000" b="1" dirty="0" err="1" smtClean="0">
                <a:solidFill>
                  <a:schemeClr val="tx1"/>
                </a:solidFill>
                <a:latin typeface="Curlz MT" panose="04040404050702020202" pitchFamily="82" charset="0"/>
              </a:rPr>
              <a:t>Nesvizh</a:t>
            </a:r>
            <a:r>
              <a:rPr lang="en-US" sz="2000" b="1" dirty="0" smtClean="0">
                <a:solidFill>
                  <a:schemeClr val="tx1"/>
                </a:solidFill>
                <a:latin typeface="Curlz MT" panose="04040404050702020202" pitchFamily="82" charset="0"/>
              </a:rPr>
              <a:t> in chronicles dates back to 1223. But it achieved its prosperity only in the 16</a:t>
            </a:r>
            <a:r>
              <a:rPr lang="en-US" sz="2000" b="1" baseline="30000" dirty="0" smtClean="0">
                <a:solidFill>
                  <a:schemeClr val="tx1"/>
                </a:solidFill>
                <a:latin typeface="Curlz MT" panose="04040404050702020202" pitchFamily="82" charset="0"/>
              </a:rPr>
              <a:t>th</a:t>
            </a:r>
            <a:r>
              <a:rPr lang="en-US" sz="2000" b="1" dirty="0" smtClean="0">
                <a:solidFill>
                  <a:schemeClr val="tx1"/>
                </a:solidFill>
                <a:latin typeface="Curlz MT" panose="04040404050702020202" pitchFamily="82" charset="0"/>
              </a:rPr>
              <a:t> century when </a:t>
            </a:r>
            <a:r>
              <a:rPr lang="en-US" sz="2000" b="1" dirty="0" err="1" smtClean="0">
                <a:solidFill>
                  <a:schemeClr val="tx1"/>
                </a:solidFill>
                <a:latin typeface="Curlz MT" panose="04040404050702020202" pitchFamily="82" charset="0"/>
              </a:rPr>
              <a:t>Nesvizh</a:t>
            </a:r>
            <a:r>
              <a:rPr lang="en-US" sz="2000" b="1" dirty="0" smtClean="0">
                <a:solidFill>
                  <a:schemeClr val="tx1"/>
                </a:solidFill>
                <a:latin typeface="Curlz MT" panose="04040404050702020202" pitchFamily="82" charset="0"/>
              </a:rPr>
              <a:t> became a residence of  the </a:t>
            </a:r>
            <a:r>
              <a:rPr lang="en-US" sz="2000" b="1" dirty="0" err="1" smtClean="0">
                <a:solidFill>
                  <a:schemeClr val="tx1"/>
                </a:solidFill>
                <a:latin typeface="Curlz MT" panose="04040404050702020202" pitchFamily="82" charset="0"/>
              </a:rPr>
              <a:t>Radzvills</a:t>
            </a:r>
            <a:r>
              <a:rPr lang="en-US" sz="2000" b="1" dirty="0" smtClean="0">
                <a:solidFill>
                  <a:schemeClr val="tx1"/>
                </a:solidFill>
                <a:latin typeface="Curlz MT" panose="04040404050702020202" pitchFamily="82" charset="0"/>
              </a:rPr>
              <a:t> – one of the richest and most influential family in Europe of that  times. The </a:t>
            </a:r>
            <a:r>
              <a:rPr lang="en-US" sz="2000" b="1" dirty="0" err="1" smtClean="0">
                <a:solidFill>
                  <a:schemeClr val="tx1"/>
                </a:solidFill>
                <a:latin typeface="Curlz MT" panose="04040404050702020202" pitchFamily="82" charset="0"/>
              </a:rPr>
              <a:t>Radziwill</a:t>
            </a:r>
            <a:r>
              <a:rPr lang="en-US" sz="2000" b="1" dirty="0" smtClean="0">
                <a:solidFill>
                  <a:schemeClr val="tx1"/>
                </a:solidFill>
                <a:latin typeface="Curlz MT" panose="04040404050702020202" pitchFamily="82" charset="0"/>
              </a:rPr>
              <a:t> dynasty, who built and kept the ensemble from the 16th century until 1939, gave birth to some of the most important personalities in European history and culture. Due to their efforts, the town of </a:t>
            </a:r>
            <a:r>
              <a:rPr lang="en-US" sz="2000" b="1" dirty="0" err="1" smtClean="0">
                <a:solidFill>
                  <a:schemeClr val="tx1"/>
                </a:solidFill>
                <a:latin typeface="Curlz MT" panose="04040404050702020202" pitchFamily="82" charset="0"/>
              </a:rPr>
              <a:t>Nesvizh</a:t>
            </a:r>
            <a:r>
              <a:rPr lang="en-US" sz="2000" b="1" dirty="0" smtClean="0">
                <a:solidFill>
                  <a:schemeClr val="tx1"/>
                </a:solidFill>
                <a:latin typeface="Curlz MT" panose="04040404050702020202" pitchFamily="82" charset="0"/>
              </a:rPr>
              <a:t> came to exercise great influence in the sciences, arts, crafts and architecture. </a:t>
            </a:r>
            <a:endParaRPr lang="ru-RU" sz="2000" b="1" dirty="0"/>
          </a:p>
        </p:txBody>
      </p:sp>
      <p:pic>
        <p:nvPicPr>
          <p:cNvPr id="4" name="Рисунок 3" descr="424859_399259116758360_1843726148_n.jpg"/>
          <p:cNvPicPr>
            <a:picLocks noChangeAspect="1"/>
          </p:cNvPicPr>
          <p:nvPr/>
        </p:nvPicPr>
        <p:blipFill>
          <a:blip r:embed="rId2"/>
          <a:stretch>
            <a:fillRect/>
          </a:stretch>
        </p:blipFill>
        <p:spPr>
          <a:xfrm>
            <a:off x="4580865" y="4009761"/>
            <a:ext cx="4357718" cy="2675792"/>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7" name="Picture 2"/>
          <p:cNvPicPr>
            <a:picLocks noChangeAspect="1" noChangeArrowheads="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214282" y="4005064"/>
            <a:ext cx="4233363" cy="2714644"/>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Lst>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14773959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 name="Текст 10"/>
          <p:cNvSpPr>
            <a:spLocks noGrp="1"/>
          </p:cNvSpPr>
          <p:nvPr>
            <p:ph type="body" idx="4294967295"/>
          </p:nvPr>
        </p:nvSpPr>
        <p:spPr>
          <a:xfrm>
            <a:off x="0" y="333375"/>
            <a:ext cx="8305800" cy="3455988"/>
          </a:xfrm>
        </p:spPr>
        <p:txBody>
          <a:bodyPr>
            <a:noAutofit/>
          </a:bodyPr>
          <a:lstStyle/>
          <a:p>
            <a:r>
              <a:rPr lang="en-US" sz="2000" b="1" dirty="0" smtClean="0">
                <a:solidFill>
                  <a:schemeClr val="tx1"/>
                </a:solidFill>
                <a:latin typeface="Curlz MT" panose="04040404050702020202" pitchFamily="82" charset="0"/>
              </a:rPr>
              <a:t>In the 15-16</a:t>
            </a:r>
            <a:r>
              <a:rPr lang="en-US" sz="2000" b="1" baseline="30000" dirty="0" smtClean="0">
                <a:solidFill>
                  <a:schemeClr val="tx1"/>
                </a:solidFill>
                <a:latin typeface="Curlz MT" panose="04040404050702020202" pitchFamily="82" charset="0"/>
              </a:rPr>
              <a:t>th</a:t>
            </a:r>
            <a:r>
              <a:rPr lang="en-US" sz="2000" b="1" dirty="0" smtClean="0">
                <a:solidFill>
                  <a:schemeClr val="tx1"/>
                </a:solidFill>
                <a:latin typeface="Curlz MT" panose="04040404050702020202" pitchFamily="82" charset="0"/>
              </a:rPr>
              <a:t> centuries the </a:t>
            </a:r>
            <a:r>
              <a:rPr lang="en-US" sz="2000" b="1" dirty="0" err="1" smtClean="0">
                <a:solidFill>
                  <a:schemeClr val="tx1"/>
                </a:solidFill>
                <a:latin typeface="Curlz MT" panose="04040404050702020202" pitchFamily="82" charset="0"/>
              </a:rPr>
              <a:t>Radzivills</a:t>
            </a:r>
            <a:r>
              <a:rPr lang="en-US" sz="2000" b="1" dirty="0" smtClean="0">
                <a:solidFill>
                  <a:schemeClr val="tx1"/>
                </a:solidFill>
                <a:latin typeface="Curlz MT" panose="04040404050702020202" pitchFamily="82" charset="0"/>
              </a:rPr>
              <a:t> started building a new castle at the place of the old wooden one. They invited a famous Italian architect  Giovanni  </a:t>
            </a:r>
            <a:r>
              <a:rPr lang="en-US" sz="2000" b="1" dirty="0" err="1" smtClean="0">
                <a:solidFill>
                  <a:schemeClr val="tx1"/>
                </a:solidFill>
                <a:latin typeface="Curlz MT" panose="04040404050702020202" pitchFamily="82" charset="0"/>
              </a:rPr>
              <a:t>Bernardoni</a:t>
            </a:r>
            <a:r>
              <a:rPr lang="en-US" sz="2000" b="1" dirty="0" smtClean="0">
                <a:solidFill>
                  <a:schemeClr val="tx1"/>
                </a:solidFill>
                <a:latin typeface="Curlz MT" panose="04040404050702020202" pitchFamily="82" charset="0"/>
              </a:rPr>
              <a:t>. He also built a </a:t>
            </a:r>
            <a:r>
              <a:rPr lang="en-US" sz="2000" b="1" dirty="0" err="1" smtClean="0">
                <a:solidFill>
                  <a:schemeClr val="tx1"/>
                </a:solidFill>
                <a:latin typeface="Curlz MT" panose="04040404050702020202" pitchFamily="82" charset="0"/>
              </a:rPr>
              <a:t>Radzivills</a:t>
            </a:r>
            <a:r>
              <a:rPr lang="en-US" sz="2000" b="1" dirty="0" smtClean="0">
                <a:solidFill>
                  <a:schemeClr val="tx1"/>
                </a:solidFill>
                <a:latin typeface="Curlz MT" panose="04040404050702020202" pitchFamily="82" charset="0"/>
              </a:rPr>
              <a:t>’ burial-vault – </a:t>
            </a:r>
            <a:r>
              <a:rPr lang="en-US" sz="2000" b="1" dirty="0" err="1" smtClean="0">
                <a:solidFill>
                  <a:schemeClr val="tx1"/>
                </a:solidFill>
                <a:latin typeface="Curlz MT" panose="04040404050702020202" pitchFamily="82" charset="0"/>
              </a:rPr>
              <a:t>Nesvizh</a:t>
            </a:r>
            <a:r>
              <a:rPr lang="en-US" sz="2000" b="1" dirty="0" smtClean="0">
                <a:solidFill>
                  <a:schemeClr val="tx1"/>
                </a:solidFill>
                <a:latin typeface="Curlz MT" panose="04040404050702020202" pitchFamily="82" charset="0"/>
              </a:rPr>
              <a:t> </a:t>
            </a:r>
            <a:r>
              <a:rPr lang="en-US" sz="2000" b="1" dirty="0" err="1" smtClean="0">
                <a:solidFill>
                  <a:schemeClr val="tx1"/>
                </a:solidFill>
                <a:latin typeface="Curlz MT" panose="04040404050702020202" pitchFamily="82" charset="0"/>
              </a:rPr>
              <a:t>Farny</a:t>
            </a:r>
            <a:r>
              <a:rPr lang="en-US" sz="2000" b="1" dirty="0" smtClean="0">
                <a:solidFill>
                  <a:schemeClr val="tx1"/>
                </a:solidFill>
                <a:latin typeface="Curlz MT" panose="04040404050702020202" pitchFamily="82" charset="0"/>
              </a:rPr>
              <a:t> Roman-Catholic Church. The Christ Temple in Rome was taken as a model. The new residence with its beauty and luxury could leave behind  many royal palaces. The castle was the center of cultural integrity and medieval art. It housed a rich library which contained 20000 volumes, a wide collection of weapons of European, Japanese, Arabic and Chinese artists, famous </a:t>
            </a:r>
            <a:r>
              <a:rPr lang="en-US" sz="2000" b="1" dirty="0" err="1" smtClean="0">
                <a:solidFill>
                  <a:schemeClr val="tx1"/>
                </a:solidFill>
                <a:latin typeface="Curlz MT" panose="04040404050702020202" pitchFamily="82" charset="0"/>
              </a:rPr>
              <a:t>Slutsk</a:t>
            </a:r>
            <a:r>
              <a:rPr lang="en-US" sz="2000" b="1" dirty="0" smtClean="0">
                <a:solidFill>
                  <a:schemeClr val="tx1"/>
                </a:solidFill>
                <a:latin typeface="Curlz MT" panose="04040404050702020202" pitchFamily="82" charset="0"/>
              </a:rPr>
              <a:t> belts, a collection of coins and medals. There was a picture gallery where one could see paintings by famous artists. </a:t>
            </a:r>
            <a:endParaRPr lang="ru-RU" sz="2000" b="1" dirty="0">
              <a:solidFill>
                <a:schemeClr val="tx1"/>
              </a:solidFill>
            </a:endParaRPr>
          </a:p>
        </p:txBody>
      </p:sp>
      <p:pic>
        <p:nvPicPr>
          <p:cNvPr id="5" name="Рисунок 4" descr="0_8c139_f9ccea12_XL.jpg"/>
          <p:cNvPicPr>
            <a:picLocks noChangeAspect="1"/>
          </p:cNvPicPr>
          <p:nvPr/>
        </p:nvPicPr>
        <p:blipFill>
          <a:blip r:embed="rId2"/>
          <a:stretch>
            <a:fillRect/>
          </a:stretch>
        </p:blipFill>
        <p:spPr>
          <a:xfrm>
            <a:off x="320947" y="3933056"/>
            <a:ext cx="4181726" cy="2786082"/>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a:extrusionClr>
              <a:srgbClr val="000000"/>
            </a:extrusionClr>
          </a:sp3d>
        </p:spPr>
      </p:pic>
      <p:pic>
        <p:nvPicPr>
          <p:cNvPr id="6" name="Рисунок 5" descr="000746_648485.jpg"/>
          <p:cNvPicPr>
            <a:picLocks noChangeAspect="1"/>
          </p:cNvPicPr>
          <p:nvPr/>
        </p:nvPicPr>
        <p:blipFill>
          <a:blip r:embed="rId3"/>
          <a:stretch>
            <a:fillRect/>
          </a:stretch>
        </p:blipFill>
        <p:spPr>
          <a:xfrm>
            <a:off x="4748405" y="3933056"/>
            <a:ext cx="4189598" cy="2786082"/>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a:extrusionClr>
              <a:srgbClr val="000000"/>
            </a:extrusionClr>
          </a:sp3d>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57440581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Текст 1"/>
          <p:cNvSpPr>
            <a:spLocks noGrp="1"/>
          </p:cNvSpPr>
          <p:nvPr>
            <p:ph type="body" idx="4294967295"/>
          </p:nvPr>
        </p:nvSpPr>
        <p:spPr>
          <a:xfrm>
            <a:off x="0" y="0"/>
            <a:ext cx="8748713" cy="3284538"/>
          </a:xfrm>
        </p:spPr>
        <p:txBody>
          <a:bodyPr>
            <a:normAutofit fontScale="70000" lnSpcReduction="20000"/>
          </a:bodyPr>
          <a:lstStyle/>
          <a:p>
            <a:r>
              <a:rPr lang="en-US" b="1" dirty="0" err="1" smtClean="0">
                <a:solidFill>
                  <a:schemeClr val="tx1"/>
                </a:solidFill>
                <a:latin typeface="Curlz MT" panose="04040404050702020202" pitchFamily="82" charset="0"/>
              </a:rPr>
              <a:t>Nesvizh</a:t>
            </a:r>
            <a:r>
              <a:rPr lang="en-US" b="1" dirty="0" smtClean="0">
                <a:solidFill>
                  <a:schemeClr val="tx1"/>
                </a:solidFill>
                <a:latin typeface="Curlz MT" panose="04040404050702020202" pitchFamily="82" charset="0"/>
              </a:rPr>
              <a:t> Palace  is considered the most beautiful palace in Belarus and attracts thousands of tourists every year. It’s a particular attraction with ornamental  lakes and beautifully landscaped gardens and parks. The complex consists of the residential castle and the mausoleum Church of Corpus Christi with their setting. The castle has ten interconnected buildings, which developed as an architectural ensemble around a six-sided courtyard. The palaces and church became important prototypes marking the development of architecture throughout Central Europe and Russia.</a:t>
            </a:r>
          </a:p>
          <a:p>
            <a:r>
              <a:rPr lang="en-US" b="1" dirty="0" smtClean="0">
                <a:solidFill>
                  <a:schemeClr val="tx1"/>
                </a:solidFill>
                <a:latin typeface="Curlz MT" panose="04040404050702020202" pitchFamily="82" charset="0"/>
              </a:rPr>
              <a:t>You can make a virtual tour around the castle: </a:t>
            </a:r>
            <a:r>
              <a:rPr lang="en-US" sz="2400" b="1" dirty="0" smtClean="0">
                <a:solidFill>
                  <a:schemeClr val="tx2">
                    <a:lumMod val="90000"/>
                    <a:lumOff val="10000"/>
                  </a:schemeClr>
                </a:solidFill>
                <a:latin typeface="Curlz MT"/>
                <a:hlinkClick r:id="rId2"/>
              </a:rPr>
              <a:t>http://niasvizh.by/en/mediatheque/virtual-tour/</a:t>
            </a:r>
            <a:endParaRPr lang="ru-RU" b="1" dirty="0" smtClean="0">
              <a:solidFill>
                <a:schemeClr val="tx2">
                  <a:lumMod val="90000"/>
                  <a:lumOff val="10000"/>
                </a:schemeClr>
              </a:solidFill>
            </a:endParaRPr>
          </a:p>
          <a:p>
            <a:r>
              <a:rPr lang="en-US" b="1" dirty="0" smtClean="0">
                <a:solidFill>
                  <a:schemeClr val="tx1"/>
                </a:solidFill>
                <a:latin typeface="Curlz MT" panose="04040404050702020202" pitchFamily="82" charset="0"/>
              </a:rPr>
              <a:t>Enjoy watching the video: </a:t>
            </a:r>
            <a:r>
              <a:rPr lang="en-US" sz="2400" b="1" dirty="0" smtClean="0">
                <a:latin typeface="Curlz MT"/>
                <a:hlinkClick r:id="rId3"/>
              </a:rPr>
              <a:t>https://www.youtube.com/watch?v=viRIugvVPdU</a:t>
            </a:r>
            <a:endParaRPr lang="en-US" b="1" dirty="0" smtClean="0">
              <a:latin typeface="Curlz MT"/>
            </a:endParaRPr>
          </a:p>
        </p:txBody>
      </p:sp>
      <p:pic>
        <p:nvPicPr>
          <p:cNvPr id="5" name="Рисунок 4" descr="Nesvizh-Castle-BELARUS.jpg"/>
          <p:cNvPicPr>
            <a:picLocks noChangeAspect="1"/>
          </p:cNvPicPr>
          <p:nvPr/>
        </p:nvPicPr>
        <p:blipFill>
          <a:blip r:embed="rId4" cstate="print"/>
          <a:stretch>
            <a:fillRect/>
          </a:stretch>
        </p:blipFill>
        <p:spPr>
          <a:xfrm>
            <a:off x="2143108" y="3786190"/>
            <a:ext cx="4143404" cy="2902972"/>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coolSlant"/>
            <a:extrusionClr>
              <a:srgbClr val="000000"/>
            </a:extrusionClr>
          </a:sp3d>
        </p:spPr>
      </p:pic>
      <p:sp>
        <p:nvSpPr>
          <p:cNvPr id="6" name="Прямоугольник 5"/>
          <p:cNvSpPr/>
          <p:nvPr/>
        </p:nvSpPr>
        <p:spPr>
          <a:xfrm>
            <a:off x="6500826" y="6357958"/>
            <a:ext cx="2357454" cy="400110"/>
          </a:xfrm>
          <a:prstGeom prst="rect">
            <a:avLst/>
          </a:prstGeom>
        </p:spPr>
        <p:txBody>
          <a:bodyPr wrap="square">
            <a:spAutoFit/>
          </a:bodyPr>
          <a:lstStyle/>
          <a:p>
            <a:r>
              <a:rPr lang="en-US" sz="2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hlinkClick r:id="rId5" action="ppaction://hlinksldjump"/>
              </a:rPr>
              <a:t>back to the list</a:t>
            </a:r>
            <a:endParaRPr lang="ru-RU"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76631746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Текст 1"/>
          <p:cNvSpPr>
            <a:spLocks noGrp="1"/>
          </p:cNvSpPr>
          <p:nvPr>
            <p:ph type="body" idx="4294967295"/>
          </p:nvPr>
        </p:nvSpPr>
        <p:spPr>
          <a:xfrm>
            <a:off x="0" y="357188"/>
            <a:ext cx="8477250" cy="4143375"/>
          </a:xfrm>
        </p:spPr>
        <p:txBody>
          <a:bodyPr>
            <a:normAutofit fontScale="85000" lnSpcReduction="10000"/>
          </a:bodyPr>
          <a:lstStyle/>
          <a:p>
            <a:r>
              <a:rPr lang="en-US" sz="2400" dirty="0" smtClean="0">
                <a:solidFill>
                  <a:schemeClr val="tx1"/>
                </a:solidFill>
                <a:latin typeface="Curlz MT"/>
              </a:rPr>
              <a:t>The Mir Castle Complex is a central European castle typical for the region. The castle is located at Mir - a small town on the banks of the river </a:t>
            </a:r>
            <a:r>
              <a:rPr lang="en-US" sz="2400" dirty="0" err="1" smtClean="0">
                <a:solidFill>
                  <a:schemeClr val="tx1"/>
                </a:solidFill>
                <a:latin typeface="Curlz MT"/>
              </a:rPr>
              <a:t>Mirunka</a:t>
            </a:r>
            <a:r>
              <a:rPr lang="en-US" sz="2400" dirty="0" smtClean="0">
                <a:solidFill>
                  <a:schemeClr val="tx1"/>
                </a:solidFill>
                <a:latin typeface="Curlz MT"/>
              </a:rPr>
              <a:t> in the district of </a:t>
            </a:r>
            <a:r>
              <a:rPr lang="en-US" sz="2400" dirty="0" err="1" smtClean="0">
                <a:solidFill>
                  <a:schemeClr val="tx1"/>
                </a:solidFill>
                <a:latin typeface="Curlz MT"/>
              </a:rPr>
              <a:t>Korelichy</a:t>
            </a:r>
            <a:r>
              <a:rPr lang="en-US" sz="2400" dirty="0" smtClean="0">
                <a:solidFill>
                  <a:schemeClr val="tx1"/>
                </a:solidFill>
                <a:latin typeface="Curlz MT"/>
              </a:rPr>
              <a:t> within the county of Grodno. It was built in the Gothic style of architecture. Construction began in the 15th century and the castle was completed in the early part of the 16th century by Prince </a:t>
            </a:r>
            <a:r>
              <a:rPr lang="en-US" sz="2400" dirty="0" err="1" smtClean="0">
                <a:solidFill>
                  <a:schemeClr val="tx1"/>
                </a:solidFill>
                <a:latin typeface="Curlz MT"/>
              </a:rPr>
              <a:t>Ilinich</a:t>
            </a:r>
            <a:r>
              <a:rPr lang="en-US" sz="2400" dirty="0" smtClean="0">
                <a:solidFill>
                  <a:schemeClr val="tx1"/>
                </a:solidFill>
                <a:latin typeface="Curlz MT"/>
              </a:rPr>
              <a:t>.</a:t>
            </a:r>
            <a:br>
              <a:rPr lang="en-US" sz="2400" dirty="0" smtClean="0">
                <a:solidFill>
                  <a:schemeClr val="tx1"/>
                </a:solidFill>
                <a:latin typeface="Curlz MT"/>
              </a:rPr>
            </a:br>
            <a:r>
              <a:rPr lang="en-US" sz="2400" dirty="0" smtClean="0">
                <a:solidFill>
                  <a:schemeClr val="tx1"/>
                </a:solidFill>
                <a:latin typeface="Curlz MT"/>
              </a:rPr>
              <a:t>Around 1568 Mir Castle became the property of Prince </a:t>
            </a:r>
            <a:r>
              <a:rPr lang="en-US" sz="2400" dirty="0" err="1" smtClean="0">
                <a:solidFill>
                  <a:schemeClr val="tx1"/>
                </a:solidFill>
                <a:latin typeface="Curlz MT"/>
              </a:rPr>
              <a:t>Radziwill</a:t>
            </a:r>
            <a:r>
              <a:rPr lang="en-US" sz="2400" dirty="0" smtClean="0">
                <a:solidFill>
                  <a:schemeClr val="tx1"/>
                </a:solidFill>
                <a:latin typeface="Curlz MT"/>
              </a:rPr>
              <a:t>, who finished off the construction of the castle in the Renaissance style. A three-storey palace was built along the eastern and northern walls of the castle. Plastered facades were decorated with limestone portals, cartouches, balconies and porches. The castle, which is now over 600 years old, has had its times of </a:t>
            </a:r>
            <a:r>
              <a:rPr lang="en-US" sz="2400" dirty="0" err="1" smtClean="0">
                <a:solidFill>
                  <a:schemeClr val="tx1"/>
                </a:solidFill>
                <a:latin typeface="Curlz MT"/>
              </a:rPr>
              <a:t>splendour</a:t>
            </a:r>
            <a:r>
              <a:rPr lang="en-US" sz="2400" dirty="0" smtClean="0">
                <a:solidFill>
                  <a:schemeClr val="tx1"/>
                </a:solidFill>
                <a:latin typeface="Curlz MT"/>
              </a:rPr>
              <a:t> and royal visits, but also suffered severe damage through wars and incursions. After being abandoned for nearly a century and suffering severe damage during the Napoleonic period, the castle was restored at the </a:t>
            </a:r>
            <a:r>
              <a:rPr lang="en-US" dirty="0" smtClean="0">
                <a:solidFill>
                  <a:schemeClr val="tx1"/>
                </a:solidFill>
                <a:latin typeface="Curlz MT"/>
              </a:rPr>
              <a:t>end of the 19th century. </a:t>
            </a:r>
            <a:endParaRPr lang="ru-RU" dirty="0">
              <a:solidFill>
                <a:schemeClr val="tx1"/>
              </a:solidFill>
            </a:endParaRPr>
          </a:p>
        </p:txBody>
      </p:sp>
      <p:pic>
        <p:nvPicPr>
          <p:cNvPr id="4" name="Рисунок 3" descr="belarus - mir castle complex - liza pp.jpg"/>
          <p:cNvPicPr>
            <a:picLocks noChangeAspect="1"/>
          </p:cNvPicPr>
          <p:nvPr/>
        </p:nvPicPr>
        <p:blipFill>
          <a:blip r:embed="rId2" cstate="print"/>
          <a:stretch>
            <a:fillRect/>
          </a:stretch>
        </p:blipFill>
        <p:spPr>
          <a:xfrm>
            <a:off x="642910" y="4509120"/>
            <a:ext cx="3500462" cy="2154727"/>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coolSlant"/>
            <a:extrusionClr>
              <a:srgbClr val="000000"/>
            </a:extrusionClr>
          </a:sp3d>
        </p:spPr>
      </p:pic>
      <p:pic>
        <p:nvPicPr>
          <p:cNvPr id="5" name="Рисунок 4" descr="belarus-castle-of-mir.jpg"/>
          <p:cNvPicPr>
            <a:picLocks noChangeAspect="1"/>
          </p:cNvPicPr>
          <p:nvPr/>
        </p:nvPicPr>
        <p:blipFill>
          <a:blip r:embed="rId3" cstate="print"/>
          <a:srcRect l="2689" t="1952" r="3183" b="4376"/>
          <a:stretch>
            <a:fillRect/>
          </a:stretch>
        </p:blipFill>
        <p:spPr>
          <a:xfrm>
            <a:off x="4714875" y="4653136"/>
            <a:ext cx="3530389" cy="2049766"/>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coolSlant"/>
            <a:extrusionClr>
              <a:srgbClr val="000000"/>
            </a:extrusionClr>
          </a:sp3d>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59986690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Текст 1"/>
          <p:cNvSpPr>
            <a:spLocks noGrp="1"/>
          </p:cNvSpPr>
          <p:nvPr>
            <p:ph type="body" idx="4294967295"/>
          </p:nvPr>
        </p:nvSpPr>
        <p:spPr>
          <a:xfrm>
            <a:off x="0" y="0"/>
            <a:ext cx="8280400" cy="2214563"/>
          </a:xfrm>
        </p:spPr>
        <p:txBody>
          <a:bodyPr>
            <a:normAutofit fontScale="55000" lnSpcReduction="20000"/>
          </a:bodyPr>
          <a:lstStyle/>
          <a:p>
            <a:r>
              <a:rPr lang="en-US" b="1" dirty="0" smtClean="0">
                <a:solidFill>
                  <a:schemeClr val="tx1"/>
                </a:solidFill>
                <a:latin typeface="Curlz MT"/>
              </a:rPr>
              <a:t>Mir Castle is a real 16th-century castle with towers, spires, courtyard and everything. It’s a unique monument of the Belarusian national culture. </a:t>
            </a:r>
            <a:r>
              <a:rPr lang="en-US" sz="2400" b="1" dirty="0" smtClean="0">
                <a:solidFill>
                  <a:schemeClr val="tx1"/>
                </a:solidFill>
                <a:latin typeface="Curlz MT"/>
              </a:rPr>
              <a:t>I</a:t>
            </a:r>
            <a:r>
              <a:rPr lang="en-US" b="1" dirty="0" smtClean="0">
                <a:solidFill>
                  <a:schemeClr val="tx1"/>
                </a:solidFill>
                <a:latin typeface="Curlz MT"/>
              </a:rPr>
              <a:t>t's one of the few UNESCO sites in Belarus and a must-do day trip from Minsk. The castle has recently been through a total makeover, so it once again is complete. The interior has been cleverly rebuilt so the new modern exhibition rooms morph together with the original structure. Existing castle rooms are set up as dining room, meeting hall, etc. like in the old days, with antique furniture and paintings. Information is only in Belarusian, but you can make sense of most of the stuff without.</a:t>
            </a:r>
            <a:endParaRPr lang="ru-RU" b="1" dirty="0">
              <a:solidFill>
                <a:schemeClr val="tx1"/>
              </a:solidFill>
            </a:endParaRPr>
          </a:p>
        </p:txBody>
      </p:sp>
      <p:sp>
        <p:nvSpPr>
          <p:cNvPr id="4" name="Прямоугольник 3"/>
          <p:cNvSpPr/>
          <p:nvPr/>
        </p:nvSpPr>
        <p:spPr>
          <a:xfrm>
            <a:off x="6500826" y="6429396"/>
            <a:ext cx="2500330" cy="400110"/>
          </a:xfrm>
          <a:prstGeom prst="rect">
            <a:avLst/>
          </a:prstGeom>
        </p:spPr>
        <p:txBody>
          <a:bodyPr wrap="square">
            <a:spAutoFit/>
          </a:bodyPr>
          <a:lstStyle/>
          <a:p>
            <a:pPr algn="ctr"/>
            <a:r>
              <a:rPr lang="en-US" sz="20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hlinkClick r:id="rId2" action="ppaction://hlinksldjump"/>
              </a:rPr>
              <a:t>back to the list</a:t>
            </a:r>
            <a:endParaRPr lang="ru-RU" sz="20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pic>
        <p:nvPicPr>
          <p:cNvPr id="7" name="Рисунок 6" descr="DSC_9017_2.JPG"/>
          <p:cNvPicPr>
            <a:picLocks noChangeAspect="1"/>
          </p:cNvPicPr>
          <p:nvPr/>
        </p:nvPicPr>
        <p:blipFill>
          <a:blip r:embed="rId3" cstate="print"/>
          <a:stretch>
            <a:fillRect/>
          </a:stretch>
        </p:blipFill>
        <p:spPr>
          <a:xfrm>
            <a:off x="2714612" y="2214554"/>
            <a:ext cx="3000396" cy="1995263"/>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coolSlant"/>
            <a:extrusionClr>
              <a:srgbClr val="000000"/>
            </a:extrusionClr>
          </a:sp3d>
        </p:spPr>
      </p:pic>
      <p:pic>
        <p:nvPicPr>
          <p:cNvPr id="8" name="Рисунок 7" descr="mirkij-zamok11.jpg"/>
          <p:cNvPicPr>
            <a:picLocks noChangeAspect="1"/>
          </p:cNvPicPr>
          <p:nvPr/>
        </p:nvPicPr>
        <p:blipFill>
          <a:blip r:embed="rId4"/>
          <a:stretch>
            <a:fillRect/>
          </a:stretch>
        </p:blipFill>
        <p:spPr>
          <a:xfrm>
            <a:off x="285720" y="4357694"/>
            <a:ext cx="3000396" cy="2008916"/>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coolSlant"/>
            <a:extrusionClr>
              <a:srgbClr val="000000"/>
            </a:extrusionClr>
          </a:sp3d>
        </p:spPr>
      </p:pic>
      <p:pic>
        <p:nvPicPr>
          <p:cNvPr id="1026" name="Picture 2" descr="C:\Users\USER\Pictures\мирский.jpg"/>
          <p:cNvPicPr>
            <a:picLocks noChangeAspect="1" noChangeArrowheads="1"/>
          </p:cNvPicPr>
          <p:nvPr/>
        </p:nvPicPr>
        <p:blipFill>
          <a:blip r:embed="rId5"/>
          <a:srcRect/>
          <a:stretch>
            <a:fillRect/>
          </a:stretch>
        </p:blipFill>
        <p:spPr bwMode="auto">
          <a:xfrm>
            <a:off x="4786314" y="4329119"/>
            <a:ext cx="3000396" cy="2100277"/>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coolSlant"/>
            <a:extrusionClr>
              <a:srgbClr val="000000"/>
            </a:extrusionClr>
          </a:sp3d>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052636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Текст 1"/>
          <p:cNvSpPr>
            <a:spLocks noGrp="1"/>
          </p:cNvSpPr>
          <p:nvPr>
            <p:ph type="body" idx="4294967295"/>
          </p:nvPr>
        </p:nvSpPr>
        <p:spPr>
          <a:xfrm>
            <a:off x="0" y="404664"/>
            <a:ext cx="4537075" cy="6553349"/>
          </a:xfrm>
        </p:spPr>
        <p:txBody>
          <a:bodyPr>
            <a:noAutofit/>
          </a:bodyPr>
          <a:lstStyle/>
          <a:p>
            <a:r>
              <a:rPr lang="en-US" sz="1800" dirty="0">
                <a:solidFill>
                  <a:schemeClr val="tx1"/>
                </a:solidFill>
                <a:latin typeface="Curlz MT" panose="04040404050702020202" pitchFamily="82" charset="0"/>
              </a:rPr>
              <a:t>The Struve Arc is a chain of survey triangulations stretching from Hammerfest in Norway to the Black Sea, through 10 countries and over 2,820 km. These are points of a survey, carried out between 1816 and 1855 by the astronomer Friedrich Georg Wilhelm Struve, which represented the first accurate measuring of a long segment of a meridian. This helped to establish the exact size and shape of the planet and marked an important step in the development of earth sciences and topographic mapping. It is an extraordinary example of scientific collaboration among scientists from different countries, and of collaboration between monarchs for a scientific cause. The original arc consisted of 258 main triangles with 265 main station points. The listed site includes 34 of the original station points, with different markings, i.e. a drilled hole in rock, iron cross, cairns, or built obelisks.</a:t>
            </a:r>
            <a:endParaRPr lang="ru-RU" sz="1800" dirty="0">
              <a:solidFill>
                <a:schemeClr val="tx1"/>
              </a:solidFill>
            </a:endParaRP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4788024" y="243910"/>
            <a:ext cx="4110203" cy="6165304"/>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Lst>
        </p:spPr>
      </p:pic>
      <p:sp>
        <p:nvSpPr>
          <p:cNvPr id="4" name="Прямоугольник 3"/>
          <p:cNvSpPr/>
          <p:nvPr/>
        </p:nvSpPr>
        <p:spPr>
          <a:xfrm>
            <a:off x="5286380" y="6286520"/>
            <a:ext cx="3963404" cy="523220"/>
          </a:xfrm>
          <a:prstGeom prst="rect">
            <a:avLst/>
          </a:prstGeom>
        </p:spPr>
        <p:txBody>
          <a:bodyPr wrap="square">
            <a:spAutoFit/>
          </a:bodyPr>
          <a:lstStyle/>
          <a:p>
            <a:pPr algn="ctr"/>
            <a:r>
              <a:rPr lang="en-US" sz="28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hlinkClick r:id="rId3" action="ppaction://hlinksldjump"/>
              </a:rPr>
              <a:t>back to the list</a:t>
            </a:r>
            <a:endParaRPr lang="ru-RU" sz="28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01711903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b="1" dirty="0" smtClean="0"/>
              <a:t>St. Basil's Cathedral</a:t>
            </a:r>
            <a:endParaRPr lang="ru-RU" b="1" dirty="0"/>
          </a:p>
        </p:txBody>
      </p:sp>
      <p:pic>
        <p:nvPicPr>
          <p:cNvPr id="6" name="Объект 5"/>
          <p:cNvPicPr>
            <a:picLocks noGrp="1" noChangeAspect="1"/>
          </p:cNvPicPr>
          <p:nvPr>
            <p:ph sz="half" idx="1"/>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236938" y="2204864"/>
            <a:ext cx="4129870" cy="3456383"/>
          </a:xfrm>
        </p:spPr>
      </p:pic>
      <p:pic>
        <p:nvPicPr>
          <p:cNvPr id="7" name="Объект 6"/>
          <p:cNvPicPr>
            <a:picLocks noGrp="1" noChangeAspect="1"/>
          </p:cNvPicPr>
          <p:nvPr>
            <p:ph sz="half" idx="2"/>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4648200" y="2515505"/>
            <a:ext cx="4343400" cy="2893790"/>
          </a:xfr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82333784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Текст 1"/>
          <p:cNvSpPr>
            <a:spLocks noGrp="1"/>
          </p:cNvSpPr>
          <p:nvPr>
            <p:ph type="body" idx="4294967295"/>
          </p:nvPr>
        </p:nvSpPr>
        <p:spPr>
          <a:xfrm>
            <a:off x="395536" y="1124744"/>
            <a:ext cx="8550399" cy="4320480"/>
          </a:xfrm>
        </p:spPr>
        <p:txBody>
          <a:bodyPr>
            <a:noAutofit/>
          </a:bodyPr>
          <a:lstStyle/>
          <a:p>
            <a:r>
              <a:rPr lang="en-US" sz="1800" b="1" dirty="0" smtClean="0">
                <a:solidFill>
                  <a:schemeClr val="tx1"/>
                </a:solidFill>
                <a:latin typeface="Curlz MT"/>
              </a:rPr>
              <a:t>A key tourist attraction of Belarus, </a:t>
            </a:r>
            <a:r>
              <a:rPr lang="en-US" sz="1800" b="1" dirty="0" err="1" smtClean="0">
                <a:solidFill>
                  <a:schemeClr val="tx1"/>
                </a:solidFill>
                <a:latin typeface="Curlz MT"/>
              </a:rPr>
              <a:t>Belovezhskaya</a:t>
            </a:r>
            <a:r>
              <a:rPr lang="en-US" sz="1800" b="1" dirty="0" smtClean="0">
                <a:solidFill>
                  <a:schemeClr val="tx1"/>
                </a:solidFill>
                <a:latin typeface="Curlz MT"/>
              </a:rPr>
              <a:t> </a:t>
            </a:r>
            <a:r>
              <a:rPr lang="en-US" sz="1800" b="1" dirty="0" err="1" smtClean="0">
                <a:solidFill>
                  <a:schemeClr val="tx1"/>
                </a:solidFill>
                <a:latin typeface="Curlz MT"/>
              </a:rPr>
              <a:t>Pushcha</a:t>
            </a:r>
            <a:r>
              <a:rPr lang="en-US" sz="1800" b="1" dirty="0" smtClean="0">
                <a:solidFill>
                  <a:schemeClr val="tx1"/>
                </a:solidFill>
                <a:latin typeface="Curlz MT"/>
              </a:rPr>
              <a:t> National Park is what’s left of the primeval forest which used to stretch from the Baltic Sea to the </a:t>
            </a:r>
            <a:r>
              <a:rPr lang="en-US" sz="1800" b="1" dirty="0" err="1" smtClean="0">
                <a:solidFill>
                  <a:schemeClr val="tx1"/>
                </a:solidFill>
                <a:latin typeface="Curlz MT"/>
              </a:rPr>
              <a:t>Buh</a:t>
            </a:r>
            <a:r>
              <a:rPr lang="en-US" sz="1800" b="1" dirty="0" smtClean="0">
                <a:solidFill>
                  <a:schemeClr val="tx1"/>
                </a:solidFill>
                <a:latin typeface="Curlz MT"/>
              </a:rPr>
              <a:t> River and from Odder to the Dnieper River.</a:t>
            </a:r>
          </a:p>
          <a:p>
            <a:r>
              <a:rPr lang="en-US" sz="1800" b="1" dirty="0" smtClean="0">
                <a:solidFill>
                  <a:schemeClr val="tx1"/>
                </a:solidFill>
                <a:latin typeface="Curlz MT"/>
              </a:rPr>
              <a:t>The park is located 340km to the south-west of Minsk in the Brest region of Belarus  It is one of 4 National Parks in Belarus  and the largest forest in the lowlands of central Europe. </a:t>
            </a:r>
            <a:endParaRPr lang="ru-RU" sz="1800" b="1" dirty="0" smtClean="0">
              <a:solidFill>
                <a:schemeClr val="tx1"/>
              </a:solidFill>
              <a:latin typeface="Curlz MT"/>
            </a:endParaRPr>
          </a:p>
          <a:p>
            <a:r>
              <a:rPr lang="en-US" sz="1800" b="1" dirty="0" smtClean="0">
                <a:solidFill>
                  <a:schemeClr val="tx1"/>
                </a:solidFill>
                <a:latin typeface="Curlz MT"/>
              </a:rPr>
              <a:t>The first records of the </a:t>
            </a:r>
            <a:r>
              <a:rPr lang="en-US" sz="1800" b="1" dirty="0" err="1" smtClean="0">
                <a:solidFill>
                  <a:schemeClr val="tx1"/>
                </a:solidFill>
                <a:latin typeface="Curlz MT"/>
              </a:rPr>
              <a:t>Belovezhskaya</a:t>
            </a:r>
            <a:r>
              <a:rPr lang="en-US" sz="1800" b="1" dirty="0" smtClean="0">
                <a:solidFill>
                  <a:schemeClr val="tx1"/>
                </a:solidFill>
                <a:latin typeface="Curlz MT"/>
              </a:rPr>
              <a:t> </a:t>
            </a:r>
            <a:r>
              <a:rPr lang="en-US" sz="1800" b="1" dirty="0" err="1" smtClean="0">
                <a:solidFill>
                  <a:schemeClr val="tx1"/>
                </a:solidFill>
                <a:latin typeface="Curlz MT"/>
              </a:rPr>
              <a:t>Pushcha</a:t>
            </a:r>
            <a:r>
              <a:rPr lang="en-US" sz="1800" b="1" dirty="0" smtClean="0">
                <a:solidFill>
                  <a:schemeClr val="tx1"/>
                </a:solidFill>
                <a:latin typeface="Curlz MT"/>
              </a:rPr>
              <a:t> National Park date back to the year 983. The name comes from a white tower in the vicinity (Belaya </a:t>
            </a:r>
            <a:r>
              <a:rPr lang="en-US" sz="1800" b="1" dirty="0" err="1" smtClean="0">
                <a:solidFill>
                  <a:schemeClr val="tx1"/>
                </a:solidFill>
                <a:latin typeface="Curlz MT"/>
              </a:rPr>
              <a:t>Vezha</a:t>
            </a:r>
            <a:r>
              <a:rPr lang="en-US" sz="1800" b="1" dirty="0" smtClean="0">
                <a:solidFill>
                  <a:schemeClr val="tx1"/>
                </a:solidFill>
                <a:latin typeface="Curlz MT"/>
              </a:rPr>
              <a:t>) erected 700 years ago, and the name </a:t>
            </a:r>
            <a:r>
              <a:rPr lang="en-US" sz="1800" b="1" dirty="0" err="1" smtClean="0">
                <a:solidFill>
                  <a:schemeClr val="tx1"/>
                </a:solidFill>
                <a:latin typeface="Curlz MT"/>
              </a:rPr>
              <a:t>Pushcha</a:t>
            </a:r>
            <a:r>
              <a:rPr lang="en-US" sz="1800" b="1" dirty="0" smtClean="0">
                <a:solidFill>
                  <a:schemeClr val="tx1"/>
                </a:solidFill>
                <a:latin typeface="Curlz MT"/>
              </a:rPr>
              <a:t> is mentioned in both Lithuanian and Polish historical documents dating back to the 15th century.</a:t>
            </a:r>
            <a:r>
              <a:rPr lang="ru-RU" sz="1800" b="1" dirty="0" smtClean="0">
                <a:solidFill>
                  <a:schemeClr val="tx1"/>
                </a:solidFill>
                <a:latin typeface="Curlz MT"/>
              </a:rPr>
              <a:t> </a:t>
            </a:r>
            <a:r>
              <a:rPr lang="en-US" sz="1800" b="1" dirty="0" err="1" smtClean="0">
                <a:solidFill>
                  <a:schemeClr val="tx1"/>
                </a:solidFill>
                <a:latin typeface="Curlz MT"/>
              </a:rPr>
              <a:t>Belovezhskaya</a:t>
            </a:r>
            <a:r>
              <a:rPr lang="en-US" sz="1800" b="1" dirty="0" smtClean="0">
                <a:solidFill>
                  <a:schemeClr val="tx1"/>
                </a:solidFill>
                <a:latin typeface="Curlz MT"/>
              </a:rPr>
              <a:t> </a:t>
            </a:r>
            <a:r>
              <a:rPr lang="en-US" sz="1800" b="1" dirty="0" err="1" smtClean="0">
                <a:solidFill>
                  <a:schemeClr val="tx1"/>
                </a:solidFill>
                <a:latin typeface="Curlz MT"/>
              </a:rPr>
              <a:t>Pushcha</a:t>
            </a:r>
            <a:r>
              <a:rPr lang="en-US" sz="1800" b="1" dirty="0" smtClean="0">
                <a:solidFill>
                  <a:schemeClr val="tx1"/>
                </a:solidFill>
                <a:latin typeface="Curlz MT"/>
              </a:rPr>
              <a:t> National Park has been a battleground throughout the ages. The Napoleonic War and world wars have all taken their toll on the forest. In 1939 the land was declared a state reserve and in 1944 part of the reserve was given to </a:t>
            </a:r>
            <a:r>
              <a:rPr lang="en-US" sz="1800" b="1" dirty="0" err="1" smtClean="0">
                <a:solidFill>
                  <a:schemeClr val="tx1"/>
                </a:solidFill>
                <a:latin typeface="Curlz MT"/>
              </a:rPr>
              <a:t>neighbouring</a:t>
            </a:r>
            <a:r>
              <a:rPr lang="en-US" sz="1800" b="1" dirty="0" smtClean="0">
                <a:solidFill>
                  <a:schemeClr val="tx1"/>
                </a:solidFill>
                <a:latin typeface="Curlz MT"/>
              </a:rPr>
              <a:t> Poland.</a:t>
            </a:r>
            <a:r>
              <a:rPr lang="ru-RU" sz="1800" b="1" dirty="0" smtClean="0">
                <a:solidFill>
                  <a:schemeClr val="tx1"/>
                </a:solidFill>
                <a:latin typeface="Curlz MT"/>
              </a:rPr>
              <a:t> </a:t>
            </a:r>
            <a:r>
              <a:rPr lang="en-US" sz="1800" b="1" dirty="0" err="1" smtClean="0">
                <a:solidFill>
                  <a:schemeClr val="tx1"/>
                </a:solidFill>
                <a:latin typeface="Curlz MT"/>
              </a:rPr>
              <a:t>Belovezhskaya</a:t>
            </a:r>
            <a:r>
              <a:rPr lang="en-US" sz="1800" b="1" dirty="0" smtClean="0">
                <a:solidFill>
                  <a:schemeClr val="tx1"/>
                </a:solidFill>
                <a:latin typeface="Curlz MT"/>
              </a:rPr>
              <a:t> </a:t>
            </a:r>
            <a:r>
              <a:rPr lang="en-US" sz="1800" b="1" dirty="0" err="1" smtClean="0">
                <a:solidFill>
                  <a:schemeClr val="tx1"/>
                </a:solidFill>
                <a:latin typeface="Curlz MT"/>
              </a:rPr>
              <a:t>Pushcha</a:t>
            </a:r>
            <a:r>
              <a:rPr lang="en-US" sz="1800" b="1" dirty="0" smtClean="0">
                <a:solidFill>
                  <a:schemeClr val="tx1"/>
                </a:solidFill>
                <a:latin typeface="Curlz MT"/>
              </a:rPr>
              <a:t> National Park was made a UNESCO World Heritage Site in 1992. In 1993 it was granted UNESCO Biosphere Reserve status.</a:t>
            </a:r>
          </a:p>
          <a:p>
            <a:r>
              <a:rPr lang="en-US" sz="1800" b="1" dirty="0" smtClean="0">
                <a:solidFill>
                  <a:schemeClr val="tx1"/>
                </a:solidFill>
                <a:latin typeface="Curlz MT"/>
              </a:rPr>
              <a:t>You can travel around </a:t>
            </a:r>
            <a:r>
              <a:rPr lang="en-US" sz="1800" b="1" dirty="0" err="1" smtClean="0">
                <a:solidFill>
                  <a:schemeClr val="tx1"/>
                </a:solidFill>
                <a:latin typeface="Curlz MT"/>
              </a:rPr>
              <a:t>Belovezhskaya</a:t>
            </a:r>
            <a:r>
              <a:rPr lang="en-US" sz="1800" b="1" dirty="0" smtClean="0">
                <a:solidFill>
                  <a:schemeClr val="tx1"/>
                </a:solidFill>
                <a:latin typeface="Curlz MT"/>
              </a:rPr>
              <a:t> </a:t>
            </a:r>
            <a:r>
              <a:rPr lang="en-US" sz="1800" b="1" dirty="0" err="1" smtClean="0">
                <a:solidFill>
                  <a:schemeClr val="tx1"/>
                </a:solidFill>
                <a:latin typeface="Curlz MT"/>
              </a:rPr>
              <a:t>Pushcha</a:t>
            </a:r>
            <a:r>
              <a:rPr lang="en-US" sz="1800" b="1" dirty="0" smtClean="0">
                <a:solidFill>
                  <a:schemeClr val="tx1"/>
                </a:solidFill>
                <a:latin typeface="Curlz MT"/>
              </a:rPr>
              <a:t> here: https://www.youtube.com/watch?v=JuUuSFvMmMU</a:t>
            </a:r>
            <a:endParaRPr lang="ru-RU" sz="1800" b="1" dirty="0">
              <a:solidFill>
                <a:schemeClr val="tx1"/>
              </a:solidFil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07068737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Текст 1"/>
          <p:cNvSpPr>
            <a:spLocks noGrp="1"/>
          </p:cNvSpPr>
          <p:nvPr>
            <p:ph type="body" idx="4294967295"/>
          </p:nvPr>
        </p:nvSpPr>
        <p:spPr>
          <a:xfrm>
            <a:off x="214313" y="142875"/>
            <a:ext cx="8929687" cy="5892800"/>
          </a:xfrm>
        </p:spPr>
        <p:txBody>
          <a:bodyPr>
            <a:normAutofit/>
          </a:bodyPr>
          <a:lstStyle/>
          <a:p>
            <a:r>
              <a:rPr lang="en-US" sz="1600" b="1" dirty="0" smtClean="0">
                <a:solidFill>
                  <a:schemeClr val="tx1"/>
                </a:solidFill>
                <a:latin typeface="Curlz MT"/>
              </a:rPr>
              <a:t>Today </a:t>
            </a:r>
            <a:r>
              <a:rPr lang="en-US" sz="1600" b="1" dirty="0" err="1" smtClean="0">
                <a:solidFill>
                  <a:schemeClr val="tx1"/>
                </a:solidFill>
                <a:latin typeface="Curlz MT"/>
              </a:rPr>
              <a:t>Belovezhskaya</a:t>
            </a:r>
            <a:r>
              <a:rPr lang="en-US" sz="1600" b="1" dirty="0" smtClean="0">
                <a:solidFill>
                  <a:schemeClr val="tx1"/>
                </a:solidFill>
                <a:latin typeface="Curlz MT"/>
              </a:rPr>
              <a:t> </a:t>
            </a:r>
            <a:r>
              <a:rPr lang="en-US" sz="1600" b="1" dirty="0" err="1" smtClean="0">
                <a:solidFill>
                  <a:schemeClr val="tx1"/>
                </a:solidFill>
                <a:latin typeface="Curlz MT"/>
              </a:rPr>
              <a:t>Pushcha</a:t>
            </a:r>
            <a:r>
              <a:rPr lang="en-US" sz="1600" b="1" dirty="0" smtClean="0">
                <a:solidFill>
                  <a:schemeClr val="tx1"/>
                </a:solidFill>
                <a:latin typeface="Curlz MT"/>
              </a:rPr>
              <a:t> National Park is one of the most famous places in Belarus and plays a very important role in the ecology of Belarus.</a:t>
            </a:r>
          </a:p>
          <a:p>
            <a:r>
              <a:rPr lang="en-US" sz="1600" b="1" dirty="0" smtClean="0">
                <a:solidFill>
                  <a:schemeClr val="tx1"/>
                </a:solidFill>
                <a:latin typeface="Curlz MT"/>
              </a:rPr>
              <a:t>86% of the area of </a:t>
            </a:r>
            <a:r>
              <a:rPr lang="en-US" sz="1600" b="1" dirty="0" err="1" smtClean="0">
                <a:solidFill>
                  <a:schemeClr val="tx1"/>
                </a:solidFill>
                <a:latin typeface="Curlz MT"/>
              </a:rPr>
              <a:t>Belovezhskaya</a:t>
            </a:r>
            <a:r>
              <a:rPr lang="en-US" sz="1600" b="1" dirty="0" smtClean="0">
                <a:solidFill>
                  <a:schemeClr val="tx1"/>
                </a:solidFill>
                <a:latin typeface="Curlz MT"/>
              </a:rPr>
              <a:t> </a:t>
            </a:r>
            <a:r>
              <a:rPr lang="en-US" sz="1600" b="1" dirty="0" err="1" smtClean="0">
                <a:solidFill>
                  <a:schemeClr val="tx1"/>
                </a:solidFill>
                <a:latin typeface="Curlz MT"/>
              </a:rPr>
              <a:t>Pushcha</a:t>
            </a:r>
            <a:r>
              <a:rPr lang="en-US" sz="1600" b="1" dirty="0" smtClean="0">
                <a:solidFill>
                  <a:schemeClr val="tx1"/>
                </a:solidFill>
                <a:latin typeface="Curlz MT"/>
              </a:rPr>
              <a:t> is covered by woods with coniferous forests prevailing (56%). The age of trees ranges up to 160-180 years while their heights amount up to 32-35 meters. Sometimes you can find true record breakers: 200 to 350 years old pine trees with trunk diameter of up to 150 cm (60 inches). 11.4% of the area is covered with fir-woods. By the way, it is a fir-tree that is the highest species of </a:t>
            </a:r>
            <a:r>
              <a:rPr lang="en-US" sz="1600" b="1" dirty="0" err="1" smtClean="0">
                <a:solidFill>
                  <a:schemeClr val="tx1"/>
                </a:solidFill>
                <a:latin typeface="Curlz MT"/>
              </a:rPr>
              <a:t>Belavezhskaya</a:t>
            </a:r>
            <a:r>
              <a:rPr lang="en-US" sz="1600" b="1" dirty="0" smtClean="0">
                <a:solidFill>
                  <a:schemeClr val="tx1"/>
                </a:solidFill>
                <a:latin typeface="Curlz MT"/>
              </a:rPr>
              <a:t> </a:t>
            </a:r>
            <a:r>
              <a:rPr lang="en-US" sz="1600" b="1" dirty="0" err="1" smtClean="0">
                <a:solidFill>
                  <a:schemeClr val="tx1"/>
                </a:solidFill>
                <a:latin typeface="Curlz MT"/>
              </a:rPr>
              <a:t>Pushcha</a:t>
            </a:r>
            <a:r>
              <a:rPr lang="en-US" sz="1600" b="1" dirty="0" smtClean="0">
                <a:solidFill>
                  <a:schemeClr val="tx1"/>
                </a:solidFill>
                <a:latin typeface="Curlz MT"/>
              </a:rPr>
              <a:t> forests. Some of fir-trees reach 50 meters (165 feet) in height. Birch woods comprise 10.5% of the total area of the park while aspen trees are less common. Woods of oak-trees occupy 3.7% of the total forest area. Mostly oak trees are aged of 170 to 200 years however sometimes gigantic elders of 300 to 500 years old with trunks of two meters in diameter can be found. Banks of rivers and water-meadows are trimmed with hazel nut-trees, while heights are usually covered with maples and ash-trees as well as with undergrowth of hazel nut, buck-thorn, strawberry and black currant bushes. </a:t>
            </a:r>
            <a:r>
              <a:rPr lang="en-US" sz="1600" b="1" dirty="0" err="1" smtClean="0">
                <a:solidFill>
                  <a:schemeClr val="tx1"/>
                </a:solidFill>
                <a:latin typeface="Curlz MT"/>
              </a:rPr>
              <a:t>Belovezhskaya</a:t>
            </a:r>
            <a:r>
              <a:rPr lang="en-US" sz="1600" b="1" dirty="0" smtClean="0">
                <a:solidFill>
                  <a:schemeClr val="tx1"/>
                </a:solidFill>
                <a:latin typeface="Curlz MT"/>
              </a:rPr>
              <a:t> </a:t>
            </a:r>
            <a:r>
              <a:rPr lang="en-US" sz="1600" b="1" dirty="0" err="1" smtClean="0">
                <a:solidFill>
                  <a:schemeClr val="tx1"/>
                </a:solidFill>
                <a:latin typeface="Curlz MT"/>
              </a:rPr>
              <a:t>Pushcha</a:t>
            </a:r>
            <a:r>
              <a:rPr lang="en-US" sz="1600" b="1" dirty="0" smtClean="0">
                <a:solidFill>
                  <a:schemeClr val="tx1"/>
                </a:solidFill>
                <a:latin typeface="Curlz MT"/>
              </a:rPr>
              <a:t> is extremely reach in herbaceous plants.</a:t>
            </a:r>
          </a:p>
          <a:p>
            <a:r>
              <a:rPr lang="en-US" sz="1600" b="1" dirty="0" err="1" smtClean="0">
                <a:solidFill>
                  <a:schemeClr val="tx1"/>
                </a:solidFill>
                <a:latin typeface="Curlz MT"/>
              </a:rPr>
              <a:t>Belovezhskaya</a:t>
            </a:r>
            <a:r>
              <a:rPr lang="en-US" sz="1600" b="1" dirty="0" smtClean="0">
                <a:solidFill>
                  <a:schemeClr val="tx1"/>
                </a:solidFill>
                <a:latin typeface="Curlz MT"/>
              </a:rPr>
              <a:t> </a:t>
            </a:r>
            <a:r>
              <a:rPr lang="en-US" sz="1600" b="1" dirty="0" err="1" smtClean="0">
                <a:solidFill>
                  <a:schemeClr val="tx1"/>
                </a:solidFill>
                <a:latin typeface="Curlz MT"/>
              </a:rPr>
              <a:t>Pushcha</a:t>
            </a:r>
            <a:r>
              <a:rPr lang="en-US" sz="1600" b="1" dirty="0" smtClean="0">
                <a:solidFill>
                  <a:schemeClr val="tx1"/>
                </a:solidFill>
                <a:latin typeface="Curlz MT"/>
              </a:rPr>
              <a:t> is the only forest tract in Europe remaining actually intact. Variety of flora and mild climate (average annual temperature is about +7.4°C) form favorable conditions for life of forest animals. Here live 55 species of mammals, more than 200 species of birds, 11 species of </a:t>
            </a:r>
            <a:r>
              <a:rPr lang="en-US" sz="1600" b="1" dirty="0" err="1" smtClean="0">
                <a:solidFill>
                  <a:schemeClr val="tx1"/>
                </a:solidFill>
                <a:latin typeface="Curlz MT"/>
              </a:rPr>
              <a:t>amphibia</a:t>
            </a:r>
            <a:r>
              <a:rPr lang="en-US" sz="1600" b="1" dirty="0" smtClean="0">
                <a:solidFill>
                  <a:schemeClr val="tx1"/>
                </a:solidFill>
                <a:latin typeface="Curlz MT"/>
              </a:rPr>
              <a:t>, 7 species of reptiles. However, the most remarkable wild animal of the park - and the biggest one in Europe - is European bison called "</a:t>
            </a:r>
            <a:r>
              <a:rPr lang="en-US" sz="1600" b="1" dirty="0" err="1" smtClean="0">
                <a:solidFill>
                  <a:schemeClr val="tx1"/>
                </a:solidFill>
                <a:latin typeface="Curlz MT"/>
              </a:rPr>
              <a:t>zubr</a:t>
            </a:r>
            <a:r>
              <a:rPr lang="en-US" sz="1600" b="1" dirty="0" smtClean="0">
                <a:solidFill>
                  <a:schemeClr val="tx1"/>
                </a:solidFill>
                <a:latin typeface="Curlz MT"/>
              </a:rPr>
              <a:t>" in Belorussian.</a:t>
            </a:r>
          </a:p>
          <a:p>
            <a:r>
              <a:rPr lang="en-US" sz="1600" b="1" dirty="0" smtClean="0">
                <a:solidFill>
                  <a:schemeClr val="tx1"/>
                </a:solidFill>
                <a:latin typeface="Curlz MT"/>
              </a:rPr>
              <a:t>As well as the forest, </a:t>
            </a:r>
            <a:r>
              <a:rPr lang="en-US" sz="1600" b="1" dirty="0" err="1" smtClean="0">
                <a:solidFill>
                  <a:schemeClr val="tx1"/>
                </a:solidFill>
                <a:latin typeface="Curlz MT"/>
              </a:rPr>
              <a:t>Belovezhskaya</a:t>
            </a:r>
            <a:r>
              <a:rPr lang="en-US" sz="1600" b="1" dirty="0" smtClean="0">
                <a:solidFill>
                  <a:schemeClr val="tx1"/>
                </a:solidFill>
                <a:latin typeface="Curlz MT"/>
              </a:rPr>
              <a:t> </a:t>
            </a:r>
            <a:r>
              <a:rPr lang="en-US" sz="1600" b="1" dirty="0" err="1" smtClean="0">
                <a:solidFill>
                  <a:schemeClr val="tx1"/>
                </a:solidFill>
                <a:latin typeface="Curlz MT"/>
              </a:rPr>
              <a:t>Pushcha</a:t>
            </a:r>
            <a:r>
              <a:rPr lang="en-US" sz="1600" b="1" dirty="0" smtClean="0">
                <a:solidFill>
                  <a:schemeClr val="tx1"/>
                </a:solidFill>
                <a:latin typeface="Curlz MT"/>
              </a:rPr>
              <a:t> National Park also boats a zoo, library and a museum, and supports wood processing, handicrafts and various local industries.  </a:t>
            </a:r>
          </a:p>
          <a:p>
            <a:endParaRPr lang="ru-RU" sz="1600" b="1"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51340549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Текст 1"/>
          <p:cNvSpPr>
            <a:spLocks noGrp="1"/>
          </p:cNvSpPr>
          <p:nvPr>
            <p:ph type="body" idx="4294967295"/>
          </p:nvPr>
        </p:nvSpPr>
        <p:spPr>
          <a:xfrm>
            <a:off x="838200" y="333375"/>
            <a:ext cx="8305800" cy="3816350"/>
          </a:xfrm>
        </p:spPr>
        <p:txBody>
          <a:bodyPr>
            <a:normAutofit/>
          </a:bodyPr>
          <a:lstStyle/>
          <a:p>
            <a:r>
              <a:rPr lang="en-US" sz="2800" dirty="0">
                <a:solidFill>
                  <a:schemeClr val="tx1"/>
                </a:solidFill>
                <a:latin typeface="Curlz MT" panose="04040404050702020202" pitchFamily="82" charset="0"/>
              </a:rPr>
              <a:t>Situated on the watershed of the Baltic Sea and the Black Sea, this immense forest range, consisting of evergreens and broad-leaved trees, is home to some remarkable animal life, including rare mammals such as the wolf, the lynx and the otter, as well as some 300 European Bison, a species which has been reintroduced into the park.</a:t>
            </a:r>
            <a:endParaRPr lang="ru-RU" sz="2800" dirty="0">
              <a:solidFill>
                <a:schemeClr val="tx1"/>
              </a:solidFill>
            </a:endParaRPr>
          </a:p>
        </p:txBody>
      </p:sp>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467544" y="4005064"/>
            <a:ext cx="3024336" cy="2268252"/>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Lst>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10323965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Текст 2"/>
          <p:cNvSpPr>
            <a:spLocks noGrp="1"/>
          </p:cNvSpPr>
          <p:nvPr>
            <p:ph type="body" idx="1"/>
          </p:nvPr>
        </p:nvSpPr>
        <p:spPr/>
        <p:txBody>
          <a:bodyPr/>
          <a:lstStyle/>
          <a:p>
            <a:endParaRPr lang="ru-RU"/>
          </a:p>
        </p:txBody>
      </p:sp>
      <p:sp>
        <p:nvSpPr>
          <p:cNvPr id="2" name="Заголовок 1"/>
          <p:cNvSpPr>
            <a:spLocks noGrp="1"/>
          </p:cNvSpPr>
          <p:nvPr>
            <p:ph type="title"/>
          </p:nvPr>
        </p:nvSpPr>
        <p:spPr/>
        <p:txBody>
          <a:bodyPr>
            <a:normAutofit/>
          </a:bodyPr>
          <a:lstStyle/>
          <a:p>
            <a:pPr algn="ctr"/>
            <a:r>
              <a:rPr lang="en-US" sz="4400" dirty="0" smtClean="0">
                <a:cs typeface="Aharoni" panose="02010803020104030203" pitchFamily="2" charset="-79"/>
              </a:rPr>
              <a:t>PAKISTAN</a:t>
            </a:r>
            <a:endParaRPr lang="ru-RU" sz="4400" dirty="0">
              <a:cs typeface="Aharoni" panose="02010803020104030203" pitchFamily="2" charset="-79"/>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602569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descr="00000.jpg"/>
          <p:cNvPicPr>
            <a:picLocks noChangeAspect="1"/>
          </p:cNvPicPr>
          <p:nvPr/>
        </p:nvPicPr>
        <p:blipFill>
          <a:blip r:embed="rId2" cstate="print"/>
          <a:stretch>
            <a:fillRect/>
          </a:stretch>
        </p:blipFill>
        <p:spPr>
          <a:xfrm>
            <a:off x="0" y="0"/>
            <a:ext cx="9182100" cy="6581775"/>
          </a:xfrm>
          <a:prstGeom prst="roundRect">
            <a:avLst>
              <a:gd name="adj" fmla="val 692"/>
            </a:avLst>
          </a:prstGeom>
          <a:solidFill>
            <a:srgbClr val="FFFFFF">
              <a:shade val="85000"/>
            </a:srgbClr>
          </a:solidFill>
          <a:ln>
            <a:noFill/>
          </a:ln>
          <a:effectLst>
            <a:reflection blurRad="12700" stA="38000" endPos="28000" dist="5000" dir="5400000" sy="-100000" algn="bl" rotWithShape="0"/>
          </a:effectLst>
        </p:spPr>
      </p:pic>
      <p:sp>
        <p:nvSpPr>
          <p:cNvPr id="2" name="Title 1"/>
          <p:cNvSpPr>
            <a:spLocks noGrp="1"/>
          </p:cNvSpPr>
          <p:nvPr>
            <p:ph type="title"/>
          </p:nvPr>
        </p:nvSpPr>
        <p:spPr/>
        <p:txBody>
          <a:bodyPr/>
          <a:lstStyle/>
          <a:p>
            <a:r>
              <a:rPr lang="en-US" dirty="0" smtClean="0">
                <a:solidFill>
                  <a:schemeClr val="bg1"/>
                </a:solidFill>
              </a:rPr>
              <a:t>The </a:t>
            </a:r>
            <a:r>
              <a:rPr lang="en-US" dirty="0" err="1" smtClean="0">
                <a:solidFill>
                  <a:schemeClr val="bg1"/>
                </a:solidFill>
              </a:rPr>
              <a:t>Hawkes</a:t>
            </a:r>
            <a:r>
              <a:rPr lang="en-US" dirty="0" smtClean="0">
                <a:solidFill>
                  <a:schemeClr val="bg1"/>
                </a:solidFill>
              </a:rPr>
              <a:t> bay Beach </a:t>
            </a:r>
            <a:endParaRPr lang="en-US" dirty="0">
              <a:solidFill>
                <a:schemeClr val="bg1"/>
              </a:solidFill>
            </a:endParaRPr>
          </a:p>
        </p:txBody>
      </p:sp>
      <p:sp>
        <p:nvSpPr>
          <p:cNvPr id="3" name="Content Placeholder 2"/>
          <p:cNvSpPr>
            <a:spLocks noGrp="1"/>
          </p:cNvSpPr>
          <p:nvPr>
            <p:ph idx="1"/>
          </p:nvPr>
        </p:nvSpPr>
        <p:spPr/>
        <p:txBody>
          <a:bodyPr/>
          <a:lstStyle/>
          <a:p>
            <a:r>
              <a:rPr lang="en-US" dirty="0" smtClean="0"/>
              <a:t>Karachi is a beaching heaven. With its shiny sunny beaches, Karachi is one of the most popular beach cities in the world. The relatively mild climate and the sunny days makes the experience much more amazing.</a:t>
            </a:r>
          </a:p>
          <a:p>
            <a:pPr>
              <a:buNone/>
            </a:pPr>
            <a:endParaRPr lang="en-US" dirty="0"/>
          </a:p>
        </p:txBody>
      </p:sp>
      <p:pic>
        <p:nvPicPr>
          <p:cNvPr id="19458" name="Picture 2" descr="http://www.chitraltimes.com/images/bss_logo.jpg"/>
          <p:cNvPicPr>
            <a:picLocks noChangeAspect="1" noChangeArrowheads="1"/>
          </p:cNvPicPr>
          <p:nvPr/>
        </p:nvPicPr>
        <p:blipFill>
          <a:blip r:embed="rId3" cstate="print"/>
          <a:srcRect/>
          <a:stretch>
            <a:fillRect/>
          </a:stretch>
        </p:blipFill>
        <p:spPr bwMode="auto">
          <a:xfrm>
            <a:off x="0" y="0"/>
            <a:ext cx="1247775" cy="1228726"/>
          </a:xfrm>
          <a:prstGeom prst="rect">
            <a:avLst/>
          </a:prstGeom>
          <a:noFill/>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490652070"/>
      </p:ext>
    </p:extLst>
  </p:cSld>
  <p:clrMapOvr>
    <a:masterClrMapping/>
  </p:clrMapOvr>
  <p:transition spd="slow">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allAtOnce"/>
    </p:bldLst>
  </p:timing>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026" name="Picture 2" descr="Quaid's Mausoleum"/>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2" name="Title 1"/>
          <p:cNvSpPr>
            <a:spLocks noGrp="1"/>
          </p:cNvSpPr>
          <p:nvPr>
            <p:ph type="title"/>
          </p:nvPr>
        </p:nvSpPr>
        <p:spPr/>
        <p:txBody>
          <a:bodyPr/>
          <a:lstStyle/>
          <a:p>
            <a:r>
              <a:rPr lang="en-US" dirty="0" smtClean="0">
                <a:solidFill>
                  <a:schemeClr val="bg1"/>
                </a:solidFill>
              </a:rPr>
              <a:t>Quaid-e-</a:t>
            </a:r>
            <a:r>
              <a:rPr lang="en-US" dirty="0" err="1" smtClean="0">
                <a:solidFill>
                  <a:schemeClr val="bg1"/>
                </a:solidFill>
              </a:rPr>
              <a:t>Azam’s</a:t>
            </a:r>
            <a:r>
              <a:rPr lang="en-US" dirty="0" smtClean="0">
                <a:solidFill>
                  <a:schemeClr val="bg1"/>
                </a:solidFill>
              </a:rPr>
              <a:t> Mausoleum</a:t>
            </a:r>
            <a:endParaRPr lang="en-US" dirty="0">
              <a:solidFill>
                <a:schemeClr val="bg1"/>
              </a:solidFill>
            </a:endParaRPr>
          </a:p>
        </p:txBody>
      </p:sp>
      <p:sp>
        <p:nvSpPr>
          <p:cNvPr id="3" name="Content Placeholder 2"/>
          <p:cNvSpPr>
            <a:spLocks noGrp="1"/>
          </p:cNvSpPr>
          <p:nvPr>
            <p:ph idx="1"/>
          </p:nvPr>
        </p:nvSpPr>
        <p:spPr/>
        <p:txBody>
          <a:bodyPr/>
          <a:lstStyle/>
          <a:p>
            <a:r>
              <a:rPr lang="en-US" dirty="0" smtClean="0"/>
              <a:t>One of the most important landmarks in the city of Karachi is the Mausoleum of the Quaid e Azam (the Great Leader) Muhammad Ali Jinnah. The city is also the birth place of the Nation's founder whose splendid white marbled mausoleum towers the skies of Karachi</a:t>
            </a:r>
          </a:p>
        </p:txBody>
      </p:sp>
      <p:pic>
        <p:nvPicPr>
          <p:cNvPr id="18434" name="Picture 2" descr="http://www.chitraltimes.com/images/bss_logo.jpg"/>
          <p:cNvPicPr>
            <a:picLocks noChangeAspect="1" noChangeArrowheads="1"/>
          </p:cNvPicPr>
          <p:nvPr/>
        </p:nvPicPr>
        <p:blipFill>
          <a:blip r:embed="rId3" cstate="print"/>
          <a:srcRect/>
          <a:stretch>
            <a:fillRect/>
          </a:stretch>
        </p:blipFill>
        <p:spPr bwMode="auto">
          <a:xfrm>
            <a:off x="1" y="0"/>
            <a:ext cx="990599" cy="1228726"/>
          </a:xfrm>
          <a:prstGeom prst="rect">
            <a:avLst/>
          </a:prstGeom>
          <a:noFill/>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206637674"/>
      </p:ext>
    </p:extLst>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allAtOnce"/>
    </p:bldLst>
  </p:timing>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descr="00000.jpg"/>
          <p:cNvPicPr>
            <a:picLocks noChangeAspect="1"/>
          </p:cNvPicPr>
          <p:nvPr/>
        </p:nvPicPr>
        <p:blipFill>
          <a:blip r:embed="rId2" cstate="print"/>
          <a:stretch>
            <a:fillRect/>
          </a:stretch>
        </p:blipFill>
        <p:spPr>
          <a:xfrm>
            <a:off x="0" y="0"/>
            <a:ext cx="9144000" cy="6858000"/>
          </a:xfrm>
          <a:prstGeom prst="rect">
            <a:avLst/>
          </a:prstGeom>
        </p:spPr>
      </p:pic>
      <p:sp>
        <p:nvSpPr>
          <p:cNvPr id="2" name="Title 1"/>
          <p:cNvSpPr>
            <a:spLocks noGrp="1"/>
          </p:cNvSpPr>
          <p:nvPr>
            <p:ph type="title"/>
          </p:nvPr>
        </p:nvSpPr>
        <p:spPr/>
        <p:txBody>
          <a:bodyPr/>
          <a:lstStyle/>
          <a:p>
            <a:r>
              <a:rPr lang="en-US" dirty="0" smtClean="0">
                <a:solidFill>
                  <a:schemeClr val="bg1"/>
                </a:solidFill>
              </a:rPr>
              <a:t>Paradise Point </a:t>
            </a:r>
            <a:endParaRPr lang="en-US" dirty="0">
              <a:solidFill>
                <a:schemeClr val="bg1"/>
              </a:solidFill>
            </a:endParaRPr>
          </a:p>
        </p:txBody>
      </p:sp>
      <p:sp>
        <p:nvSpPr>
          <p:cNvPr id="3" name="Content Placeholder 2"/>
          <p:cNvSpPr>
            <a:spLocks noGrp="1"/>
          </p:cNvSpPr>
          <p:nvPr>
            <p:ph idx="1"/>
          </p:nvPr>
        </p:nvSpPr>
        <p:spPr/>
        <p:txBody>
          <a:bodyPr/>
          <a:lstStyle/>
          <a:p>
            <a:r>
              <a:rPr lang="en-US" dirty="0" smtClean="0"/>
              <a:t>The Paradise Point attracts visitors with its rock promontory and a natural rock arch. Discover underwater world with scuba diving. To boil it all up, you can't resist the charm of these beaches if you're a coastal vulture.</a:t>
            </a:r>
          </a:p>
          <a:p>
            <a:pPr>
              <a:buNone/>
            </a:pPr>
            <a:endParaRPr lang="en-US" dirty="0"/>
          </a:p>
        </p:txBody>
      </p:sp>
      <p:pic>
        <p:nvPicPr>
          <p:cNvPr id="17410" name="Picture 2" descr="http://www.chitraltimes.com/images/bss_logo.jpg"/>
          <p:cNvPicPr>
            <a:picLocks noChangeAspect="1" noChangeArrowheads="1"/>
          </p:cNvPicPr>
          <p:nvPr/>
        </p:nvPicPr>
        <p:blipFill>
          <a:blip r:embed="rId3" cstate="print"/>
          <a:srcRect/>
          <a:stretch>
            <a:fillRect/>
          </a:stretch>
        </p:blipFill>
        <p:spPr bwMode="auto">
          <a:xfrm>
            <a:off x="1" y="0"/>
            <a:ext cx="1066800" cy="1228726"/>
          </a:xfrm>
          <a:prstGeom prst="rect">
            <a:avLst/>
          </a:prstGeom>
          <a:noFill/>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697529373"/>
      </p:ext>
    </p:extLst>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additive="base">
                                        <p:cTn id="12" dur="20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3" dur="20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allAtOnce"/>
    </p:bldLst>
  </p:timing>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7410" name="Picture 2" descr="Empress Market"/>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2" name="Title 1"/>
          <p:cNvSpPr>
            <a:spLocks noGrp="1"/>
          </p:cNvSpPr>
          <p:nvPr>
            <p:ph type="title"/>
          </p:nvPr>
        </p:nvSpPr>
        <p:spPr/>
        <p:txBody>
          <a:bodyPr/>
          <a:lstStyle/>
          <a:p>
            <a:r>
              <a:rPr lang="en-US" dirty="0" smtClean="0">
                <a:solidFill>
                  <a:schemeClr val="bg1"/>
                </a:solidFill>
              </a:rPr>
              <a:t>Empress Market </a:t>
            </a:r>
            <a:endParaRPr lang="en-US" dirty="0">
              <a:solidFill>
                <a:schemeClr val="bg1"/>
              </a:solidFill>
            </a:endParaRPr>
          </a:p>
        </p:txBody>
      </p:sp>
      <p:sp>
        <p:nvSpPr>
          <p:cNvPr id="3" name="Content Placeholder 2"/>
          <p:cNvSpPr>
            <a:spLocks noGrp="1"/>
          </p:cNvSpPr>
          <p:nvPr>
            <p:ph idx="1"/>
          </p:nvPr>
        </p:nvSpPr>
        <p:spPr/>
        <p:txBody>
          <a:bodyPr>
            <a:normAutofit/>
          </a:bodyPr>
          <a:lstStyle/>
          <a:p>
            <a:r>
              <a:rPr lang="en-US" sz="2400" b="1" dirty="0" smtClean="0"/>
              <a:t>The market traces its origins to the British Raj era, when it was first constructed. Today, it is amongst the most popular and busy places for shopping in Karachi and reflects as one of the few historical spots of the city. Commodities sold in the Empress Market range from condiments, fruit, vegetables and meat to stationary material, textiles and pet shops.</a:t>
            </a:r>
          </a:p>
          <a:p>
            <a:pPr>
              <a:buNone/>
            </a:pPr>
            <a:endParaRPr lang="en-US" sz="2400" b="1" dirty="0"/>
          </a:p>
        </p:txBody>
      </p:sp>
      <p:pic>
        <p:nvPicPr>
          <p:cNvPr id="16386" name="Picture 2" descr="http://www.chitraltimes.com/images/bss_logo.jpg"/>
          <p:cNvPicPr>
            <a:picLocks noChangeAspect="1" noChangeArrowheads="1"/>
          </p:cNvPicPr>
          <p:nvPr/>
        </p:nvPicPr>
        <p:blipFill>
          <a:blip r:embed="rId3" cstate="print"/>
          <a:srcRect/>
          <a:stretch>
            <a:fillRect/>
          </a:stretch>
        </p:blipFill>
        <p:spPr bwMode="auto">
          <a:xfrm>
            <a:off x="1" y="0"/>
            <a:ext cx="1066800" cy="1228726"/>
          </a:xfrm>
          <a:prstGeom prst="rect">
            <a:avLst/>
          </a:prstGeom>
          <a:noFill/>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089547297"/>
      </p:ext>
    </p:extLst>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20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20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2000" fill="hold"/>
                                        <p:tgtEl>
                                          <p:spTgt spid="2"/>
                                        </p:tgtEl>
                                        <p:attrNameLst>
                                          <p:attrName>ppt_x</p:attrName>
                                        </p:attrNameLst>
                                      </p:cBhvr>
                                      <p:tavLst>
                                        <p:tav tm="0">
                                          <p:val>
                                            <p:strVal val="#ppt_x"/>
                                          </p:val>
                                        </p:tav>
                                        <p:tav tm="100000">
                                          <p:val>
                                            <p:strVal val="#ppt_x"/>
                                          </p:val>
                                        </p:tav>
                                      </p:tavLst>
                                    </p:anim>
                                    <p:anim calcmode="lin" valueType="num">
                                      <p:cBhvr additive="base">
                                        <p:cTn id="14" dur="20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descr="ooo.jpg"/>
          <p:cNvPicPr>
            <a:picLocks noChangeAspect="1"/>
          </p:cNvPicPr>
          <p:nvPr/>
        </p:nvPicPr>
        <p:blipFill>
          <a:blip r:embed="rId2" cstate="print"/>
          <a:stretch>
            <a:fillRect/>
          </a:stretch>
        </p:blipFill>
        <p:spPr>
          <a:xfrm>
            <a:off x="0" y="0"/>
            <a:ext cx="9144000" cy="6858000"/>
          </a:xfrm>
          <a:prstGeom prst="rect">
            <a:avLst/>
          </a:prstGeom>
        </p:spPr>
      </p:pic>
      <p:sp>
        <p:nvSpPr>
          <p:cNvPr id="2" name="Title 1"/>
          <p:cNvSpPr>
            <a:spLocks noGrp="1"/>
          </p:cNvSpPr>
          <p:nvPr>
            <p:ph type="title"/>
          </p:nvPr>
        </p:nvSpPr>
        <p:spPr/>
        <p:txBody>
          <a:bodyPr/>
          <a:lstStyle/>
          <a:p>
            <a:r>
              <a:rPr lang="en-US" dirty="0" smtClean="0">
                <a:solidFill>
                  <a:schemeClr val="bg1"/>
                </a:solidFill>
              </a:rPr>
              <a:t>Mohatta Palace</a:t>
            </a:r>
            <a:endParaRPr lang="en-US" dirty="0">
              <a:solidFill>
                <a:schemeClr val="bg1"/>
              </a:solidFill>
            </a:endParaRPr>
          </a:p>
        </p:txBody>
      </p:sp>
      <p:sp>
        <p:nvSpPr>
          <p:cNvPr id="3" name="Content Placeholder 2"/>
          <p:cNvSpPr>
            <a:spLocks noGrp="1"/>
          </p:cNvSpPr>
          <p:nvPr>
            <p:ph idx="1"/>
          </p:nvPr>
        </p:nvSpPr>
        <p:spPr/>
        <p:txBody>
          <a:bodyPr>
            <a:normAutofit/>
          </a:bodyPr>
          <a:lstStyle/>
          <a:p>
            <a:r>
              <a:rPr lang="en-US" sz="2800" b="1" dirty="0" smtClean="0">
                <a:solidFill>
                  <a:schemeClr val="bg1"/>
                </a:solidFill>
              </a:rPr>
              <a:t>The architect of the palace was Agha Ahmed Hussain. However, Mohatta could enjoy this building for only about two decades before the independence, after which he left Karachi for India. He built the Palace in the tradition of stone palaces in Rajasthan, using pink Jodhpur</a:t>
            </a:r>
            <a:r>
              <a:rPr lang="en-US" sz="2800" b="1" dirty="0">
                <a:solidFill>
                  <a:schemeClr val="bg1"/>
                </a:solidFill>
              </a:rPr>
              <a:t> </a:t>
            </a:r>
            <a:r>
              <a:rPr lang="en-US" sz="2800" b="1" dirty="0" smtClean="0">
                <a:solidFill>
                  <a:schemeClr val="bg1"/>
                </a:solidFill>
              </a:rPr>
              <a:t>stone in combination with the local yellow stone from Gizri.</a:t>
            </a:r>
          </a:p>
          <a:p>
            <a:pPr>
              <a:buNone/>
            </a:pPr>
            <a:endParaRPr lang="en-US" sz="2800" b="1" dirty="0" smtClean="0">
              <a:solidFill>
                <a:schemeClr val="bg1"/>
              </a:solidFill>
            </a:endParaRPr>
          </a:p>
          <a:p>
            <a:endParaRPr lang="en-US" sz="2800" dirty="0"/>
          </a:p>
        </p:txBody>
      </p:sp>
      <p:pic>
        <p:nvPicPr>
          <p:cNvPr id="15362" name="Picture 2" descr="http://www.chitraltimes.com/images/bss_logo.jpg"/>
          <p:cNvPicPr>
            <a:picLocks noChangeAspect="1" noChangeArrowheads="1"/>
          </p:cNvPicPr>
          <p:nvPr/>
        </p:nvPicPr>
        <p:blipFill>
          <a:blip r:embed="rId3" cstate="print"/>
          <a:srcRect/>
          <a:stretch>
            <a:fillRect/>
          </a:stretch>
        </p:blipFill>
        <p:spPr bwMode="auto">
          <a:xfrm>
            <a:off x="1" y="0"/>
            <a:ext cx="1066800" cy="1228726"/>
          </a:xfrm>
          <a:prstGeom prst="rect">
            <a:avLst/>
          </a:prstGeom>
          <a:noFill/>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340101454"/>
      </p:ext>
    </p:extLst>
  </p:cSld>
  <p:clrMapOvr>
    <a:masterClrMapping/>
  </p:clrMapOvr>
  <p:transition spd="slow">
    <p:cut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down)">
                                      <p:cBhvr>
                                        <p:cTn id="12"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43250" y="2852936"/>
            <a:ext cx="7125113" cy="924475"/>
          </a:xfrm>
        </p:spPr>
        <p:txBody>
          <a:bodyPr/>
          <a:lstStyle/>
          <a:p>
            <a:pPr algn="ctr"/>
            <a:r>
              <a:rPr lang="en-US" dirty="0" smtClean="0">
                <a:latin typeface="Aharoni" panose="02010803020104030203" pitchFamily="2" charset="-79"/>
                <a:cs typeface="Aharoni" panose="02010803020104030203" pitchFamily="2" charset="-79"/>
              </a:rPr>
              <a:t>Thank you!</a:t>
            </a:r>
            <a:endParaRPr lang="ru-RU" dirty="0">
              <a:cs typeface="Aharoni" panose="02010803020104030203" pitchFamily="2" charset="-79"/>
            </a:endParaRPr>
          </a:p>
        </p:txBody>
      </p:sp>
      <p:pic>
        <p:nvPicPr>
          <p:cNvPr id="3" name="Рисунок 2"/>
          <p:cNvPicPr>
            <a:picLocks noChangeAspect="1"/>
          </p:cNvPicPr>
          <p:nvPr/>
        </p:nvPicPr>
        <p:blipFill>
          <a:blip r:embed="rId2"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1043608" y="5334940"/>
            <a:ext cx="914400" cy="676656"/>
          </a:xfrm>
          <a:prstGeom prst="rect">
            <a:avLst/>
          </a:prstGeom>
        </p:spPr>
      </p:pic>
      <p:pic>
        <p:nvPicPr>
          <p:cNvPr id="5" name="Рисунок 4"/>
          <p:cNvPicPr>
            <a:picLocks noChangeAspect="1"/>
          </p:cNvPicPr>
          <p:nvPr/>
        </p:nvPicPr>
        <p:blipFill>
          <a:blip r:embed="rId3"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2267744" y="5394164"/>
            <a:ext cx="1146928" cy="606725"/>
          </a:xfrm>
          <a:prstGeom prst="rect">
            <a:avLst/>
          </a:prstGeom>
        </p:spPr>
      </p:pic>
      <p:pic>
        <p:nvPicPr>
          <p:cNvPr id="6" name="Рисунок 5"/>
          <p:cNvPicPr>
            <a:picLocks noChangeAspect="1"/>
          </p:cNvPicPr>
          <p:nvPr/>
        </p:nvPicPr>
        <p:blipFill>
          <a:blip r:embed="rId4"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3707904" y="5434248"/>
            <a:ext cx="936104" cy="526559"/>
          </a:xfrm>
          <a:prstGeom prst="rect">
            <a:avLst/>
          </a:prstGeom>
        </p:spPr>
      </p:pic>
      <p:pic>
        <p:nvPicPr>
          <p:cNvPr id="7" name="Рисунок 6"/>
          <p:cNvPicPr>
            <a:picLocks noChangeAspect="1"/>
          </p:cNvPicPr>
          <p:nvPr/>
        </p:nvPicPr>
        <p:blipFill>
          <a:blip r:embed="rId5"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4733024" y="5197865"/>
            <a:ext cx="1207128" cy="905346"/>
          </a:xfrm>
          <a:prstGeom prst="rect">
            <a:avLst/>
          </a:prstGeom>
        </p:spPr>
      </p:pic>
      <p:pic>
        <p:nvPicPr>
          <p:cNvPr id="8" name="Рисунок 7"/>
          <p:cNvPicPr>
            <a:picLocks noChangeAspect="1"/>
          </p:cNvPicPr>
          <p:nvPr/>
        </p:nvPicPr>
        <p:blipFill>
          <a:blip r:embed="rId6"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5940152" y="5313552"/>
            <a:ext cx="1060890" cy="795668"/>
          </a:xfrm>
          <a:prstGeom prst="rect">
            <a:avLst/>
          </a:prstGeom>
        </p:spPr>
      </p:pic>
      <p:pic>
        <p:nvPicPr>
          <p:cNvPr id="9" name="Рисунок 8"/>
          <p:cNvPicPr>
            <a:picLocks noChangeAspect="1"/>
          </p:cNvPicPr>
          <p:nvPr/>
        </p:nvPicPr>
        <p:blipFill>
          <a:blip r:embed="rId7">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7092280" y="5357270"/>
            <a:ext cx="976083" cy="628380"/>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82095140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en-US" sz="2800" dirty="0" smtClean="0">
                <a:latin typeface="Aharoni" panose="02010803020104030203" pitchFamily="2" charset="-79"/>
                <a:cs typeface="Aharoni" panose="02010803020104030203" pitchFamily="2" charset="-79"/>
              </a:rPr>
              <a:t>The Kremlin</a:t>
            </a:r>
            <a:endParaRPr lang="ru-RU" sz="2800" dirty="0">
              <a:cs typeface="Aharoni" panose="02010803020104030203" pitchFamily="2" charset="-79"/>
            </a:endParaRPr>
          </a:p>
        </p:txBody>
      </p:sp>
      <p:sp>
        <p:nvSpPr>
          <p:cNvPr id="4" name="Текст 3"/>
          <p:cNvSpPr>
            <a:spLocks noGrp="1"/>
          </p:cNvSpPr>
          <p:nvPr>
            <p:ph type="body" idx="2"/>
          </p:nvPr>
        </p:nvSpPr>
        <p:spPr>
          <a:xfrm>
            <a:off x="457200" y="548680"/>
            <a:ext cx="3394720" cy="4861520"/>
          </a:xfrm>
        </p:spPr>
        <p:txBody>
          <a:bodyPr/>
          <a:lstStyle/>
          <a:p>
            <a:r>
              <a:rPr lang="en-US" dirty="0" smtClean="0"/>
              <a:t>The Kremlin is the most important sight of Moscow, the heart of the city. Moscow Kremlin was the first fortress constructed according to a new system of fortification. The towers were built in equal distance along the length of the wall. The Kremlin as a medieval castle was surrounded by water from all sides.</a:t>
            </a:r>
          </a:p>
          <a:p>
            <a:r>
              <a:rPr lang="en-US" dirty="0" smtClean="0"/>
              <a:t>In its territory there are a lot of cathedrals and palaces. Nowadays, the Moscow Kremlin with all </a:t>
            </a:r>
            <a:r>
              <a:rPr lang="en-US" dirty="0"/>
              <a:t>t</a:t>
            </a:r>
            <a:r>
              <a:rPr lang="en-US" dirty="0" smtClean="0"/>
              <a:t>he beauty of the palaces and cathedrals is a stunning sight. Today, all these cathedrals have been converted into museums.</a:t>
            </a:r>
          </a:p>
          <a:p>
            <a:r>
              <a:rPr lang="en-US" dirty="0" smtClean="0"/>
              <a:t>Ivan the Great Bell Tower rises in the </a:t>
            </a:r>
            <a:r>
              <a:rPr lang="en-US" dirty="0" err="1" smtClean="0"/>
              <a:t>centre</a:t>
            </a:r>
            <a:r>
              <a:rPr lang="en-US" dirty="0" smtClean="0"/>
              <a:t> of the Kremlin. It unites all the Kremlin Cathedrals into a majestic ensemble.  </a:t>
            </a:r>
          </a:p>
        </p:txBody>
      </p:sp>
      <p:sp>
        <p:nvSpPr>
          <p:cNvPr id="3" name="Объект 2"/>
          <p:cNvSpPr>
            <a:spLocks noGrp="1"/>
          </p:cNvSpPr>
          <p:nvPr>
            <p:ph sz="half" idx="1"/>
          </p:nvPr>
        </p:nvSpPr>
        <p:spPr/>
        <p:txBody>
          <a:bodyPr/>
          <a:lstStyle/>
          <a:p>
            <a:endParaRPr lang="ru-RU" dirty="0"/>
          </a:p>
        </p:txBody>
      </p:sp>
      <p:pic>
        <p:nvPicPr>
          <p:cNvPr id="1027" name="Picture 3" descr="C:\Documents and Settings\Лариса\Рабочий стол\200812235945.jpg"/>
          <p:cNvPicPr>
            <a:picLocks noChangeAspect="1" noChangeArrowheads="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4055974" y="764704"/>
            <a:ext cx="4848969" cy="4023563"/>
          </a:xfrm>
          <a:prstGeom prst="rect">
            <a:avLst/>
          </a:prstGeom>
          <a:noFill/>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30960191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en-US" dirty="0" smtClean="0"/>
              <a:t>THE  Kremlin</a:t>
            </a:r>
            <a:br>
              <a:rPr lang="en-US" dirty="0" smtClean="0"/>
            </a:br>
            <a:r>
              <a:rPr lang="en-US" dirty="0" smtClean="0"/>
              <a:t>                                                        </a:t>
            </a:r>
            <a:endParaRPr lang="ru-RU" dirty="0"/>
          </a:p>
        </p:txBody>
      </p:sp>
      <p:sp>
        <p:nvSpPr>
          <p:cNvPr id="7" name="TextBox 6"/>
          <p:cNvSpPr txBox="1"/>
          <p:nvPr/>
        </p:nvSpPr>
        <p:spPr>
          <a:xfrm>
            <a:off x="4787153" y="5324599"/>
            <a:ext cx="2716307" cy="923330"/>
          </a:xfrm>
          <a:prstGeom prst="rect">
            <a:avLst/>
          </a:prstGeom>
          <a:noFill/>
        </p:spPr>
        <p:txBody>
          <a:bodyPr wrap="square" rtlCol="0">
            <a:spAutoFit/>
          </a:bodyPr>
          <a:lstStyle/>
          <a:p>
            <a:r>
              <a:rPr lang="en-US" dirty="0" smtClean="0"/>
              <a:t>The Cathedral  of </a:t>
            </a:r>
            <a:r>
              <a:rPr lang="ru-RU" dirty="0" smtClean="0"/>
              <a:t> </a:t>
            </a:r>
            <a:r>
              <a:rPr lang="en-US" dirty="0" smtClean="0"/>
              <a:t>Assumption, </a:t>
            </a:r>
          </a:p>
          <a:p>
            <a:r>
              <a:rPr lang="en-US" dirty="0" smtClean="0"/>
              <a:t>The  Palace of  Facets.</a:t>
            </a:r>
            <a:endParaRPr lang="ru-RU" dirty="0"/>
          </a:p>
        </p:txBody>
      </p:sp>
      <p:sp>
        <p:nvSpPr>
          <p:cNvPr id="4" name="Объект 3"/>
          <p:cNvSpPr>
            <a:spLocks noGrp="1"/>
          </p:cNvSpPr>
          <p:nvPr>
            <p:ph sz="half" idx="2"/>
          </p:nvPr>
        </p:nvSpPr>
        <p:spPr/>
        <p:txBody>
          <a:bodyPr>
            <a:normAutofit/>
          </a:bodyPr>
          <a:lstStyle/>
          <a:p>
            <a:r>
              <a:rPr lang="en-US" sz="1600" dirty="0" smtClean="0"/>
              <a:t>The Cathedral of Assumption was built by </a:t>
            </a:r>
            <a:r>
              <a:rPr lang="en-US" sz="1600" dirty="0" err="1" smtClean="0"/>
              <a:t>Aristotile</a:t>
            </a:r>
            <a:r>
              <a:rPr lang="en-US" sz="1600" dirty="0" smtClean="0"/>
              <a:t> </a:t>
            </a:r>
            <a:r>
              <a:rPr lang="en-US" sz="1600" dirty="0" err="1" smtClean="0"/>
              <a:t>Fioravante</a:t>
            </a:r>
            <a:r>
              <a:rPr lang="en-US" sz="1600" dirty="0" smtClean="0"/>
              <a:t>, one the most skilful architects of his time specially invited from Italy.(1497) It served as the place of coronation of Russia’s czars. Another fine example of Russian architecture is the Palace of Facets. It was built in 1487-91. Russian czars received foreign ambassadors</a:t>
            </a:r>
          </a:p>
          <a:p>
            <a:r>
              <a:rPr lang="en-US" sz="1600" dirty="0"/>
              <a:t>t</a:t>
            </a:r>
            <a:r>
              <a:rPr lang="en-US" sz="1600" dirty="0" smtClean="0"/>
              <a:t>here. </a:t>
            </a:r>
          </a:p>
          <a:p>
            <a:r>
              <a:rPr lang="en-US" sz="1600" dirty="0" smtClean="0"/>
              <a:t>The cathedral of Annunciation is quite small, it was used as the private chapel of the royal family.</a:t>
            </a:r>
            <a:endParaRPr lang="ru-RU" sz="1600" dirty="0"/>
          </a:p>
        </p:txBody>
      </p:sp>
      <p:pic>
        <p:nvPicPr>
          <p:cNvPr id="2051" name="Picture 3"/>
          <p:cNvPicPr>
            <a:picLocks noGrp="1" noChangeAspect="1" noChangeArrowheads="1"/>
          </p:cNvPicPr>
          <p:nvPr>
            <p:ph sz="half" idx="1"/>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395536" y="4610224"/>
            <a:ext cx="1905000" cy="142875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Lst>
        </p:spPr>
      </p:pic>
      <p:pic>
        <p:nvPicPr>
          <p:cNvPr id="2052" name="Picture 4"/>
          <p:cNvPicPr>
            <a:picLocks noChangeAspect="1" noChangeArrowheads="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683569" y="1772816"/>
            <a:ext cx="2688298" cy="2016224"/>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Lst>
        </p:spPr>
      </p:pic>
      <p:pic>
        <p:nvPicPr>
          <p:cNvPr id="2053" name="Picture 5"/>
          <p:cNvPicPr>
            <a:picLocks noChangeAspect="1" noChangeArrowheads="1"/>
          </p:cNvPicPr>
          <p:nvPr/>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2915816" y="4005064"/>
            <a:ext cx="1871337" cy="1584175"/>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Lst>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22918393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en-US" sz="2800" dirty="0" smtClean="0">
                <a:latin typeface="Aharoni" panose="02010803020104030203" pitchFamily="2" charset="-79"/>
                <a:cs typeface="Aharoni" panose="02010803020104030203" pitchFamily="2" charset="-79"/>
              </a:rPr>
              <a:t>The </a:t>
            </a:r>
            <a:r>
              <a:rPr lang="en-US" sz="2800" dirty="0" err="1" smtClean="0">
                <a:latin typeface="Aharoni" panose="02010803020104030203" pitchFamily="2" charset="-79"/>
                <a:cs typeface="Aharoni" panose="02010803020104030203" pitchFamily="2" charset="-79"/>
              </a:rPr>
              <a:t>Novodevichy</a:t>
            </a:r>
            <a:r>
              <a:rPr lang="en-US" sz="2800" dirty="0" smtClean="0">
                <a:latin typeface="Aharoni" panose="02010803020104030203" pitchFamily="2" charset="-79"/>
                <a:cs typeface="Aharoni" panose="02010803020104030203" pitchFamily="2" charset="-79"/>
              </a:rPr>
              <a:t> Convent </a:t>
            </a:r>
            <a:endParaRPr lang="ru-RU" sz="2800" dirty="0">
              <a:cs typeface="Aharoni" panose="02010803020104030203" pitchFamily="2" charset="-79"/>
            </a:endParaRPr>
          </a:p>
        </p:txBody>
      </p:sp>
      <p:sp>
        <p:nvSpPr>
          <p:cNvPr id="4" name="Текст 3"/>
          <p:cNvSpPr>
            <a:spLocks noGrp="1"/>
          </p:cNvSpPr>
          <p:nvPr>
            <p:ph type="body" idx="2"/>
          </p:nvPr>
        </p:nvSpPr>
        <p:spPr/>
        <p:txBody>
          <a:bodyPr/>
          <a:lstStyle/>
          <a:p>
            <a:r>
              <a:rPr lang="en-US" dirty="0" smtClean="0"/>
              <a:t>The </a:t>
            </a:r>
            <a:r>
              <a:rPr lang="en-US" dirty="0" err="1" smtClean="0"/>
              <a:t>Novodevichy</a:t>
            </a:r>
            <a:r>
              <a:rPr lang="en-US" dirty="0" smtClean="0"/>
              <a:t> Convent — an orthodox female monastery of the Russian Church in Moscow. The </a:t>
            </a:r>
            <a:r>
              <a:rPr lang="en-US" dirty="0" err="1" smtClean="0"/>
              <a:t>Novodevichy</a:t>
            </a:r>
            <a:r>
              <a:rPr lang="en-US" dirty="0" smtClean="0"/>
              <a:t> Convent was founded by the grand duke </a:t>
            </a:r>
            <a:r>
              <a:rPr lang="en-US" dirty="0" err="1" smtClean="0"/>
              <a:t>Vasily</a:t>
            </a:r>
            <a:r>
              <a:rPr lang="en-US" dirty="0" smtClean="0"/>
              <a:t> III in 1524 — in honor of the Smolensk icon of the Mother of God of "</a:t>
            </a:r>
            <a:r>
              <a:rPr lang="en-US" dirty="0" err="1" smtClean="0"/>
              <a:t>Odigitriya</a:t>
            </a:r>
            <a:r>
              <a:rPr lang="en-US" dirty="0" smtClean="0"/>
              <a:t>" — the main shrine of Smolensk, in gratitude for mastering Smolensk in 1514.</a:t>
            </a:r>
            <a:endParaRPr lang="ru-RU" dirty="0"/>
          </a:p>
        </p:txBody>
      </p:sp>
      <p:pic>
        <p:nvPicPr>
          <p:cNvPr id="5" name="Объект 4"/>
          <p:cNvPicPr>
            <a:picLocks noGrp="1" noChangeAspect="1"/>
          </p:cNvPicPr>
          <p:nvPr>
            <p:ph sz="half" idx="1"/>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3575050" y="1007269"/>
            <a:ext cx="5340350" cy="4005262"/>
          </a:xfr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72634701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b="1" dirty="0" smtClean="0"/>
              <a:t>The </a:t>
            </a:r>
            <a:r>
              <a:rPr lang="en-US" b="1" dirty="0" err="1" smtClean="0"/>
              <a:t>Novodevichy</a:t>
            </a:r>
            <a:r>
              <a:rPr lang="en-US" b="1" dirty="0" smtClean="0"/>
              <a:t> Convent </a:t>
            </a:r>
            <a:endParaRPr lang="ru-RU" b="1" dirty="0"/>
          </a:p>
        </p:txBody>
      </p:sp>
      <p:pic>
        <p:nvPicPr>
          <p:cNvPr id="6" name="Объект 5"/>
          <p:cNvPicPr>
            <a:picLocks noGrp="1" noChangeAspect="1"/>
          </p:cNvPicPr>
          <p:nvPr>
            <p:ph sz="half" idx="1"/>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457200" y="1628800"/>
            <a:ext cx="3852203" cy="4464496"/>
          </a:xfrm>
        </p:spPr>
      </p:pic>
      <p:pic>
        <p:nvPicPr>
          <p:cNvPr id="7" name="Объект 6"/>
          <p:cNvPicPr>
            <a:picLocks noGrp="1" noChangeAspect="1"/>
          </p:cNvPicPr>
          <p:nvPr>
            <p:ph sz="half" idx="2"/>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4648200" y="2491073"/>
            <a:ext cx="4343400" cy="2942653"/>
          </a:xfr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58984988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Текст 2"/>
          <p:cNvSpPr>
            <a:spLocks noGrp="1"/>
          </p:cNvSpPr>
          <p:nvPr>
            <p:ph type="body" idx="1"/>
          </p:nvPr>
        </p:nvSpPr>
        <p:spPr>
          <a:xfrm>
            <a:off x="971600" y="4221088"/>
            <a:ext cx="7117178" cy="860400"/>
          </a:xfrm>
        </p:spPr>
        <p:txBody>
          <a:bodyPr>
            <a:noAutofit/>
          </a:bodyPr>
          <a:lstStyle/>
          <a:p>
            <a:pPr algn="ctr"/>
            <a:r>
              <a:rPr lang="en-US" sz="2400" dirty="0" smtClean="0"/>
              <a:t>Near Saratov.</a:t>
            </a:r>
          </a:p>
          <a:p>
            <a:pPr algn="ctr"/>
            <a:r>
              <a:rPr lang="en-US" sz="2400" dirty="0" smtClean="0"/>
              <a:t>  State, Province or Region</a:t>
            </a:r>
            <a:br>
              <a:rPr lang="en-US" sz="2400" dirty="0" smtClean="0"/>
            </a:br>
            <a:r>
              <a:rPr lang="en-US" sz="2400" dirty="0" err="1" smtClean="0"/>
              <a:t>Astrakhkan</a:t>
            </a:r>
            <a:r>
              <a:rPr lang="en-US" sz="2400" dirty="0" smtClean="0"/>
              <a:t> Region, </a:t>
            </a:r>
            <a:r>
              <a:rPr lang="en-US" sz="2400" dirty="0" err="1" smtClean="0"/>
              <a:t>Kamyzyaksky</a:t>
            </a:r>
            <a:r>
              <a:rPr lang="en-US" sz="2400" dirty="0" smtClean="0"/>
              <a:t>, </a:t>
            </a:r>
            <a:r>
              <a:rPr lang="en-US" sz="2400" dirty="0" err="1" smtClean="0"/>
              <a:t>Ikryaninsky</a:t>
            </a:r>
            <a:r>
              <a:rPr lang="en-US" sz="2400" dirty="0" smtClean="0"/>
              <a:t> and </a:t>
            </a:r>
            <a:r>
              <a:rPr lang="en-US" sz="2400" dirty="0" err="1" smtClean="0"/>
              <a:t>Volodarsky</a:t>
            </a:r>
            <a:r>
              <a:rPr lang="en-US" sz="2400" dirty="0" smtClean="0"/>
              <a:t> Districts.</a:t>
            </a:r>
            <a:br>
              <a:rPr lang="en-US" sz="2400" dirty="0" smtClean="0"/>
            </a:br>
            <a:r>
              <a:rPr lang="en-US" sz="2400" dirty="0" smtClean="0"/>
              <a:t> Name of Property</a:t>
            </a:r>
            <a:br>
              <a:rPr lang="en-US" sz="2400" dirty="0" smtClean="0"/>
            </a:br>
            <a:r>
              <a:rPr lang="en-US" sz="2400" dirty="0" smtClean="0"/>
              <a:t>«The Volga Delta».</a:t>
            </a:r>
            <a:endParaRPr lang="ru-RU" sz="2400" dirty="0"/>
          </a:p>
        </p:txBody>
      </p:sp>
      <p:sp>
        <p:nvSpPr>
          <p:cNvPr id="2" name="Заголовок 1"/>
          <p:cNvSpPr>
            <a:spLocks noGrp="1"/>
          </p:cNvSpPr>
          <p:nvPr>
            <p:ph type="title"/>
          </p:nvPr>
        </p:nvSpPr>
        <p:spPr>
          <a:xfrm>
            <a:off x="1043608" y="2780928"/>
            <a:ext cx="7117178" cy="1468800"/>
          </a:xfrm>
        </p:spPr>
        <p:txBody>
          <a:bodyPr>
            <a:normAutofit/>
          </a:bodyPr>
          <a:lstStyle/>
          <a:p>
            <a:pPr algn="ctr"/>
            <a:r>
              <a:rPr lang="en-US" sz="4400" dirty="0">
                <a:latin typeface="Aharoni" panose="02010803020104030203" pitchFamily="2" charset="-79"/>
                <a:cs typeface="Aharoni" panose="02010803020104030203" pitchFamily="2" charset="-79"/>
              </a:rPr>
              <a:t>R</a:t>
            </a:r>
            <a:r>
              <a:rPr lang="en-US" sz="4400" dirty="0" smtClean="0">
                <a:latin typeface="Aharoni" panose="02010803020104030203" pitchFamily="2" charset="-79"/>
                <a:cs typeface="Aharoni" panose="02010803020104030203" pitchFamily="2" charset="-79"/>
              </a:rPr>
              <a:t>ussia</a:t>
            </a:r>
            <a:endParaRPr lang="ru-RU" sz="4400" dirty="0">
              <a:cs typeface="Aharoni" panose="02010803020104030203" pitchFamily="2" charset="-79"/>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292280878"/>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 Id="rId2" Type="http://schemas.openxmlformats.org/officeDocument/2006/relationships/image" Target="../media/image2.jpeg"/></Relationships>
</file>

<file path=ppt/theme/theme1.xml><?xml version="1.0" encoding="utf-8"?>
<a:theme xmlns:a="http://schemas.openxmlformats.org/drawingml/2006/main" name="Трек">
  <a:themeElements>
    <a:clrScheme name="Трек">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Трек">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Трек">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blipFill>
          <a:blip xmlns:r="http://schemas.openxmlformats.org/officeDocument/2006/relationships" r:embed="rId1">
            <a:duotone>
              <a:schemeClr val="phClr">
                <a:shade val="90000"/>
                <a:satMod val="150000"/>
              </a:schemeClr>
              <a:schemeClr val="phClr">
                <a:tint val="88000"/>
                <a:satMod val="105000"/>
              </a:schemeClr>
            </a:duotone>
          </a:blip>
          <a:tile tx="0" ty="0" sx="95000" sy="95000" flip="none" algn="t"/>
        </a:blipFill>
        <a:blipFill>
          <a:blip xmlns:r="http://schemas.openxmlformats.org/officeDocument/2006/relationships" r:embed="rId2">
            <a:duotone>
              <a:schemeClr val="phClr">
                <a:shade val="30000"/>
                <a:satMod val="455000"/>
              </a:schemeClr>
              <a:schemeClr val="phClr">
                <a:tint val="95000"/>
                <a:satMod val="120000"/>
              </a:schemeClr>
            </a:duotone>
          </a:blip>
          <a:stretch>
            <a:fillRect/>
          </a:stretch>
        </a:blip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Trek</Template>
  <TotalTime>283</TotalTime>
  <Words>5510</Words>
  <Application>Microsoft Macintosh PowerPoint</Application>
  <PresentationFormat>On-screen Show (4:3)</PresentationFormat>
  <Paragraphs>186</Paragraphs>
  <Slides>49</Slides>
  <Notes>2</Notes>
  <HiddenSlides>0</HiddenSlides>
  <MMClips>0</MMClips>
  <ScaleCrop>false</ScaleCrop>
  <HeadingPairs>
    <vt:vector size="4" baseType="variant">
      <vt:variant>
        <vt:lpstr>Design Template</vt:lpstr>
      </vt:variant>
      <vt:variant>
        <vt:i4>1</vt:i4>
      </vt:variant>
      <vt:variant>
        <vt:lpstr>Slide Titles</vt:lpstr>
      </vt:variant>
      <vt:variant>
        <vt:i4>49</vt:i4>
      </vt:variant>
    </vt:vector>
  </HeadingPairs>
  <TitlesOfParts>
    <vt:vector size="50" baseType="lpstr">
      <vt:lpstr>Трек</vt:lpstr>
      <vt:lpstr>   UNESCO WORLD HERITAGE</vt:lpstr>
      <vt:lpstr> Russia</vt:lpstr>
      <vt:lpstr>St. Basil's Cathedral</vt:lpstr>
      <vt:lpstr>St. Basil's Cathedral</vt:lpstr>
      <vt:lpstr>The Kremlin</vt:lpstr>
      <vt:lpstr>THE  Kremlin                                                         </vt:lpstr>
      <vt:lpstr>The Novodevichy Convent </vt:lpstr>
      <vt:lpstr>The Novodevichy Convent </vt:lpstr>
      <vt:lpstr>Russia</vt:lpstr>
      <vt:lpstr>Proposed Statement of Outstanding  Universal Value</vt:lpstr>
      <vt:lpstr>Proposed Statement of Outstanding  Universal Value</vt:lpstr>
      <vt:lpstr>Criteria under which inscription is proposed (and justification for inscription under these criteria)</vt:lpstr>
      <vt:lpstr>The Caspian sea </vt:lpstr>
      <vt:lpstr>The Volga Delta </vt:lpstr>
      <vt:lpstr>The Volga Delta</vt:lpstr>
      <vt:lpstr>Germany</vt:lpstr>
      <vt:lpstr>The Museumsinsel </vt:lpstr>
      <vt:lpstr>The Museumsinsel </vt:lpstr>
      <vt:lpstr>Sanssouci</vt:lpstr>
      <vt:lpstr>Holstentor</vt:lpstr>
      <vt:lpstr>St. Michael’s Church</vt:lpstr>
      <vt:lpstr>Cathedral of Hildesheim</vt:lpstr>
      <vt:lpstr>China</vt:lpstr>
      <vt:lpstr>Ancient villages in southern Anhui-xidi and Hongcun </vt:lpstr>
      <vt:lpstr>Classical gardens of Suzhou</vt:lpstr>
      <vt:lpstr>West lake cultural landscape of Hangzhou</vt:lpstr>
      <vt:lpstr>Jordan </vt:lpstr>
      <vt:lpstr>Petra</vt:lpstr>
      <vt:lpstr>Quseir Amra </vt:lpstr>
      <vt:lpstr>Um er-Rasas </vt:lpstr>
      <vt:lpstr>Wadi Rum </vt:lpstr>
      <vt:lpstr>belarus</vt:lpstr>
      <vt:lpstr>Slide 33</vt:lpstr>
      <vt:lpstr>Slide 34</vt:lpstr>
      <vt:lpstr>Slide 35</vt:lpstr>
      <vt:lpstr>Slide 36</vt:lpstr>
      <vt:lpstr>Slide 37</vt:lpstr>
      <vt:lpstr>Slide 38</vt:lpstr>
      <vt:lpstr>Slide 39</vt:lpstr>
      <vt:lpstr>Slide 40</vt:lpstr>
      <vt:lpstr>Slide 41</vt:lpstr>
      <vt:lpstr>Slide 42</vt:lpstr>
      <vt:lpstr>PAKISTAN</vt:lpstr>
      <vt:lpstr>The Hawkes bay Beach </vt:lpstr>
      <vt:lpstr>Quaid-e-Azam’s Mausoleum</vt:lpstr>
      <vt:lpstr>Paradise Point </vt:lpstr>
      <vt:lpstr>Empress Market </vt:lpstr>
      <vt:lpstr>Mohatta Palace</vt:lpstr>
      <vt:lpstr>Thank you!</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UNESCO HERITAGE</dc:title>
  <dc:creator>user</dc:creator>
  <cp:lastModifiedBy>Barry Kramer</cp:lastModifiedBy>
  <cp:revision>39</cp:revision>
  <dcterms:created xsi:type="dcterms:W3CDTF">2014-05-30T01:01:53Z</dcterms:created>
  <dcterms:modified xsi:type="dcterms:W3CDTF">2014-05-30T01:03:14Z</dcterms:modified>
</cp:coreProperties>
</file>