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3" r:id="rId7"/>
    <p:sldId id="264" r:id="rId8"/>
    <p:sldId id="268"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152"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4" name="Прямоугольник 8"/>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оугольник 9"/>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ctrTitle"/>
          </p:nvPr>
        </p:nvSpPr>
        <p:spPr>
          <a:xfrm>
            <a:off x="685800" y="3355848"/>
            <a:ext cx="8077200" cy="1673352"/>
          </a:xfrm>
        </p:spPr>
        <p:txBody>
          <a:bodyPr tIns="0" bIns="0" anchor="t"/>
          <a:lstStyle>
            <a:lvl1pPr algn="l">
              <a:defRPr sz="4700" b="1"/>
            </a:lvl1pPr>
            <a:extLst/>
          </a:lstStyle>
          <a:p>
            <a:r>
              <a:rPr lang="ru-RU" smtClean="0"/>
              <a:t>Образец заголовка</a:t>
            </a:r>
            <a:endParaRPr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ru-RU" smtClean="0"/>
              <a:t>Образец подзаголовка</a:t>
            </a:r>
            <a:endParaRPr lang="en-US"/>
          </a:p>
        </p:txBody>
      </p:sp>
      <p:sp>
        <p:nvSpPr>
          <p:cNvPr id="6" name="Дата 3"/>
          <p:cNvSpPr>
            <a:spLocks noGrp="1"/>
          </p:cNvSpPr>
          <p:nvPr>
            <p:ph type="dt" sz="half" idx="10"/>
          </p:nvPr>
        </p:nvSpPr>
        <p:spPr/>
        <p:txBody>
          <a:bodyPr/>
          <a:lstStyle>
            <a:lvl1pPr>
              <a:defRPr/>
            </a:lvl1pPr>
          </a:lstStyle>
          <a:p>
            <a:pPr>
              <a:defRPr/>
            </a:pPr>
            <a:fld id="{266F17B6-AB98-4CE1-AFDA-59DB677C0B22}" type="datetimeFigureOut">
              <a:rPr lang="ru-RU"/>
              <a:pPr>
                <a:defRPr/>
              </a:pPr>
              <a:t>20.01.2013</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83C0426A-8B9D-4ADA-80B8-69332F13C88E}"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9232DC6F-2B28-4E1C-81B7-EFC10E3F5376}" type="datetimeFigureOut">
              <a:rPr lang="ru-RU"/>
              <a:pPr>
                <a:defRPr/>
              </a:pPr>
              <a:t>20.01.2013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BD0DFD1-ED0A-41B1-AD6A-CA28CA77470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оугольник 8"/>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оугольник 7"/>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Вертикальный заголовок 1"/>
          <p:cNvSpPr>
            <a:spLocks noGrp="1"/>
          </p:cNvSpPr>
          <p:nvPr>
            <p:ph type="title" orient="vert"/>
          </p:nvPr>
        </p:nvSpPr>
        <p:spPr>
          <a:xfrm>
            <a:off x="6781800" y="274640"/>
            <a:ext cx="19050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3"/>
          <p:cNvSpPr>
            <a:spLocks noGrp="1"/>
          </p:cNvSpPr>
          <p:nvPr>
            <p:ph type="dt" sz="half" idx="10"/>
          </p:nvPr>
        </p:nvSpPr>
        <p:spPr/>
        <p:txBody>
          <a:bodyPr/>
          <a:lstStyle>
            <a:lvl1pPr>
              <a:defRPr/>
            </a:lvl1pPr>
          </a:lstStyle>
          <a:p>
            <a:pPr>
              <a:defRPr/>
            </a:pPr>
            <a:fld id="{48EC38B8-9372-4BF9-BBA2-B02C39B9D954}" type="datetimeFigureOut">
              <a:rPr lang="ru-RU"/>
              <a:pPr>
                <a:defRPr/>
              </a:pPr>
              <a:t>20.01.2013</a:t>
            </a:fld>
            <a:endParaRPr lang="ru-RU"/>
          </a:p>
        </p:txBody>
      </p:sp>
      <p:sp>
        <p:nvSpPr>
          <p:cNvPr id="7" name="Нижний колонтитул 4"/>
          <p:cNvSpPr>
            <a:spLocks noGrp="1"/>
          </p:cNvSpPr>
          <p:nvPr>
            <p:ph type="ftr" sz="quarter" idx="11"/>
          </p:nvPr>
        </p:nvSpPr>
        <p:spPr>
          <a:xfrm>
            <a:off x="2640013" y="6376988"/>
            <a:ext cx="3836987" cy="365125"/>
          </a:xfrm>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BD4C2E47-A2C3-4523-98F2-975440D8AB9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lang="ru-RU" smtClean="0"/>
              <a:t>Образец заголовка</a:t>
            </a:r>
            <a:endParaRPr lang="en-US"/>
          </a:p>
        </p:txBody>
      </p:sp>
      <p:sp>
        <p:nvSpPr>
          <p:cNvPr id="3" name="Объект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4C7CF14F-19D1-42A4-862D-4FB3E5F948C4}" type="datetimeFigureOut">
              <a:rPr lang="ru-RU"/>
              <a:pPr>
                <a:defRPr/>
              </a:pPr>
              <a:t>20.01.2013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04A09C2-17A8-4DF9-AEC4-80009713C6A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4" name="Прямоугольник 8"/>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оугольник 11"/>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pPr>
              <a:defRPr/>
            </a:pPr>
            <a:fld id="{708D9CE1-6C74-431E-8051-E5F9648D77C6}" type="datetimeFigureOut">
              <a:rPr lang="ru-RU"/>
              <a:pPr>
                <a:defRPr/>
              </a:pPr>
              <a:t>20.01.2013</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56A1F4E6-4AEC-400F-944B-20460247DE4A}"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Объект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3"/>
          <p:cNvSpPr>
            <a:spLocks noGrp="1"/>
          </p:cNvSpPr>
          <p:nvPr>
            <p:ph type="dt" sz="half" idx="10"/>
          </p:nvPr>
        </p:nvSpPr>
        <p:spPr/>
        <p:txBody>
          <a:bodyPr/>
          <a:lstStyle>
            <a:lvl1pPr>
              <a:defRPr/>
            </a:lvl1pPr>
          </a:lstStyle>
          <a:p>
            <a:pPr>
              <a:defRPr/>
            </a:pPr>
            <a:fld id="{5BAF8B8E-B432-49F5-BAFB-B1F35BB17911}" type="datetimeFigureOut">
              <a:rPr lang="ru-RU"/>
              <a:pPr>
                <a:defRPr/>
              </a:pPr>
              <a:t>20.01.2013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B661057-ABF1-4BFE-A379-DC663513103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ru-RU" smtClean="0"/>
              <a:t>Образец текста</a:t>
            </a:r>
          </a:p>
        </p:txBody>
      </p:sp>
      <p:sp>
        <p:nvSpPr>
          <p:cNvPr id="4" name="Объект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ru-RU" smtClean="0"/>
              <a:t>Образец текста</a:t>
            </a:r>
          </a:p>
        </p:txBody>
      </p:sp>
      <p:sp>
        <p:nvSpPr>
          <p:cNvPr id="6" name="Объект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3"/>
          <p:cNvSpPr>
            <a:spLocks noGrp="1"/>
          </p:cNvSpPr>
          <p:nvPr>
            <p:ph type="dt" sz="half" idx="10"/>
          </p:nvPr>
        </p:nvSpPr>
        <p:spPr/>
        <p:txBody>
          <a:bodyPr/>
          <a:lstStyle>
            <a:lvl1pPr>
              <a:defRPr/>
            </a:lvl1pPr>
          </a:lstStyle>
          <a:p>
            <a:pPr>
              <a:defRPr/>
            </a:pPr>
            <a:fld id="{70ADCD5A-2B3A-45D4-951A-37A73DBE160D}" type="datetimeFigureOut">
              <a:rPr lang="ru-RU"/>
              <a:pPr>
                <a:defRPr/>
              </a:pPr>
              <a:t>20.01.2013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6053AAFF-5708-4CC3-B31E-C96B1CC9A24E}"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Дата 3"/>
          <p:cNvSpPr>
            <a:spLocks noGrp="1"/>
          </p:cNvSpPr>
          <p:nvPr>
            <p:ph type="dt" sz="half" idx="10"/>
          </p:nvPr>
        </p:nvSpPr>
        <p:spPr/>
        <p:txBody>
          <a:bodyPr/>
          <a:lstStyle>
            <a:lvl1pPr>
              <a:defRPr/>
            </a:lvl1pPr>
          </a:lstStyle>
          <a:p>
            <a:pPr>
              <a:defRPr/>
            </a:pPr>
            <a:fld id="{B5E65FC0-7B0E-4169-BA37-BF099D4FFCD7}" type="datetimeFigureOut">
              <a:rPr lang="ru-RU"/>
              <a:pPr>
                <a:defRPr/>
              </a:pPr>
              <a:t>20.01.2013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CD97F9AC-9F93-4CF8-9450-F30BAF2BCDE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D942E570-FCF8-49A4-8F5C-298D29F7DD70}" type="datetimeFigureOut">
              <a:rPr lang="ru-RU"/>
              <a:pPr>
                <a:defRPr/>
              </a:pPr>
              <a:t>20.01.2013</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3"/>
          <p:cNvSpPr>
            <a:spLocks noGrp="1"/>
          </p:cNvSpPr>
          <p:nvPr>
            <p:ph type="sldNum" sz="quarter" idx="12"/>
          </p:nvPr>
        </p:nvSpPr>
        <p:spPr/>
        <p:txBody>
          <a:bodyPr/>
          <a:lstStyle>
            <a:lvl1pPr>
              <a:defRPr/>
            </a:lvl1pPr>
          </a:lstStyle>
          <a:p>
            <a:pPr>
              <a:defRPr/>
            </a:pPr>
            <a:fld id="{5E011729-2DCB-4D49-8F63-05293C57865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Прямоугольник 11"/>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Прямоугольник 8"/>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ru-RU" smtClean="0"/>
              <a:t>Образец заголовка</a:t>
            </a:r>
            <a:endParaRPr lang="en-US"/>
          </a:p>
        </p:txBody>
      </p:sp>
      <p:sp>
        <p:nvSpPr>
          <p:cNvPr id="3" name="Объект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ru-RU" smtClean="0"/>
              <a:t>Образец текста</a:t>
            </a:r>
          </a:p>
        </p:txBody>
      </p:sp>
      <p:sp>
        <p:nvSpPr>
          <p:cNvPr id="7" name="Дата 4"/>
          <p:cNvSpPr>
            <a:spLocks noGrp="1"/>
          </p:cNvSpPr>
          <p:nvPr>
            <p:ph type="dt" sz="half" idx="10"/>
          </p:nvPr>
        </p:nvSpPr>
        <p:spPr/>
        <p:txBody>
          <a:bodyPr/>
          <a:lstStyle>
            <a:lvl1pPr>
              <a:defRPr/>
            </a:lvl1pPr>
          </a:lstStyle>
          <a:p>
            <a:pPr>
              <a:defRPr/>
            </a:pPr>
            <a:fld id="{F6BB4722-1205-4094-B71A-D73D92AF713F}" type="datetimeFigureOut">
              <a:rPr lang="ru-RU"/>
              <a:pPr>
                <a:defRPr/>
              </a:pPr>
              <a:t>20.01.2013</a:t>
            </a:fld>
            <a:endParaRPr lang="ru-RU"/>
          </a:p>
        </p:txBody>
      </p:sp>
      <p:sp>
        <p:nvSpPr>
          <p:cNvPr id="8" name="Нижний колонтитул 5"/>
          <p:cNvSpPr>
            <a:spLocks noGrp="1"/>
          </p:cNvSpPr>
          <p:nvPr>
            <p:ph type="ftr" sz="quarter" idx="11"/>
          </p:nvPr>
        </p:nvSpPr>
        <p:spPr/>
        <p:txBody>
          <a:bodyPr/>
          <a:lstStyle>
            <a:lvl1pPr>
              <a:defRPr/>
            </a:lvl1pPr>
          </a:lstStyle>
          <a:p>
            <a:pPr>
              <a:defRPr/>
            </a:pPr>
            <a:endParaRPr lang="ru-RU"/>
          </a:p>
        </p:txBody>
      </p:sp>
      <p:sp>
        <p:nvSpPr>
          <p:cNvPr id="9" name="Номер слайда 6"/>
          <p:cNvSpPr>
            <a:spLocks noGrp="1"/>
          </p:cNvSpPr>
          <p:nvPr>
            <p:ph type="sldNum" sz="quarter" idx="12"/>
          </p:nvPr>
        </p:nvSpPr>
        <p:spPr/>
        <p:txBody>
          <a:bodyPr/>
          <a:lstStyle>
            <a:lvl1pPr>
              <a:defRPr/>
            </a:lvl1pPr>
          </a:lstStyle>
          <a:p>
            <a:pPr>
              <a:defRPr/>
            </a:pPr>
            <a:fld id="{1C74424D-A957-42AD-8231-4F7E0FE9927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5" name="Прямоугольник 10"/>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Прямоугольник 8"/>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ru-RU" smtClean="0"/>
              <a:t>Образец заголовка</a:t>
            </a:r>
            <a:endParaRPr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ru-RU" smtClean="0"/>
              <a:t>Образец текста</a:t>
            </a:r>
          </a:p>
        </p:txBody>
      </p:sp>
      <p:sp>
        <p:nvSpPr>
          <p:cNvPr id="7" name="Дата 4"/>
          <p:cNvSpPr>
            <a:spLocks noGrp="1"/>
          </p:cNvSpPr>
          <p:nvPr>
            <p:ph type="dt" sz="half" idx="10"/>
          </p:nvPr>
        </p:nvSpPr>
        <p:spPr>
          <a:xfrm>
            <a:off x="165100" y="1169988"/>
            <a:ext cx="2522538" cy="201612"/>
          </a:xfrm>
        </p:spPr>
        <p:txBody>
          <a:bodyPr/>
          <a:lstStyle>
            <a:lvl1pPr>
              <a:defRPr/>
            </a:lvl1pPr>
          </a:lstStyle>
          <a:p>
            <a:pPr>
              <a:defRPr/>
            </a:pPr>
            <a:fld id="{8E5210E6-0276-4997-AFB9-143FC202FD9D}" type="datetimeFigureOut">
              <a:rPr lang="ru-RU"/>
              <a:pPr>
                <a:defRPr/>
              </a:pPr>
              <a:t>20.01.2013</a:t>
            </a:fld>
            <a:endParaRPr lang="ru-RU"/>
          </a:p>
        </p:txBody>
      </p:sp>
      <p:sp>
        <p:nvSpPr>
          <p:cNvPr id="8" name="Нижний колонтитул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ru-RU"/>
          </a:p>
        </p:txBody>
      </p:sp>
      <p:sp>
        <p:nvSpPr>
          <p:cNvPr id="9" name="Номер слайда 6"/>
          <p:cNvSpPr>
            <a:spLocks noGrp="1"/>
          </p:cNvSpPr>
          <p:nvPr>
            <p:ph type="sldNum" sz="quarter" idx="12"/>
          </p:nvPr>
        </p:nvSpPr>
        <p:spPr>
          <a:xfrm>
            <a:off x="8339138" y="1169988"/>
            <a:ext cx="733425" cy="201612"/>
          </a:xfrm>
        </p:spPr>
        <p:txBody>
          <a:bodyPr/>
          <a:lstStyle>
            <a:lvl1pPr>
              <a:defRPr/>
            </a:lvl1pPr>
          </a:lstStyle>
          <a:p>
            <a:pPr>
              <a:defRPr/>
            </a:pPr>
            <a:fld id="{DFA33F0C-BC53-40FE-8EBF-AB8979FD92EE}"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Прямоугольник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ru-RU" smtClean="0"/>
              <a:t>Образец заголовка</a:t>
            </a:r>
            <a:endParaRPr lang="en-US"/>
          </a:p>
        </p:txBody>
      </p:sp>
      <p:sp>
        <p:nvSpPr>
          <p:cNvPr id="1029" name="Текст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Дата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fld id="{82B0056B-7DEE-4101-9B83-239F63D02086}" type="datetimeFigureOut">
              <a:rPr lang="ru-RU"/>
              <a:pPr>
                <a:defRPr/>
              </a:pPr>
              <a:t>20.01.2013</a:t>
            </a:fld>
            <a:endParaRPr lang="ru-RU"/>
          </a:p>
        </p:txBody>
      </p:sp>
      <p:sp>
        <p:nvSpPr>
          <p:cNvPr id="5" name="Нижний колонтитул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endParaRPr lang="ru-RU"/>
          </a:p>
        </p:txBody>
      </p:sp>
      <p:sp>
        <p:nvSpPr>
          <p:cNvPr id="6" name="Номер слайда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fld id="{2EFDDE52-FFC8-4954-BB23-4C823CA6CF7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74" r:id="rId7"/>
    <p:sldLayoutId id="2147483675" r:id="rId8"/>
    <p:sldLayoutId id="2147483676" r:id="rId9"/>
    <p:sldLayoutId id="2147483667" r:id="rId10"/>
    <p:sldLayoutId id="2147483677" r:id="rId11"/>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Подзаголовок 2"/>
          <p:cNvSpPr>
            <a:spLocks noGrp="1"/>
          </p:cNvSpPr>
          <p:nvPr>
            <p:ph type="subTitle" idx="1"/>
          </p:nvPr>
        </p:nvSpPr>
        <p:spPr>
          <a:xfrm>
            <a:off x="685800" y="1828800"/>
            <a:ext cx="8077200" cy="1500188"/>
          </a:xfrm>
        </p:spPr>
        <p:txBody>
          <a:bodyPr/>
          <a:lstStyle/>
          <a:p>
            <a:pPr eaLnBrk="1" hangingPunct="1"/>
            <a:endParaRPr lang="en-US" smtClean="0"/>
          </a:p>
          <a:p>
            <a:pPr eaLnBrk="1" hangingPunct="1"/>
            <a:r>
              <a:rPr lang="en-US" smtClean="0"/>
              <a:t>ACCESS B</a:t>
            </a:r>
            <a:r>
              <a:rPr lang="ro-RO" smtClean="0"/>
              <a:t>ă</a:t>
            </a:r>
            <a:r>
              <a:rPr lang="en-US" smtClean="0"/>
              <a:t>l</a:t>
            </a:r>
            <a:r>
              <a:rPr lang="ro-RO" smtClean="0"/>
              <a:t>ţ</a:t>
            </a:r>
            <a:r>
              <a:rPr lang="en-US" smtClean="0"/>
              <a:t>i</a:t>
            </a:r>
          </a:p>
          <a:p>
            <a:pPr eaLnBrk="1" hangingPunct="1"/>
            <a:r>
              <a:rPr lang="en-US" smtClean="0"/>
              <a:t>	</a:t>
            </a:r>
            <a:endParaRPr lang="ru-RU" smtClean="0"/>
          </a:p>
        </p:txBody>
      </p:sp>
      <p:sp>
        <p:nvSpPr>
          <p:cNvPr id="13316" name="Text Box 4"/>
          <p:cNvSpPr txBox="1">
            <a:spLocks noChangeArrowheads="1"/>
          </p:cNvSpPr>
          <p:nvPr/>
        </p:nvSpPr>
        <p:spPr bwMode="auto">
          <a:xfrm>
            <a:off x="827088" y="3357563"/>
            <a:ext cx="6840537" cy="701675"/>
          </a:xfrm>
          <a:prstGeom prst="rect">
            <a:avLst/>
          </a:prstGeom>
          <a:noFill/>
          <a:ln w="9525">
            <a:noFill/>
            <a:miter lim="800000"/>
            <a:headEnd/>
            <a:tailEnd/>
          </a:ln>
          <a:effectLst/>
        </p:spPr>
        <p:txBody>
          <a:bodyPr>
            <a:spAutoFit/>
          </a:bodyPr>
          <a:lstStyle/>
          <a:p>
            <a:pPr>
              <a:spcBef>
                <a:spcPct val="50000"/>
              </a:spcBef>
            </a:pPr>
            <a:r>
              <a:rPr lang="en-US" sz="4000" b="1">
                <a:solidFill>
                  <a:srgbClr val="FFFF66"/>
                </a:solidFill>
                <a:latin typeface="Arial Unicode MS" pitchFamily="34" charset="-128"/>
              </a:rPr>
              <a:t>IN GOD WE TRUST</a:t>
            </a:r>
            <a:endParaRPr lang="ru-RU" sz="4000" b="1">
              <a:solidFill>
                <a:srgbClr val="FFFF66"/>
              </a:solidFill>
              <a:latin typeface="Arial Unicode MS"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Ancient epoch</a:t>
            </a:r>
            <a:endParaRPr lang="ru-RU" dirty="0">
              <a:solidFill>
                <a:schemeClr val="accent1">
                  <a:satMod val="150000"/>
                </a:schemeClr>
              </a:solidFill>
            </a:endParaRPr>
          </a:p>
        </p:txBody>
      </p:sp>
      <p:sp>
        <p:nvSpPr>
          <p:cNvPr id="22530" name="Объект 2"/>
          <p:cNvSpPr>
            <a:spLocks noGrp="1"/>
          </p:cNvSpPr>
          <p:nvPr>
            <p:ph idx="1"/>
          </p:nvPr>
        </p:nvSpPr>
        <p:spPr/>
        <p:txBody>
          <a:bodyPr/>
          <a:lstStyle/>
          <a:p>
            <a:pPr eaLnBrk="1" hangingPunct="1"/>
            <a:r>
              <a:rPr lang="en-US" sz="2800" smtClean="0"/>
              <a:t>These coins were first shown in Libya, or Turkey, during this time, but the methods were used over and over again, and further improved upon by the Greek, Persian, Macedonian, and Roman empires.</a:t>
            </a:r>
            <a:endParaRPr lang="ru-RU" sz="2800" smtClean="0"/>
          </a:p>
        </p:txBody>
      </p:sp>
      <p:pic>
        <p:nvPicPr>
          <p:cNvPr id="22531" name="Рисунок 3"/>
          <p:cNvPicPr>
            <a:picLocks noChangeAspect="1"/>
          </p:cNvPicPr>
          <p:nvPr/>
        </p:nvPicPr>
        <p:blipFill>
          <a:blip r:embed="rId2"/>
          <a:srcRect/>
          <a:stretch>
            <a:fillRect/>
          </a:stretch>
        </p:blipFill>
        <p:spPr bwMode="auto">
          <a:xfrm>
            <a:off x="3111500" y="4221163"/>
            <a:ext cx="2857500"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en-US" dirty="0">
                <a:solidFill>
                  <a:schemeClr val="accent1">
                    <a:satMod val="150000"/>
                  </a:schemeClr>
                </a:solidFill>
              </a:rPr>
              <a:t>N</a:t>
            </a:r>
            <a:r>
              <a:rPr lang="en-US" dirty="0" smtClean="0">
                <a:solidFill>
                  <a:schemeClr val="accent1">
                    <a:satMod val="150000"/>
                  </a:schemeClr>
                </a:solidFill>
              </a:rPr>
              <a:t>inth </a:t>
            </a:r>
            <a:r>
              <a:rPr lang="en-US" dirty="0">
                <a:solidFill>
                  <a:schemeClr val="accent1">
                    <a:satMod val="150000"/>
                  </a:schemeClr>
                </a:solidFill>
              </a:rPr>
              <a:t>century </a:t>
            </a:r>
            <a:r>
              <a:rPr lang="en-US" dirty="0" smtClean="0">
                <a:solidFill>
                  <a:schemeClr val="accent1">
                    <a:satMod val="150000"/>
                  </a:schemeClr>
                </a:solidFill>
              </a:rPr>
              <a:t>A.D.</a:t>
            </a:r>
            <a:endParaRPr lang="ru-RU" dirty="0">
              <a:solidFill>
                <a:schemeClr val="accent1">
                  <a:satMod val="150000"/>
                </a:schemeClr>
              </a:solidFill>
            </a:endParaRPr>
          </a:p>
        </p:txBody>
      </p:sp>
      <p:sp>
        <p:nvSpPr>
          <p:cNvPr id="23554" name="Объект 2"/>
          <p:cNvSpPr>
            <a:spLocks noGrp="1"/>
          </p:cNvSpPr>
          <p:nvPr>
            <p:ph idx="1"/>
          </p:nvPr>
        </p:nvSpPr>
        <p:spPr/>
        <p:txBody>
          <a:bodyPr/>
          <a:lstStyle/>
          <a:p>
            <a:pPr eaLnBrk="1" hangingPunct="1"/>
            <a:r>
              <a:rPr lang="ro-RO" sz="2800" smtClean="0"/>
              <a:t>Danes in Ireland using noses with money. Yes yes </a:t>
            </a:r>
            <a:r>
              <a:rPr lang="ro-RO" sz="2800" b="1" smtClean="0"/>
              <a:t>noses</a:t>
            </a:r>
            <a:r>
              <a:rPr lang="ro-RO" sz="2800" smtClean="0"/>
              <a:t>!</a:t>
            </a:r>
            <a:endParaRPr lang="ru-RU" sz="2800" b="1"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en-US" b="0" dirty="0" smtClean="0">
                <a:solidFill>
                  <a:schemeClr val="accent1">
                    <a:satMod val="150000"/>
                  </a:schemeClr>
                </a:solidFill>
              </a:rPr>
              <a:t>Tenth century A.D.</a:t>
            </a:r>
            <a:endParaRPr lang="ru-RU" dirty="0">
              <a:solidFill>
                <a:schemeClr val="accent1">
                  <a:satMod val="150000"/>
                </a:schemeClr>
              </a:solidFill>
            </a:endParaRPr>
          </a:p>
        </p:txBody>
      </p:sp>
      <p:sp>
        <p:nvSpPr>
          <p:cNvPr id="24578" name="Объект 2"/>
          <p:cNvSpPr>
            <a:spLocks noGrp="1"/>
          </p:cNvSpPr>
          <p:nvPr>
            <p:ph idx="1"/>
          </p:nvPr>
        </p:nvSpPr>
        <p:spPr/>
        <p:txBody>
          <a:bodyPr/>
          <a:lstStyle/>
          <a:p>
            <a:pPr marL="117475" indent="0" eaLnBrk="1" hangingPunct="1">
              <a:buFont typeface="Wingdings 2" pitchFamily="18" charset="2"/>
              <a:buNone/>
            </a:pPr>
            <a:r>
              <a:rPr lang="en-US" sz="2800" smtClean="0"/>
              <a:t> </a:t>
            </a:r>
            <a:r>
              <a:rPr lang="en-US" smtClean="0"/>
              <a:t>Genghis Khan was intrigued by the paper money he discovered when he conquered China in the 13th Century.</a:t>
            </a:r>
            <a:endParaRPr lang="ru-RU" smtClean="0"/>
          </a:p>
        </p:txBody>
      </p:sp>
      <p:pic>
        <p:nvPicPr>
          <p:cNvPr id="24579" name="Рисунок 3"/>
          <p:cNvPicPr>
            <a:picLocks noChangeAspect="1"/>
          </p:cNvPicPr>
          <p:nvPr/>
        </p:nvPicPr>
        <p:blipFill>
          <a:blip r:embed="rId2"/>
          <a:srcRect/>
          <a:stretch>
            <a:fillRect/>
          </a:stretch>
        </p:blipFill>
        <p:spPr bwMode="auto">
          <a:xfrm>
            <a:off x="3500438" y="2997200"/>
            <a:ext cx="2114550" cy="352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1151</a:t>
            </a:r>
            <a:endParaRPr lang="ru-RU" dirty="0">
              <a:solidFill>
                <a:schemeClr val="accent1">
                  <a:satMod val="150000"/>
                </a:schemeClr>
              </a:solidFill>
            </a:endParaRPr>
          </a:p>
        </p:txBody>
      </p:sp>
      <p:sp>
        <p:nvSpPr>
          <p:cNvPr id="25602" name="Объект 2"/>
          <p:cNvSpPr>
            <a:spLocks noGrp="1"/>
          </p:cNvSpPr>
          <p:nvPr>
            <p:ph idx="1"/>
          </p:nvPr>
        </p:nvSpPr>
        <p:spPr/>
        <p:txBody>
          <a:bodyPr/>
          <a:lstStyle/>
          <a:p>
            <a:pPr marL="117475" indent="0" eaLnBrk="1" hangingPunct="1">
              <a:buFont typeface="Wingdings 2" pitchFamily="18" charset="2"/>
              <a:buNone/>
            </a:pPr>
            <a:r>
              <a:rPr lang="en-US" smtClean="0"/>
              <a:t>Paper money was adopted in Europe much later than in Asia and the Arab world, primarily because Europe didn't have paper.</a:t>
            </a:r>
          </a:p>
          <a:p>
            <a:pPr marL="117475" indent="0" eaLnBrk="1" hangingPunct="1">
              <a:buFont typeface="Wingdings 2" pitchFamily="18" charset="2"/>
              <a:buNone/>
            </a:pPr>
            <a:endParaRPr lang="en-US" smtClean="0"/>
          </a:p>
          <a:p>
            <a:pPr marL="117475" indent="0" eaLnBrk="1" hangingPunct="1">
              <a:buFont typeface="Wingdings 2" pitchFamily="18" charset="2"/>
              <a:buNone/>
            </a:pPr>
            <a:endParaRPr lang="en-US" smtClean="0"/>
          </a:p>
          <a:p>
            <a:pPr marL="117475" indent="0" eaLnBrk="1" hangingPunct="1">
              <a:buFont typeface="Wingdings 2" pitchFamily="18" charset="2"/>
              <a:buNone/>
            </a:pPr>
            <a:r>
              <a:rPr lang="en-US" sz="1800" smtClean="0"/>
              <a:t>This is a norwegian merchant note</a:t>
            </a:r>
            <a:endParaRPr lang="ru-RU" sz="1800" smtClean="0"/>
          </a:p>
        </p:txBody>
      </p:sp>
      <p:pic>
        <p:nvPicPr>
          <p:cNvPr id="25603" name="Рисунок 3"/>
          <p:cNvPicPr>
            <a:picLocks noChangeAspect="1"/>
          </p:cNvPicPr>
          <p:nvPr/>
        </p:nvPicPr>
        <p:blipFill>
          <a:blip r:embed="rId2"/>
          <a:srcRect/>
          <a:stretch>
            <a:fillRect/>
          </a:stretch>
        </p:blipFill>
        <p:spPr bwMode="auto">
          <a:xfrm>
            <a:off x="4356100" y="4076700"/>
            <a:ext cx="2444750" cy="2111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1661</a:t>
            </a:r>
            <a:endParaRPr lang="ru-RU" dirty="0">
              <a:solidFill>
                <a:schemeClr val="accent1">
                  <a:satMod val="150000"/>
                </a:schemeClr>
              </a:solidFill>
            </a:endParaRPr>
          </a:p>
        </p:txBody>
      </p:sp>
      <p:sp>
        <p:nvSpPr>
          <p:cNvPr id="26626" name="Объект 2"/>
          <p:cNvSpPr>
            <a:spLocks noGrp="1"/>
          </p:cNvSpPr>
          <p:nvPr>
            <p:ph idx="1"/>
          </p:nvPr>
        </p:nvSpPr>
        <p:spPr/>
        <p:txBody>
          <a:bodyPr/>
          <a:lstStyle/>
          <a:p>
            <a:pPr marL="117475" indent="0" eaLnBrk="1" hangingPunct="1">
              <a:buFont typeface="Wingdings 2" pitchFamily="18" charset="2"/>
              <a:buNone/>
            </a:pPr>
            <a:r>
              <a:rPr lang="en-US" smtClean="0"/>
              <a:t>Swedish Stockholm Bank make the first bank in Europe who printed money!</a:t>
            </a:r>
            <a:endParaRPr lang="ru-RU" smtClean="0"/>
          </a:p>
        </p:txBody>
      </p:sp>
      <p:pic>
        <p:nvPicPr>
          <p:cNvPr id="26627" name="Рисунок 3"/>
          <p:cNvPicPr>
            <a:picLocks noChangeAspect="1"/>
          </p:cNvPicPr>
          <p:nvPr/>
        </p:nvPicPr>
        <p:blipFill>
          <a:blip r:embed="rId2"/>
          <a:srcRect/>
          <a:stretch>
            <a:fillRect/>
          </a:stretch>
        </p:blipFill>
        <p:spPr bwMode="auto">
          <a:xfrm>
            <a:off x="3059113" y="3429000"/>
            <a:ext cx="3309937" cy="268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eaLnBrk="1" fontAlgn="auto" hangingPunct="1">
              <a:spcAft>
                <a:spcPts val="0"/>
              </a:spcAft>
              <a:defRPr/>
            </a:pPr>
            <a:r>
              <a:rPr lang="en-US" sz="4400" b="0" dirty="0" smtClean="0">
                <a:solidFill>
                  <a:schemeClr val="accent1">
                    <a:satMod val="150000"/>
                  </a:schemeClr>
                </a:solidFill>
              </a:rPr>
              <a:t>The beginning of </a:t>
            </a:r>
            <a:r>
              <a:rPr lang="en-US" sz="4400" b="0" dirty="0">
                <a:solidFill>
                  <a:schemeClr val="accent1">
                    <a:satMod val="150000"/>
                  </a:schemeClr>
                </a:solidFill>
              </a:rPr>
              <a:t>Revolutionary War </a:t>
            </a:r>
            <a:r>
              <a:rPr lang="en-US" sz="4400" b="0" dirty="0" smtClean="0">
                <a:solidFill>
                  <a:schemeClr val="accent1">
                    <a:satMod val="150000"/>
                  </a:schemeClr>
                </a:solidFill>
              </a:rPr>
              <a:t>in the U.S.A.</a:t>
            </a:r>
            <a:endParaRPr lang="ru-RU" sz="4400" b="0" dirty="0">
              <a:solidFill>
                <a:schemeClr val="accent1">
                  <a:satMod val="150000"/>
                </a:schemeClr>
              </a:solidFill>
            </a:endParaRPr>
          </a:p>
        </p:txBody>
      </p:sp>
      <p:sp>
        <p:nvSpPr>
          <p:cNvPr id="27650" name="Объект 2"/>
          <p:cNvSpPr>
            <a:spLocks noGrp="1"/>
          </p:cNvSpPr>
          <p:nvPr>
            <p:ph idx="1"/>
          </p:nvPr>
        </p:nvSpPr>
        <p:spPr/>
        <p:txBody>
          <a:bodyPr/>
          <a:lstStyle/>
          <a:p>
            <a:pPr marL="117475" indent="0" eaLnBrk="1" hangingPunct="1">
              <a:buFont typeface="Wingdings 2" pitchFamily="18" charset="2"/>
              <a:buNone/>
            </a:pPr>
            <a:r>
              <a:rPr lang="en-US" smtClean="0"/>
              <a:t>This is an example of early continental currency, issued by the U.S. colonists when they first broke from Britain.</a:t>
            </a:r>
            <a:endParaRPr lang="ru-RU"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Money today</a:t>
            </a:r>
            <a:endParaRPr lang="ru-RU" dirty="0">
              <a:solidFill>
                <a:schemeClr val="accent1">
                  <a:satMod val="150000"/>
                </a:schemeClr>
              </a:solidFill>
            </a:endParaRPr>
          </a:p>
        </p:txBody>
      </p:sp>
      <p:sp>
        <p:nvSpPr>
          <p:cNvPr id="28674" name="Объект 2"/>
          <p:cNvSpPr>
            <a:spLocks noGrp="1"/>
          </p:cNvSpPr>
          <p:nvPr>
            <p:ph idx="1"/>
          </p:nvPr>
        </p:nvSpPr>
        <p:spPr/>
        <p:txBody>
          <a:bodyPr/>
          <a:lstStyle/>
          <a:p>
            <a:pPr marL="117475" indent="0" eaLnBrk="1" hangingPunct="1">
              <a:buFont typeface="Wingdings 2" pitchFamily="18" charset="2"/>
              <a:buNone/>
            </a:pPr>
            <a:r>
              <a:rPr lang="en-US" smtClean="0"/>
              <a:t>Today we are using bank notes , electronic money and credit cards. </a:t>
            </a:r>
          </a:p>
        </p:txBody>
      </p:sp>
      <p:pic>
        <p:nvPicPr>
          <p:cNvPr id="28675" name="Рисунок 3"/>
          <p:cNvPicPr>
            <a:picLocks noChangeAspect="1"/>
          </p:cNvPicPr>
          <p:nvPr/>
        </p:nvPicPr>
        <p:blipFill>
          <a:blip r:embed="rId2"/>
          <a:srcRect/>
          <a:stretch>
            <a:fillRect/>
          </a:stretch>
        </p:blipFill>
        <p:spPr bwMode="auto">
          <a:xfrm>
            <a:off x="827088" y="3933825"/>
            <a:ext cx="2976562" cy="2401888"/>
          </a:xfrm>
          <a:prstGeom prst="rect">
            <a:avLst/>
          </a:prstGeom>
          <a:noFill/>
          <a:ln w="9525">
            <a:noFill/>
            <a:miter lim="800000"/>
            <a:headEnd/>
            <a:tailEnd/>
          </a:ln>
        </p:spPr>
      </p:pic>
      <p:pic>
        <p:nvPicPr>
          <p:cNvPr id="28676" name="Рисунок 4"/>
          <p:cNvPicPr>
            <a:picLocks noChangeAspect="1"/>
          </p:cNvPicPr>
          <p:nvPr/>
        </p:nvPicPr>
        <p:blipFill>
          <a:blip r:embed="rId3"/>
          <a:srcRect/>
          <a:stretch>
            <a:fillRect/>
          </a:stretch>
        </p:blipFill>
        <p:spPr bwMode="auto">
          <a:xfrm>
            <a:off x="5219700" y="3851275"/>
            <a:ext cx="3265488" cy="2449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a:defRPr/>
            </a:pPr>
            <a:r>
              <a:rPr lang="en-US" smtClean="0"/>
              <a:t>Money map-Europe</a:t>
            </a:r>
            <a:endParaRPr lang="ru-RU" smtClean="0"/>
          </a:p>
        </p:txBody>
      </p:sp>
      <p:pic>
        <p:nvPicPr>
          <p:cNvPr id="29698" name="Picture 4" descr="europe"/>
          <p:cNvPicPr>
            <a:picLocks noChangeAspect="1" noChangeArrowheads="1"/>
          </p:cNvPicPr>
          <p:nvPr/>
        </p:nvPicPr>
        <p:blipFill>
          <a:blip r:embed="rId2"/>
          <a:srcRect/>
          <a:stretch>
            <a:fillRect/>
          </a:stretch>
        </p:blipFill>
        <p:spPr bwMode="auto">
          <a:xfrm>
            <a:off x="1187450" y="1484313"/>
            <a:ext cx="7837488" cy="532606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a:defRPr/>
            </a:pPr>
            <a:r>
              <a:rPr lang="en-US" smtClean="0"/>
              <a:t>Money map-Asia</a:t>
            </a:r>
            <a:endParaRPr lang="ru-RU" smtClean="0"/>
          </a:p>
        </p:txBody>
      </p:sp>
      <p:pic>
        <p:nvPicPr>
          <p:cNvPr id="30722" name="Picture 4" descr="asia"/>
          <p:cNvPicPr>
            <a:picLocks noChangeAspect="1" noChangeArrowheads="1"/>
          </p:cNvPicPr>
          <p:nvPr/>
        </p:nvPicPr>
        <p:blipFill>
          <a:blip r:embed="rId2"/>
          <a:srcRect/>
          <a:stretch>
            <a:fillRect/>
          </a:stretch>
        </p:blipFill>
        <p:spPr bwMode="auto">
          <a:xfrm>
            <a:off x="1187450" y="1484313"/>
            <a:ext cx="7956550" cy="527526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a:defRPr/>
            </a:pPr>
            <a:r>
              <a:rPr lang="en-US" smtClean="0"/>
              <a:t>Money map-North America</a:t>
            </a:r>
            <a:endParaRPr lang="ru-RU" smtClean="0"/>
          </a:p>
        </p:txBody>
      </p:sp>
      <p:pic>
        <p:nvPicPr>
          <p:cNvPr id="31746" name="Picture 4" descr="america de nord"/>
          <p:cNvPicPr>
            <a:picLocks noChangeAspect="1" noChangeArrowheads="1"/>
          </p:cNvPicPr>
          <p:nvPr/>
        </p:nvPicPr>
        <p:blipFill>
          <a:blip r:embed="rId2"/>
          <a:srcRect/>
          <a:stretch>
            <a:fillRect/>
          </a:stretch>
        </p:blipFill>
        <p:spPr bwMode="auto">
          <a:xfrm>
            <a:off x="1128713" y="1412875"/>
            <a:ext cx="8015287" cy="531336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3575" y="3048"/>
            <a:ext cx="8229600" cy="1252728"/>
          </a:xfrm>
        </p:spPr>
        <p:txBody>
          <a:bodyPr/>
          <a:lstStyle/>
          <a:p>
            <a:pPr eaLnBrk="1" fontAlgn="auto" hangingPunct="1">
              <a:spcAft>
                <a:spcPts val="0"/>
              </a:spcAft>
              <a:defRPr/>
            </a:pPr>
            <a:r>
              <a:rPr lang="en-US" dirty="0" smtClean="0">
                <a:solidFill>
                  <a:schemeClr val="accent1">
                    <a:satMod val="150000"/>
                  </a:schemeClr>
                </a:solidFill>
              </a:rPr>
              <a:t>History</a:t>
            </a:r>
            <a:endParaRPr lang="ru-RU" dirty="0">
              <a:solidFill>
                <a:schemeClr val="accent1">
                  <a:satMod val="150000"/>
                </a:schemeClr>
              </a:solidFill>
            </a:endParaRPr>
          </a:p>
        </p:txBody>
      </p:sp>
      <p:sp>
        <p:nvSpPr>
          <p:cNvPr id="14338" name="Объект 2"/>
          <p:cNvSpPr>
            <a:spLocks noGrp="1"/>
          </p:cNvSpPr>
          <p:nvPr>
            <p:ph idx="1"/>
          </p:nvPr>
        </p:nvSpPr>
        <p:spPr/>
        <p:txBody>
          <a:bodyPr/>
          <a:lstStyle/>
          <a:p>
            <a:pPr eaLnBrk="1" hangingPunct="1"/>
            <a:r>
              <a:rPr lang="en-US" smtClean="0"/>
              <a:t>The </a:t>
            </a:r>
            <a:r>
              <a:rPr lang="en-US" b="1" smtClean="0"/>
              <a:t>history of money</a:t>
            </a:r>
            <a:r>
              <a:rPr lang="en-US" smtClean="0"/>
              <a:t> begins with the first minting of coinage in the seventh century BC. </a:t>
            </a:r>
            <a:endParaRPr lang="ru-RU"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a:defRPr/>
            </a:pPr>
            <a:r>
              <a:rPr lang="en-US" smtClean="0"/>
              <a:t>Money map- South America</a:t>
            </a:r>
            <a:endParaRPr lang="ru-RU" smtClean="0"/>
          </a:p>
        </p:txBody>
      </p:sp>
      <p:pic>
        <p:nvPicPr>
          <p:cNvPr id="32770" name="Picture 4" descr="america de sud"/>
          <p:cNvPicPr>
            <a:picLocks noChangeAspect="1" noChangeArrowheads="1"/>
          </p:cNvPicPr>
          <p:nvPr/>
        </p:nvPicPr>
        <p:blipFill>
          <a:blip r:embed="rId2"/>
          <a:srcRect/>
          <a:stretch>
            <a:fillRect/>
          </a:stretch>
        </p:blipFill>
        <p:spPr bwMode="auto">
          <a:xfrm>
            <a:off x="2484438" y="1531938"/>
            <a:ext cx="3829050" cy="532606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bwMode="auto">
          <a:xfrm>
            <a:off x="519112" y="6350"/>
            <a:ext cx="8229601" cy="1250950"/>
          </a:xfrm>
        </p:spPr>
        <p:txBody>
          <a:bodyPr wrap="square" tIns="45720" bIns="45720" numCol="1" anchorCtr="0" compatLnSpc="1">
            <a:prstTxWarp prst="textNoShape">
              <a:avLst/>
            </a:prstTxWarp>
          </a:bodyPr>
          <a:lstStyle/>
          <a:p>
            <a:pPr>
              <a:defRPr/>
            </a:pPr>
            <a:r>
              <a:rPr lang="en-US" smtClean="0"/>
              <a:t>Money map-Australia</a:t>
            </a:r>
            <a:endParaRPr lang="ru-RU" smtClean="0"/>
          </a:p>
        </p:txBody>
      </p:sp>
      <p:pic>
        <p:nvPicPr>
          <p:cNvPr id="33794" name="Picture 4" descr="australia"/>
          <p:cNvPicPr>
            <a:picLocks noChangeAspect="1" noChangeArrowheads="1"/>
          </p:cNvPicPr>
          <p:nvPr/>
        </p:nvPicPr>
        <p:blipFill>
          <a:blip r:embed="rId2"/>
          <a:srcRect/>
          <a:stretch>
            <a:fillRect/>
          </a:stretch>
        </p:blipFill>
        <p:spPr bwMode="auto">
          <a:xfrm>
            <a:off x="1450975" y="1773238"/>
            <a:ext cx="7693025" cy="47688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Early history	</a:t>
            </a:r>
            <a:endParaRPr lang="ru-RU" dirty="0">
              <a:solidFill>
                <a:schemeClr val="accent1">
                  <a:satMod val="150000"/>
                </a:schemeClr>
              </a:solidFill>
            </a:endParaRPr>
          </a:p>
        </p:txBody>
      </p:sp>
      <p:sp>
        <p:nvSpPr>
          <p:cNvPr id="3" name="Объект 2"/>
          <p:cNvSpPr>
            <a:spLocks noGrp="1"/>
          </p:cNvSpPr>
          <p:nvPr>
            <p:ph idx="1"/>
          </p:nvPr>
        </p:nvSpPr>
        <p:spPr/>
        <p:txBody>
          <a:bodyPr rtlCol="0">
            <a:normAutofit lnSpcReduction="10000"/>
          </a:bodyPr>
          <a:lstStyle/>
          <a:p>
            <a:pPr marL="438912" indent="-320040" eaLnBrk="1" fontAlgn="auto" hangingPunct="1">
              <a:spcBef>
                <a:spcPts val="0"/>
              </a:spcBef>
              <a:spcAft>
                <a:spcPts val="0"/>
              </a:spcAft>
              <a:buFont typeface="Wingdings 2"/>
              <a:buChar char=""/>
              <a:defRPr/>
            </a:pPr>
            <a:r>
              <a:rPr lang="en-US" sz="2400" dirty="0" smtClean="0"/>
              <a:t>Money in early history:</a:t>
            </a:r>
          </a:p>
          <a:p>
            <a:pPr marL="118872" indent="0" eaLnBrk="1" fontAlgn="auto" hangingPunct="1">
              <a:spcBef>
                <a:spcPts val="0"/>
              </a:spcBef>
              <a:spcAft>
                <a:spcPts val="0"/>
              </a:spcAft>
              <a:buFont typeface="Wingdings 2"/>
              <a:buNone/>
              <a:defRPr/>
            </a:pPr>
            <a:r>
              <a:rPr lang="en-US" sz="2400" dirty="0"/>
              <a:t>b</a:t>
            </a:r>
            <a:r>
              <a:rPr lang="en-US" sz="2400" dirty="0" smtClean="0"/>
              <a:t>lood-money </a:t>
            </a:r>
          </a:p>
          <a:p>
            <a:pPr marL="118872" indent="0" eaLnBrk="1" fontAlgn="auto" hangingPunct="1">
              <a:spcBef>
                <a:spcPts val="0"/>
              </a:spcBef>
              <a:spcAft>
                <a:spcPts val="0"/>
              </a:spcAft>
              <a:buFont typeface="Wingdings 2"/>
              <a:buNone/>
              <a:defRPr/>
            </a:pPr>
            <a:r>
              <a:rPr lang="en-US" sz="2400" dirty="0" smtClean="0"/>
              <a:t>bride-money</a:t>
            </a:r>
          </a:p>
          <a:p>
            <a:pPr marL="118872" indent="0" eaLnBrk="1" fontAlgn="auto" hangingPunct="1">
              <a:spcBef>
                <a:spcPts val="0"/>
              </a:spcBef>
              <a:spcAft>
                <a:spcPts val="0"/>
              </a:spcAft>
              <a:buFont typeface="Wingdings 2"/>
              <a:buNone/>
              <a:defRPr/>
            </a:pPr>
            <a:r>
              <a:rPr lang="en-US" sz="2400" dirty="0" smtClean="0"/>
              <a:t>barter</a:t>
            </a:r>
          </a:p>
          <a:p>
            <a:pPr marL="118872" indent="0" eaLnBrk="1" fontAlgn="auto" hangingPunct="1">
              <a:spcBef>
                <a:spcPts val="0"/>
              </a:spcBef>
              <a:spcAft>
                <a:spcPts val="0"/>
              </a:spcAft>
              <a:buFont typeface="Wingdings 2"/>
              <a:buNone/>
              <a:defRPr/>
            </a:pPr>
            <a:endParaRPr lang="en-US" sz="2400" dirty="0" smtClean="0"/>
          </a:p>
          <a:p>
            <a:pPr marL="118872" indent="0" eaLnBrk="1" fontAlgn="auto" hangingPunct="1">
              <a:spcBef>
                <a:spcPts val="0"/>
              </a:spcBef>
              <a:spcAft>
                <a:spcPts val="0"/>
              </a:spcAft>
              <a:buFont typeface="Wingdings 2"/>
              <a:buNone/>
              <a:defRPr/>
            </a:pPr>
            <a:endParaRPr lang="en-US" sz="2400" dirty="0" smtClean="0"/>
          </a:p>
          <a:p>
            <a:pPr marL="118872" indent="0" eaLnBrk="1" fontAlgn="auto" hangingPunct="1">
              <a:spcBef>
                <a:spcPts val="0"/>
              </a:spcBef>
              <a:spcAft>
                <a:spcPts val="0"/>
              </a:spcAft>
              <a:buFont typeface="Wingdings 2"/>
              <a:buNone/>
              <a:defRPr/>
            </a:pPr>
            <a:endParaRPr lang="en-US" sz="2400" dirty="0"/>
          </a:p>
          <a:p>
            <a:pPr marL="118872" indent="0" eaLnBrk="1" fontAlgn="auto" hangingPunct="1">
              <a:spcBef>
                <a:spcPts val="0"/>
              </a:spcBef>
              <a:spcAft>
                <a:spcPts val="0"/>
              </a:spcAft>
              <a:buFont typeface="Wingdings 2"/>
              <a:buNone/>
              <a:defRPr/>
            </a:pPr>
            <a:endParaRPr lang="en-US" sz="2400" dirty="0" smtClean="0"/>
          </a:p>
          <a:p>
            <a:pPr marL="118872" indent="0" eaLnBrk="1" fontAlgn="auto" hangingPunct="1">
              <a:spcBef>
                <a:spcPts val="0"/>
              </a:spcBef>
              <a:spcAft>
                <a:spcPts val="0"/>
              </a:spcAft>
              <a:buFont typeface="Wingdings 2"/>
              <a:buNone/>
              <a:defRPr/>
            </a:pPr>
            <a:r>
              <a:rPr lang="en-US" sz="2800" dirty="0" smtClean="0"/>
              <a:t>The </a:t>
            </a:r>
            <a:r>
              <a:rPr lang="en-US" sz="2800" dirty="0"/>
              <a:t>first people didn't buy goods from other people with money. They used barter. </a:t>
            </a:r>
            <a:r>
              <a:rPr lang="en-US" sz="2800" b="1" dirty="0"/>
              <a:t>Barter </a:t>
            </a:r>
            <a:r>
              <a:rPr lang="en-US" sz="2800" dirty="0"/>
              <a:t>is the exchange of personal possessions of value for other goods that you want. </a:t>
            </a:r>
            <a:endParaRPr lang="ru-RU" sz="2800" dirty="0"/>
          </a:p>
        </p:txBody>
      </p:sp>
      <p:pic>
        <p:nvPicPr>
          <p:cNvPr id="15363" name="Рисунок 3"/>
          <p:cNvPicPr>
            <a:picLocks noChangeAspect="1"/>
          </p:cNvPicPr>
          <p:nvPr/>
        </p:nvPicPr>
        <p:blipFill>
          <a:blip r:embed="rId2"/>
          <a:srcRect/>
          <a:stretch>
            <a:fillRect/>
          </a:stretch>
        </p:blipFill>
        <p:spPr bwMode="auto">
          <a:xfrm>
            <a:off x="4314825" y="1504950"/>
            <a:ext cx="3503613" cy="299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Early history</a:t>
            </a:r>
            <a:endParaRPr lang="ru-RU" dirty="0">
              <a:solidFill>
                <a:schemeClr val="accent1">
                  <a:satMod val="150000"/>
                </a:schemeClr>
              </a:solidFill>
            </a:endParaRPr>
          </a:p>
        </p:txBody>
      </p:sp>
      <p:sp>
        <p:nvSpPr>
          <p:cNvPr id="16386" name="Объект 2"/>
          <p:cNvSpPr>
            <a:spLocks noGrp="1"/>
          </p:cNvSpPr>
          <p:nvPr>
            <p:ph idx="1"/>
          </p:nvPr>
        </p:nvSpPr>
        <p:spPr/>
        <p:txBody>
          <a:bodyPr/>
          <a:lstStyle/>
          <a:p>
            <a:pPr eaLnBrk="1" hangingPunct="1"/>
            <a:r>
              <a:rPr lang="en-US" sz="2800" smtClean="0"/>
              <a:t>This kind of exchange started at the beginning of humankind and is still used today. From 9,000-6,000 B.C., livestock was often used as a unit of exchange</a:t>
            </a:r>
            <a:r>
              <a:rPr lang="en-US" sz="2400" smtClean="0"/>
              <a:t>.</a:t>
            </a:r>
            <a:endParaRPr lang="ru-RU" sz="2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Stone age</a:t>
            </a:r>
            <a:endParaRPr lang="ru-RU" dirty="0">
              <a:solidFill>
                <a:schemeClr val="accent1">
                  <a:satMod val="150000"/>
                </a:schemeClr>
              </a:solidFill>
            </a:endParaRPr>
          </a:p>
        </p:txBody>
      </p:sp>
      <p:sp>
        <p:nvSpPr>
          <p:cNvPr id="3" name="Объект 2"/>
          <p:cNvSpPr>
            <a:spLocks noGrp="1"/>
          </p:cNvSpPr>
          <p:nvPr>
            <p:ph idx="1"/>
          </p:nvPr>
        </p:nvSpPr>
        <p:spPr/>
        <p:txBody>
          <a:bodyPr rtlCol="0">
            <a:normAutofit/>
          </a:bodyPr>
          <a:lstStyle/>
          <a:p>
            <a:pPr marL="438912" indent="-320040" eaLnBrk="1" fontAlgn="auto" hangingPunct="1">
              <a:spcBef>
                <a:spcPts val="0"/>
              </a:spcBef>
              <a:spcAft>
                <a:spcPts val="0"/>
              </a:spcAft>
              <a:buFont typeface="Wingdings 2"/>
              <a:buChar char=""/>
              <a:defRPr/>
            </a:pPr>
            <a:r>
              <a:rPr lang="en-US" sz="2800" dirty="0" smtClean="0"/>
              <a:t>Money in stone ages</a:t>
            </a:r>
          </a:p>
          <a:p>
            <a:pPr marL="438912" indent="-320040" eaLnBrk="1" fontAlgn="auto" hangingPunct="1">
              <a:spcBef>
                <a:spcPts val="0"/>
              </a:spcBef>
              <a:spcAft>
                <a:spcPts val="0"/>
              </a:spcAft>
              <a:buFont typeface="Wingdings 2"/>
              <a:buChar char=""/>
              <a:defRPr/>
            </a:pPr>
            <a:r>
              <a:rPr lang="en-US" sz="2800" dirty="0" smtClean="0">
                <a:latin typeface="Arial" pitchFamily="34" charset="0"/>
                <a:cs typeface="Arial" pitchFamily="34" charset="0"/>
              </a:rPr>
              <a:t>Shells</a:t>
            </a:r>
          </a:p>
          <a:p>
            <a:pPr marL="438912" indent="-320040" eaLnBrk="1" fontAlgn="auto" hangingPunct="1">
              <a:spcBef>
                <a:spcPts val="0"/>
              </a:spcBef>
              <a:spcAft>
                <a:spcPts val="0"/>
              </a:spcAft>
              <a:buFont typeface="Wingdings 2"/>
              <a:buChar char=""/>
              <a:defRPr/>
            </a:pPr>
            <a:r>
              <a:rPr lang="en-US" sz="2800" dirty="0" smtClean="0">
                <a:latin typeface="Arial" charset="0"/>
              </a:rPr>
              <a:t>Feathers</a:t>
            </a:r>
          </a:p>
          <a:p>
            <a:pPr marL="438912" indent="-320040" eaLnBrk="1" fontAlgn="auto" hangingPunct="1">
              <a:spcBef>
                <a:spcPts val="0"/>
              </a:spcBef>
              <a:spcAft>
                <a:spcPts val="0"/>
              </a:spcAft>
              <a:buFont typeface="Wingdings 2"/>
              <a:buChar char=""/>
              <a:defRPr/>
            </a:pPr>
            <a:r>
              <a:rPr lang="en-US" sz="2800" dirty="0" smtClean="0">
                <a:latin typeface="Arial" charset="0"/>
              </a:rPr>
              <a:t>Pears</a:t>
            </a:r>
            <a:endParaRPr lang="en-US" sz="2800" dirty="0">
              <a:latin typeface="Arial" charset="0"/>
            </a:endParaRPr>
          </a:p>
          <a:p>
            <a:pPr marL="118872" indent="0" eaLnBrk="1" fontAlgn="auto" hangingPunct="1">
              <a:spcBef>
                <a:spcPts val="0"/>
              </a:spcBef>
              <a:spcAft>
                <a:spcPts val="0"/>
              </a:spcAft>
              <a:buFont typeface="Wingdings 2"/>
              <a:buNone/>
              <a:defRPr/>
            </a:pPr>
            <a:r>
              <a:rPr lang="en-US" sz="1400" dirty="0" smtClean="0"/>
              <a:t>(But </a:t>
            </a:r>
            <a:r>
              <a:rPr lang="en-US" sz="1400" dirty="0" err="1" smtClean="0"/>
              <a:t>usings</a:t>
            </a:r>
            <a:r>
              <a:rPr lang="en-US" sz="1400" dirty="0" smtClean="0"/>
              <a:t> the most rare) </a:t>
            </a:r>
          </a:p>
          <a:p>
            <a:pPr marL="118872" indent="0" eaLnBrk="1" fontAlgn="auto" hangingPunct="1">
              <a:spcBef>
                <a:spcPts val="0"/>
              </a:spcBef>
              <a:spcAft>
                <a:spcPts val="0"/>
              </a:spcAft>
              <a:buFont typeface="Wingdings 2"/>
              <a:buNone/>
              <a:defRPr/>
            </a:pPr>
            <a:r>
              <a:rPr lang="en-US" sz="2800" dirty="0" smtClean="0"/>
              <a:t> </a:t>
            </a:r>
            <a:r>
              <a:rPr lang="en-US" sz="2800" dirty="0"/>
              <a:t>At about 1200 B.C. in China, cowry shells became the first medium of exchange, or money. The cowry has served as money throughout history even to the middle of this century. </a:t>
            </a:r>
            <a:endParaRPr lang="ru-RU" sz="2800" dirty="0"/>
          </a:p>
        </p:txBody>
      </p:sp>
      <p:pic>
        <p:nvPicPr>
          <p:cNvPr id="17411" name="Рисунок 3"/>
          <p:cNvPicPr>
            <a:picLocks noChangeAspect="1"/>
          </p:cNvPicPr>
          <p:nvPr/>
        </p:nvPicPr>
        <p:blipFill>
          <a:blip r:embed="rId2"/>
          <a:srcRect/>
          <a:stretch>
            <a:fillRect/>
          </a:stretch>
        </p:blipFill>
        <p:spPr bwMode="auto">
          <a:xfrm>
            <a:off x="5724525" y="1557338"/>
            <a:ext cx="2951163" cy="221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Iron age </a:t>
            </a:r>
            <a:endParaRPr lang="ru-RU" dirty="0">
              <a:solidFill>
                <a:schemeClr val="accent1">
                  <a:satMod val="150000"/>
                </a:schemeClr>
              </a:solidFill>
            </a:endParaRPr>
          </a:p>
        </p:txBody>
      </p:sp>
      <p:sp>
        <p:nvSpPr>
          <p:cNvPr id="18434" name="Объект 2"/>
          <p:cNvSpPr>
            <a:spLocks noGrp="1"/>
          </p:cNvSpPr>
          <p:nvPr>
            <p:ph idx="1"/>
          </p:nvPr>
        </p:nvSpPr>
        <p:spPr/>
        <p:txBody>
          <a:bodyPr/>
          <a:lstStyle/>
          <a:p>
            <a:pPr marL="117475" indent="0" eaLnBrk="1" hangingPunct="1">
              <a:buFont typeface="Wingdings 2" pitchFamily="18" charset="2"/>
              <a:buNone/>
            </a:pPr>
            <a:r>
              <a:rPr lang="en-US" sz="2800" smtClean="0"/>
              <a:t>China, in 1,000 B.C., produced mock cowry shells at the end of the Stone Age. They can be thought of as the original development of metal currency. In addition, tools made of metal, like knives and spades, were also used in China as money. </a:t>
            </a:r>
          </a:p>
          <a:p>
            <a:pPr marL="117475" indent="0" eaLnBrk="1" hangingPunct="1">
              <a:buFont typeface="Wingdings 2" pitchFamily="18" charset="2"/>
              <a:buNone/>
            </a:pPr>
            <a:endParaRPr lang="ru-RU" sz="2800" smtClean="0"/>
          </a:p>
        </p:txBody>
      </p:sp>
      <p:pic>
        <p:nvPicPr>
          <p:cNvPr id="18435" name="Picture 7" descr="early hollow spade s-43"/>
          <p:cNvPicPr>
            <a:picLocks noChangeAspect="1" noChangeArrowheads="1"/>
          </p:cNvPicPr>
          <p:nvPr/>
        </p:nvPicPr>
        <p:blipFill>
          <a:blip r:embed="rId2"/>
          <a:srcRect/>
          <a:stretch>
            <a:fillRect/>
          </a:stretch>
        </p:blipFill>
        <p:spPr bwMode="auto">
          <a:xfrm>
            <a:off x="5795963" y="3670300"/>
            <a:ext cx="1652587" cy="266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Iron age</a:t>
            </a:r>
            <a:endParaRPr lang="ru-RU" dirty="0">
              <a:solidFill>
                <a:schemeClr val="accent1">
                  <a:satMod val="150000"/>
                </a:schemeClr>
              </a:solidFill>
            </a:endParaRPr>
          </a:p>
        </p:txBody>
      </p:sp>
      <p:sp>
        <p:nvSpPr>
          <p:cNvPr id="3" name="Объект 2"/>
          <p:cNvSpPr>
            <a:spLocks noGrp="1"/>
          </p:cNvSpPr>
          <p:nvPr>
            <p:ph idx="1"/>
          </p:nvPr>
        </p:nvSpPr>
        <p:spPr/>
        <p:txBody>
          <a:bodyPr rtlCol="0">
            <a:normAutofit/>
          </a:bodyPr>
          <a:lstStyle/>
          <a:p>
            <a:pPr marL="118872" indent="0" eaLnBrk="1" fontAlgn="auto" hangingPunct="1">
              <a:spcBef>
                <a:spcPts val="0"/>
              </a:spcBef>
              <a:spcAft>
                <a:spcPts val="0"/>
              </a:spcAft>
              <a:buFont typeface="Wingdings 2"/>
              <a:buNone/>
              <a:defRPr/>
            </a:pPr>
            <a:r>
              <a:rPr lang="en-US" sz="2800" dirty="0" smtClean="0"/>
              <a:t> </a:t>
            </a:r>
            <a:r>
              <a:rPr lang="en-US" sz="2800" dirty="0"/>
              <a:t>From these models, we developed today's round coins that we use daily. The Chinese coins were usually made out </a:t>
            </a:r>
            <a:r>
              <a:rPr lang="en-US" sz="2800" dirty="0" smtClean="0"/>
              <a:t>base </a:t>
            </a:r>
            <a:r>
              <a:rPr lang="en-US" sz="2800" dirty="0"/>
              <a:t>metals which had holes in them so that you could put the coins together to make a chain</a:t>
            </a:r>
            <a:r>
              <a:rPr lang="en-US" sz="2800" dirty="0" smtClean="0"/>
              <a:t>.</a:t>
            </a:r>
          </a:p>
          <a:p>
            <a:pPr marL="118872" indent="0" eaLnBrk="1" fontAlgn="auto" hangingPunct="1">
              <a:spcBef>
                <a:spcPts val="0"/>
              </a:spcBef>
              <a:spcAft>
                <a:spcPts val="0"/>
              </a:spcAft>
              <a:buFont typeface="Wingdings 2"/>
              <a:buNone/>
              <a:defRPr/>
            </a:pPr>
            <a:endParaRPr lang="ru-RU" sz="2800" dirty="0"/>
          </a:p>
          <a:p>
            <a:pPr marL="438912" indent="-320040" eaLnBrk="1" fontAlgn="auto" hangingPunct="1">
              <a:spcBef>
                <a:spcPts val="0"/>
              </a:spcBef>
              <a:spcAft>
                <a:spcPts val="0"/>
              </a:spcAft>
              <a:buFont typeface="Wingdings 2"/>
              <a:buChar char=""/>
              <a:defRPr/>
            </a:pPr>
            <a:endParaRPr lang="ru-RU" dirty="0"/>
          </a:p>
        </p:txBody>
      </p:sp>
      <p:pic>
        <p:nvPicPr>
          <p:cNvPr id="19459" name="Рисунок 3"/>
          <p:cNvPicPr>
            <a:picLocks noChangeAspect="1"/>
          </p:cNvPicPr>
          <p:nvPr/>
        </p:nvPicPr>
        <p:blipFill>
          <a:blip r:embed="rId2"/>
          <a:srcRect/>
          <a:stretch>
            <a:fillRect/>
          </a:stretch>
        </p:blipFill>
        <p:spPr bwMode="auto">
          <a:xfrm>
            <a:off x="2627313" y="4221163"/>
            <a:ext cx="4071937" cy="2017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ъект 2"/>
          <p:cNvSpPr>
            <a:spLocks noGrp="1"/>
          </p:cNvSpPr>
          <p:nvPr>
            <p:ph idx="1"/>
          </p:nvPr>
        </p:nvSpPr>
        <p:spPr/>
        <p:txBody>
          <a:bodyPr/>
          <a:lstStyle/>
          <a:p>
            <a:pPr marL="117475" indent="0" eaLnBrk="1" hangingPunct="1">
              <a:buFont typeface="Wingdings 2" pitchFamily="18" charset="2"/>
              <a:buNone/>
            </a:pPr>
            <a:r>
              <a:rPr lang="en-US" smtClean="0"/>
              <a:t>Gradually peoples </a:t>
            </a:r>
            <a:r>
              <a:rPr lang="ro-RO" smtClean="0"/>
              <a:t>reach ideas of one form of one universal standar</a:t>
            </a:r>
            <a:r>
              <a:rPr lang="en-US" smtClean="0"/>
              <a:t>d</a:t>
            </a:r>
            <a:r>
              <a:rPr lang="ro-RO" smtClean="0"/>
              <a:t> .</a:t>
            </a:r>
            <a:endParaRPr lang="ru-RU"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Ancient epoch</a:t>
            </a:r>
            <a:endParaRPr lang="ru-RU" dirty="0">
              <a:solidFill>
                <a:schemeClr val="accent1">
                  <a:satMod val="150000"/>
                </a:schemeClr>
              </a:solidFill>
            </a:endParaRPr>
          </a:p>
        </p:txBody>
      </p:sp>
      <p:sp>
        <p:nvSpPr>
          <p:cNvPr id="21506" name="Объект 2"/>
          <p:cNvSpPr>
            <a:spLocks noGrp="1"/>
          </p:cNvSpPr>
          <p:nvPr>
            <p:ph idx="1"/>
          </p:nvPr>
        </p:nvSpPr>
        <p:spPr/>
        <p:txBody>
          <a:bodyPr/>
          <a:lstStyle/>
          <a:p>
            <a:pPr eaLnBrk="1" hangingPunct="1"/>
            <a:r>
              <a:rPr lang="en-US" sz="2800" smtClean="0"/>
              <a:t>At about 500 B.C., pieces of silver were the earliest coins.  Eventually in time they took the appearance of today and were imprinted with numerous gods and emperors to mark their value.</a:t>
            </a:r>
            <a:endParaRPr lang="ru-RU" sz="280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одульн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Override1.xml><?xml version="1.0" encoding="utf-8"?>
<a:themeOverride xmlns:a="http://schemas.openxmlformats.org/drawingml/2006/main">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631</TotalTime>
  <Words>388</Words>
  <Application>Microsoft Office PowerPoint</Application>
  <PresentationFormat>Экран (4:3)</PresentationFormat>
  <Paragraphs>35</Paragraphs>
  <Slides>21</Slides>
  <Notes>0</Notes>
  <HiddenSlides>0</HiddenSlides>
  <MMClips>0</MMClips>
  <ScaleCrop>false</ScaleCrop>
  <HeadingPairs>
    <vt:vector size="6" baseType="variant">
      <vt:variant>
        <vt:lpstr>Использованные шрифты</vt:lpstr>
      </vt:variant>
      <vt:variant>
        <vt:i4>7</vt:i4>
      </vt:variant>
      <vt:variant>
        <vt:lpstr>Шаблон оформления</vt:lpstr>
      </vt:variant>
      <vt:variant>
        <vt:i4>7</vt:i4>
      </vt:variant>
      <vt:variant>
        <vt:lpstr>Заголовки слайдов</vt:lpstr>
      </vt:variant>
      <vt:variant>
        <vt:i4>21</vt:i4>
      </vt:variant>
    </vt:vector>
  </HeadingPairs>
  <TitlesOfParts>
    <vt:vector size="35" baseType="lpstr">
      <vt:lpstr>Arial</vt:lpstr>
      <vt:lpstr>Corbel</vt:lpstr>
      <vt:lpstr>Wingdings 2</vt:lpstr>
      <vt:lpstr>Wingdings</vt:lpstr>
      <vt:lpstr>Wingdings 3</vt:lpstr>
      <vt:lpstr>Calibri</vt:lpstr>
      <vt:lpstr>Arial Unicode MS</vt:lpstr>
      <vt:lpstr>Модульная</vt:lpstr>
      <vt:lpstr>Модульная</vt:lpstr>
      <vt:lpstr>Модульная</vt:lpstr>
      <vt:lpstr>Модульная</vt:lpstr>
      <vt:lpstr>Модульная</vt:lpstr>
      <vt:lpstr>Модульная</vt:lpstr>
      <vt:lpstr>Модульная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money</dc:title>
  <dc:creator>Ghena</dc:creator>
  <cp:lastModifiedBy>user</cp:lastModifiedBy>
  <cp:revision>26</cp:revision>
  <dcterms:created xsi:type="dcterms:W3CDTF">2013-01-14T15:26:28Z</dcterms:created>
  <dcterms:modified xsi:type="dcterms:W3CDTF">2013-01-20T16:46:25Z</dcterms:modified>
</cp:coreProperties>
</file>