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Default Extension="jpeg" ContentType="image/jpeg"/>
  <Override PartName="/ppt/slideLayouts/slideLayout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7"/>
  </p:notesMasterIdLst>
  <p:sldIdLst>
    <p:sldId id="295" r:id="rId3"/>
    <p:sldId id="257" r:id="rId4"/>
    <p:sldId id="259" r:id="rId5"/>
    <p:sldId id="265" r:id="rId6"/>
    <p:sldId id="266" r:id="rId7"/>
    <p:sldId id="267" r:id="rId8"/>
    <p:sldId id="268" r:id="rId9"/>
    <p:sldId id="269" r:id="rId10"/>
    <p:sldId id="270" r:id="rId11"/>
    <p:sldId id="279" r:id="rId12"/>
    <p:sldId id="271" r:id="rId13"/>
    <p:sldId id="272" r:id="rId14"/>
    <p:sldId id="275" r:id="rId15"/>
    <p:sldId id="276" r:id="rId16"/>
    <p:sldId id="277" r:id="rId17"/>
    <p:sldId id="278" r:id="rId18"/>
    <p:sldId id="283" r:id="rId19"/>
    <p:sldId id="280" r:id="rId20"/>
    <p:sldId id="284" r:id="rId21"/>
    <p:sldId id="281" r:id="rId22"/>
    <p:sldId id="282" r:id="rId23"/>
    <p:sldId id="285" r:id="rId24"/>
    <p:sldId id="286" r:id="rId25"/>
    <p:sldId id="287" r:id="rId26"/>
    <p:sldId id="288" r:id="rId27"/>
    <p:sldId id="289" r:id="rId28"/>
    <p:sldId id="290" r:id="rId29"/>
    <p:sldId id="292" r:id="rId30"/>
    <p:sldId id="293" r:id="rId31"/>
    <p:sldId id="294" r:id="rId32"/>
    <p:sldId id="296" r:id="rId33"/>
    <p:sldId id="297" r:id="rId34"/>
    <p:sldId id="298" r:id="rId35"/>
    <p:sldId id="299"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1324" y="-6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0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o-RO"/>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E79578-2A84-4184-9A25-F3651384AF21}" type="datetimeFigureOut">
              <a:rPr lang="ro-RO" smtClean="0"/>
              <a:pPr/>
              <a:t>10.05.2012</a:t>
            </a:fld>
            <a:endParaRPr lang="ro-RO"/>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o-RO"/>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o-RO"/>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3F8A40-328F-4237-9FEF-9640A4D5B07B}" type="slidenum">
              <a:rPr lang="ro-RO" smtClean="0"/>
              <a:pPr/>
              <a:t>‹#›</a:t>
            </a:fld>
            <a:endParaRPr lang="ro-RO"/>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o-RO" smtClean="0"/>
          </a:p>
        </p:txBody>
      </p:sp>
      <p:sp>
        <p:nvSpPr>
          <p:cNvPr id="23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A5D8FA9-0F7A-4079-A4B0-166CA41D9E4F}" type="slidenum">
              <a:rPr lang="en-US" smtClean="0">
                <a:solidFill>
                  <a:prstClr val="black"/>
                </a:solidFill>
              </a:rPr>
              <a:pPr/>
              <a:t>3</a:t>
            </a:fld>
            <a:endParaRPr lang="en-US" smtClean="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1D8BD707-D9CF-40AE-B4C6-C98DA3205C09}" type="datetimeFigureOut">
              <a:rPr lang="en-US" smtClean="0"/>
              <a:pPr/>
              <a:t>5/10/2012</a:t>
            </a:fld>
            <a:endParaRPr lang="en-US"/>
          </a:p>
        </p:txBody>
      </p:sp>
      <p:sp>
        <p:nvSpPr>
          <p:cNvPr id="20" name="Footer Placeholder 19"/>
          <p:cNvSpPr>
            <a:spLocks noGrp="1"/>
          </p:cNvSpPr>
          <p:nvPr>
            <p:ph type="ftr" sz="quarter" idx="11"/>
          </p:nvPr>
        </p:nvSpPr>
        <p:spPr/>
        <p:txBody>
          <a:bodyPr/>
          <a:lstStyle>
            <a:extLst/>
          </a:lstStyle>
          <a:p>
            <a:endParaRPr lang="en-US"/>
          </a:p>
        </p:txBody>
      </p:sp>
      <p:sp>
        <p:nvSpPr>
          <p:cNvPr id="10" name="Slide Number Placeholder 9"/>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5/10/2012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5/10/2012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fld id="{5283415D-0105-4DFF-A383-8081BBB33446}" type="datetimeFigureOut">
              <a:rPr lang="en-US">
                <a:solidFill>
                  <a:srgbClr val="FEFAC9"/>
                </a:solidFill>
              </a:rPr>
              <a:pPr>
                <a:defRPr/>
              </a:pPr>
              <a:t>5/10/2012</a:t>
            </a:fld>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9F40990D-A617-45EF-99E4-5255F0514AB1}"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cSld>
  <p:clrMapOvr>
    <a:masterClrMapping/>
  </p:clrMapOvr>
  <p:transition spd="slow">
    <p:newsfla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5/10/2012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1D8BD707-D9CF-40AE-B4C6-C98DA3205C09}" type="datetimeFigureOut">
              <a:rPr lang="en-US" smtClean="0"/>
              <a:pPr/>
              <a:t>5/10/2012</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5/10/2012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D8BD707-D9CF-40AE-B4C6-C98DA3205C09}" type="datetimeFigureOut">
              <a:rPr lang="en-US" smtClean="0"/>
              <a:pPr/>
              <a:t>5/10/2012</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1D8BD707-D9CF-40AE-B4C6-C98DA3205C09}" type="datetimeFigureOut">
              <a:rPr lang="en-US" smtClean="0"/>
              <a:pPr/>
              <a:t>5/10/2012</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1D8BD707-D9CF-40AE-B4C6-C98DA3205C09}" type="datetimeFigureOut">
              <a:rPr lang="en-US" smtClean="0"/>
              <a:pPr/>
              <a:t>5/10/2012</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5/10/2012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1D8BD707-D9CF-40AE-B4C6-C98DA3205C09}" type="datetimeFigureOut">
              <a:rPr lang="en-US" smtClean="0"/>
              <a:pPr/>
              <a:t>5/10/2012</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1D8BD707-D9CF-40AE-B4C6-C98DA3205C09}" type="datetimeFigureOut">
              <a:rPr lang="en-US" smtClean="0"/>
              <a:pPr/>
              <a:t>5/10/2012</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B6F15528-21DE-4FAA-801E-634DDDAF4B2B}" type="slidenum">
              <a:rPr lang="en-US" smtClean="0"/>
              <a:pPr/>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Text Placeholder 8"/>
          <p:cNvSpPr>
            <a:spLocks noGrp="1"/>
          </p:cNvSpPr>
          <p:nvPr>
            <p:ph type="body" idx="1"/>
          </p:nvPr>
        </p:nvSpPr>
        <p:spPr bwMode="auto">
          <a:xfrm>
            <a:off x="457200" y="1447800"/>
            <a:ext cx="8229600" cy="4678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fontAlgn="base">
              <a:spcBef>
                <a:spcPct val="0"/>
              </a:spcBef>
              <a:spcAft>
                <a:spcPct val="0"/>
              </a:spcAft>
              <a:defRPr/>
            </a:pPr>
            <a:fld id="{E1D5F208-C287-4C14-B30B-ECB45B6AD598}" type="datetimeFigureOut">
              <a:rPr lang="en-US">
                <a:solidFill>
                  <a:srgbClr val="FEFAC9"/>
                </a:solidFill>
                <a:latin typeface="Arial" charset="0"/>
              </a:rPr>
              <a:pPr fontAlgn="base">
                <a:spcBef>
                  <a:spcPct val="0"/>
                </a:spcBef>
                <a:spcAft>
                  <a:spcPct val="0"/>
                </a:spcAft>
                <a:defRPr/>
              </a:pPr>
              <a:t>5/10/2012</a:t>
            </a:fld>
            <a:endParaRPr lang="en-US">
              <a:solidFill>
                <a:srgbClr val="FEFAC9"/>
              </a:solidFill>
              <a:latin typeface="Arial" charset="0"/>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fontAlgn="base">
              <a:spcBef>
                <a:spcPct val="0"/>
              </a:spcBef>
              <a:spcAft>
                <a:spcPct val="0"/>
              </a:spcAft>
              <a:defRPr/>
            </a:pPr>
            <a:endParaRPr lang="en-US">
              <a:solidFill>
                <a:srgbClr val="FEFAC9"/>
              </a:solidFill>
              <a:latin typeface="Arial" charset="0"/>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fontAlgn="base">
              <a:spcBef>
                <a:spcPct val="0"/>
              </a:spcBef>
              <a:spcAft>
                <a:spcPct val="0"/>
              </a:spcAft>
              <a:defRPr/>
            </a:pPr>
            <a:fld id="{77C573C9-A25F-4A56-A7B3-C9F0CBD04E7B}" type="slidenum">
              <a:rPr lang="en-US">
                <a:solidFill>
                  <a:srgbClr val="FEFAC9"/>
                </a:solidFill>
                <a:latin typeface="Arial" charset="0"/>
              </a:rPr>
              <a:pPr fontAlgn="base">
                <a:spcBef>
                  <a:spcPct val="0"/>
                </a:spcBef>
                <a:spcAft>
                  <a:spcPct val="0"/>
                </a:spcAft>
                <a:defRPr/>
              </a:pPr>
              <a:t>‹#›</a:t>
            </a:fld>
            <a:endParaRPr lang="en-US">
              <a:solidFill>
                <a:srgbClr val="FEFAC9"/>
              </a:solidFill>
              <a:latin typeface="Arial" charset="0"/>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cSld>
  <p:clrMap bg1="dk1" tx1="lt1" bg2="dk2" tx2="lt2" accent1="accent1" accent2="accent2" accent3="accent3" accent4="accent4" accent5="accent5" accent6="accent6" hlink="hlink" folHlink="folHlink"/>
  <p:sldLayoutIdLst>
    <p:sldLayoutId id="2147483673" r:id="rId1"/>
  </p:sldLayoutIdLst>
  <p:transition spd="slow">
    <p:newsflash/>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18.jpeg"/><Relationship Id="rId2" Type="http://schemas.openxmlformats.org/officeDocument/2006/relationships/image" Target="../media/image30.jpeg"/><Relationship Id="rId1" Type="http://schemas.openxmlformats.org/officeDocument/2006/relationships/slideLayout" Target="../slideLayouts/slideLayout6.xml"/><Relationship Id="rId6" Type="http://schemas.openxmlformats.org/officeDocument/2006/relationships/slide" Target="slide2.xml"/><Relationship Id="rId5" Type="http://schemas.openxmlformats.org/officeDocument/2006/relationships/image" Target="../media/image33.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7.jpe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slide" Target="slide2.xml"/><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18.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slide" Target="slide2.xml"/><Relationship Id="rId5" Type="http://schemas.openxmlformats.org/officeDocument/2006/relationships/image" Target="../media/image45.jpeg"/><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slide" Target="slide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png"/><Relationship Id="rId3" Type="http://schemas.openxmlformats.org/officeDocument/2006/relationships/slide" Target="slide3.xml"/><Relationship Id="rId7" Type="http://schemas.openxmlformats.org/officeDocument/2006/relationships/image" Target="../media/image9.png"/><Relationship Id="rId12" Type="http://schemas.openxmlformats.org/officeDocument/2006/relationships/slide" Target="slide31.xml"/><Relationship Id="rId17" Type="http://schemas.openxmlformats.org/officeDocument/2006/relationships/image" Target="../media/image16.png"/><Relationship Id="rId2" Type="http://schemas.openxmlformats.org/officeDocument/2006/relationships/image" Target="../media/image6.gif"/><Relationship Id="rId16"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slide" Target="slide17.xml"/><Relationship Id="rId11" Type="http://schemas.openxmlformats.org/officeDocument/2006/relationships/image" Target="../media/image12.png"/><Relationship Id="rId5" Type="http://schemas.openxmlformats.org/officeDocument/2006/relationships/image" Target="../media/image8.png"/><Relationship Id="rId15" Type="http://schemas.openxmlformats.org/officeDocument/2006/relationships/slide" Target="slide27.xml"/><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slide" Target="slide22.xml"/><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slide" Target="slide2.xml"/></Relationships>
</file>

<file path=ppt/slides/_rels/slide21.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 Id="rId9"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slide" Target="slide2.xml"/></Relationships>
</file>

<file path=ppt/slides/_rels/slide2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8.jpeg"/><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18.jpeg"/></Relationships>
</file>

<file path=ppt/slides/_rels/slide3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3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slide" Target="slide2.xml"/></Relationships>
</file>

<file path=ppt/slides/_rels/slide3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74.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3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0.jpeg"/><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1.jpeg"/><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 Id="rId5" Type="http://schemas.openxmlformats.org/officeDocument/2006/relationships/image" Target="../media/image18.jpeg"/><Relationship Id="rId4" Type="http://schemas.openxmlformats.org/officeDocument/2006/relationships/slide" Target="slide2.xml"/></Relationships>
</file>

<file path=ppt/slides/_rels/slide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4.jpeg"/><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slide" Target="slide2.xml"/><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2" descr="http://bayarea2011.thatcamp.org/files/2011/10/iEARN.jpg"/>
          <p:cNvPicPr>
            <a:picLocks noChangeAspect="1" noChangeArrowheads="1"/>
          </p:cNvPicPr>
          <p:nvPr/>
        </p:nvPicPr>
        <p:blipFill>
          <a:blip r:embed="rId2" cstate="print"/>
          <a:srcRect/>
          <a:stretch>
            <a:fillRect/>
          </a:stretch>
        </p:blipFill>
        <p:spPr bwMode="auto">
          <a:xfrm>
            <a:off x="2339975" y="333375"/>
            <a:ext cx="4535488" cy="1700213"/>
          </a:xfrm>
          <a:prstGeom prst="rect">
            <a:avLst/>
          </a:prstGeom>
          <a:noFill/>
          <a:ln w="9525">
            <a:noFill/>
            <a:miter lim="800000"/>
            <a:headEnd/>
            <a:tailEnd/>
          </a:ln>
        </p:spPr>
      </p:pic>
      <p:pic>
        <p:nvPicPr>
          <p:cNvPr id="6149" name="Picture 4" descr="http://media.iearn.org/gallery2/d/160722-3/iearn.png"/>
          <p:cNvPicPr>
            <a:picLocks noChangeAspect="1" noChangeArrowheads="1"/>
          </p:cNvPicPr>
          <p:nvPr/>
        </p:nvPicPr>
        <p:blipFill>
          <a:blip r:embed="rId3" cstate="print"/>
          <a:srcRect/>
          <a:stretch>
            <a:fillRect/>
          </a:stretch>
        </p:blipFill>
        <p:spPr bwMode="auto">
          <a:xfrm>
            <a:off x="5105400" y="4114800"/>
            <a:ext cx="3384550" cy="2125662"/>
          </a:xfrm>
          <a:prstGeom prst="rect">
            <a:avLst/>
          </a:prstGeom>
          <a:noFill/>
          <a:ln w="9525">
            <a:noFill/>
            <a:miter lim="800000"/>
            <a:headEnd/>
            <a:tailEnd/>
          </a:ln>
        </p:spPr>
      </p:pic>
      <p:sp>
        <p:nvSpPr>
          <p:cNvPr id="8" name="TextBox 7"/>
          <p:cNvSpPr txBox="1"/>
          <p:nvPr/>
        </p:nvSpPr>
        <p:spPr>
          <a:xfrm>
            <a:off x="1219200" y="5181600"/>
            <a:ext cx="3257550" cy="584200"/>
          </a:xfrm>
          <a:prstGeom prst="rect">
            <a:avLst/>
          </a:prstGeom>
          <a:noFill/>
        </p:spPr>
        <p:txBody>
          <a:bodyPr wrap="none">
            <a:spAutoFit/>
          </a:bodyPr>
          <a:lstStyle/>
          <a:p>
            <a:pPr>
              <a:defRPr/>
            </a:pPr>
            <a:r>
              <a:rPr lang="en-US" sz="3200" b="1" dirty="0">
                <a:effectLst>
                  <a:outerShdw blurRad="38100" dist="38100" dir="2700000" algn="tl">
                    <a:srgbClr val="000000">
                      <a:alpha val="43137"/>
                    </a:srgbClr>
                  </a:outerShdw>
                </a:effectLst>
                <a:latin typeface="Balthazar" pitchFamily="2" charset="0"/>
              </a:rPr>
              <a:t>Grades: 5</a:t>
            </a:r>
            <a:r>
              <a:rPr lang="en-US" sz="3200" b="1" baseline="30000" dirty="0">
                <a:effectLst>
                  <a:outerShdw blurRad="38100" dist="38100" dir="2700000" algn="tl">
                    <a:srgbClr val="000000">
                      <a:alpha val="43137"/>
                    </a:srgbClr>
                  </a:outerShdw>
                </a:effectLst>
                <a:latin typeface="Balthazar" pitchFamily="2" charset="0"/>
              </a:rPr>
              <a:t>th</a:t>
            </a:r>
            <a:r>
              <a:rPr lang="en-US" sz="3200" b="1" dirty="0">
                <a:effectLst>
                  <a:outerShdw blurRad="38100" dist="38100" dir="2700000" algn="tl">
                    <a:srgbClr val="000000">
                      <a:alpha val="43137"/>
                    </a:srgbClr>
                  </a:outerShdw>
                </a:effectLst>
                <a:latin typeface="Balthazar" pitchFamily="2" charset="0"/>
              </a:rPr>
              <a:t> and 6</a:t>
            </a:r>
            <a:r>
              <a:rPr lang="en-US" sz="3200" b="1" baseline="30000" dirty="0">
                <a:effectLst>
                  <a:outerShdw blurRad="38100" dist="38100" dir="2700000" algn="tl">
                    <a:srgbClr val="000000">
                      <a:alpha val="43137"/>
                    </a:srgbClr>
                  </a:outerShdw>
                </a:effectLst>
                <a:latin typeface="Balthazar" pitchFamily="2" charset="0"/>
              </a:rPr>
              <a:t>th</a:t>
            </a:r>
            <a:r>
              <a:rPr lang="en-US" sz="3200" b="1" dirty="0">
                <a:effectLst>
                  <a:outerShdw blurRad="38100" dist="38100" dir="2700000" algn="tl">
                    <a:srgbClr val="000000">
                      <a:alpha val="43137"/>
                    </a:srgbClr>
                  </a:outerShdw>
                </a:effectLst>
                <a:latin typeface="Balthazar" pitchFamily="2" charset="0"/>
              </a:rPr>
              <a:t> C</a:t>
            </a:r>
            <a:endParaRPr lang="ro-RO" sz="3200" b="1" dirty="0">
              <a:effectLst>
                <a:outerShdw blurRad="38100" dist="38100" dir="2700000" algn="tl">
                  <a:srgbClr val="000000">
                    <a:alpha val="43137"/>
                  </a:srgbClr>
                </a:outerShdw>
              </a:effectLst>
            </a:endParaRPr>
          </a:p>
        </p:txBody>
      </p:sp>
      <p:sp>
        <p:nvSpPr>
          <p:cNvPr id="9" name="TextBox 8"/>
          <p:cNvSpPr txBox="1"/>
          <p:nvPr/>
        </p:nvSpPr>
        <p:spPr>
          <a:xfrm>
            <a:off x="1447800" y="5715000"/>
            <a:ext cx="3276600" cy="461962"/>
          </a:xfrm>
          <a:prstGeom prst="rect">
            <a:avLst/>
          </a:prstGeom>
          <a:noFill/>
        </p:spPr>
        <p:txBody>
          <a:bodyPr wrap="none">
            <a:spAutoFit/>
          </a:bodyPr>
          <a:lstStyle/>
          <a:p>
            <a:pPr>
              <a:defRPr/>
            </a:pPr>
            <a:r>
              <a:rPr lang="en-US" sz="2400" dirty="0">
                <a:effectLst>
                  <a:outerShdw blurRad="38100" dist="38100" dir="2700000" algn="tl">
                    <a:srgbClr val="000000">
                      <a:alpha val="43137"/>
                    </a:srgbClr>
                  </a:outerShdw>
                </a:effectLst>
                <a:latin typeface="Balthazar" pitchFamily="2" charset="0"/>
              </a:rPr>
              <a:t>Coordinator: Cristina </a:t>
            </a:r>
            <a:r>
              <a:rPr lang="en-US" sz="2400" dirty="0" err="1">
                <a:effectLst>
                  <a:outerShdw blurRad="38100" dist="38100" dir="2700000" algn="tl">
                    <a:srgbClr val="000000">
                      <a:alpha val="43137"/>
                    </a:srgbClr>
                  </a:outerShdw>
                </a:effectLst>
                <a:latin typeface="Balthazar" pitchFamily="2" charset="0"/>
              </a:rPr>
              <a:t>Nenciu</a:t>
            </a:r>
            <a:endParaRPr lang="ro-RO" sz="2400" dirty="0">
              <a:effectLst>
                <a:outerShdw blurRad="38100" dist="38100" dir="2700000" algn="tl">
                  <a:srgbClr val="000000">
                    <a:alpha val="43137"/>
                  </a:srgbClr>
                </a:outerShdw>
              </a:effectLst>
            </a:endParaRPr>
          </a:p>
        </p:txBody>
      </p:sp>
      <p:sp>
        <p:nvSpPr>
          <p:cNvPr id="10" name="Title 1"/>
          <p:cNvSpPr txBox="1">
            <a:spLocks/>
          </p:cNvSpPr>
          <p:nvPr/>
        </p:nvSpPr>
        <p:spPr>
          <a:xfrm>
            <a:off x="1447800" y="1981200"/>
            <a:ext cx="7406640" cy="1981200"/>
          </a:xfrm>
          <a:prstGeom prst="rect">
            <a:avLst/>
          </a:prstGeom>
        </p:spPr>
        <p:txBody>
          <a:bodyPr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My City and Me</a:t>
            </a:r>
            <a:r>
              <a:rPr kumimoji="0" lang="en-US" sz="43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
            </a:r>
            <a:br>
              <a:rPr kumimoji="0" lang="en-US" sz="4300" b="0" i="0"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br>
            <a:r>
              <a:rPr kumimoji="0" lang="en-US" sz="4300" b="0" i="1" u="none" strike="noStrike" kern="1200" cap="none" spc="0" normalizeH="0" baseline="0" noProof="0" dirty="0" smtClean="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rPr>
              <a:t>A 2012 Learning Circles Project</a:t>
            </a:r>
            <a:endParaRPr kumimoji="0" lang="ro-RO" sz="4300" b="0" i="1" u="none" strike="noStrike" kern="1200" cap="none" spc="0" normalizeH="0" baseline="0" noProof="0" dirty="0">
              <a:ln>
                <a:noFill/>
              </a:ln>
              <a:solidFill>
                <a:schemeClr val="tx2">
                  <a:satMod val="130000"/>
                </a:schemeClr>
              </a:solidFill>
              <a:effectLst>
                <a:outerShdw blurRad="50000" dist="30000" dir="5400000" algn="tl" rotWithShape="0">
                  <a:srgbClr val="000000">
                    <a:alpha val="30000"/>
                  </a:srgbClr>
                </a:outerShdw>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7790688" cy="1295400"/>
          </a:xfrm>
        </p:spPr>
        <p:txBody>
          <a:bodyPr>
            <a:noAutofit/>
          </a:bodyPr>
          <a:lstStyle/>
          <a:p>
            <a:pPr algn="ctr"/>
            <a:r>
              <a:rPr lang="en-US" sz="3600" dirty="0" smtClean="0"/>
              <a:t>The Railway Station Park, with the only kinetic fountain in Constanta.</a:t>
            </a:r>
            <a:endParaRPr lang="ro-RO" sz="3600" dirty="0"/>
          </a:p>
        </p:txBody>
      </p:sp>
      <p:pic>
        <p:nvPicPr>
          <p:cNvPr id="4" name="Picture 4" descr="http://www.ghidulturistic.ro/imagini/consilii/28_516_4-Fantana-Cinetica.JPG"/>
          <p:cNvPicPr>
            <a:picLocks noChangeAspect="1" noChangeArrowheads="1"/>
          </p:cNvPicPr>
          <p:nvPr/>
        </p:nvPicPr>
        <p:blipFill>
          <a:blip r:embed="rId2" cstate="print"/>
          <a:srcRect/>
          <a:stretch>
            <a:fillRect/>
          </a:stretch>
        </p:blipFill>
        <p:spPr bwMode="auto">
          <a:xfrm>
            <a:off x="990600" y="1418152"/>
            <a:ext cx="8153400" cy="5439848"/>
          </a:xfrm>
          <a:prstGeom prst="rect">
            <a:avLst/>
          </a:prstGeom>
          <a:noFill/>
        </p:spPr>
      </p:pic>
      <p:pic>
        <p:nvPicPr>
          <p:cNvPr id="5" name="Picture 2" descr="C:\Users\cristina\Desktop\children-globe.jpg">
            <a:hlinkClick r:id="rId3" action="ppaction://hlinksldjump"/>
          </p:cNvPr>
          <p:cNvPicPr>
            <a:picLocks noChangeAspect="1" noChangeArrowheads="1"/>
          </p:cNvPicPr>
          <p:nvPr/>
        </p:nvPicPr>
        <p:blipFill>
          <a:blip r:embed="rId4" cstate="print"/>
          <a:srcRect/>
          <a:stretch>
            <a:fillRect/>
          </a:stretch>
        </p:blipFill>
        <p:spPr bwMode="auto">
          <a:xfrm>
            <a:off x="1143000" y="609600"/>
            <a:ext cx="711200" cy="686816"/>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Q:\my-city\eu si orasul meu + eco plaja modern\DSCF241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3" name="Picture 2" descr="C:\Users\cristina\Desktop\children-globe.jpg">
            <a:hlinkClick r:id="rId3" action="ppaction://hlinksldjump"/>
          </p:cNvPr>
          <p:cNvPicPr>
            <a:picLocks noChangeAspect="1" noChangeArrowheads="1"/>
          </p:cNvPicPr>
          <p:nvPr/>
        </p:nvPicPr>
        <p:blipFill>
          <a:blip r:embed="rId4" cstate="print"/>
          <a:srcRect/>
          <a:stretch>
            <a:fillRect/>
          </a:stretch>
        </p:blipFill>
        <p:spPr bwMode="auto">
          <a:xfrm>
            <a:off x="8432800" y="6171184"/>
            <a:ext cx="711200" cy="686816"/>
          </a:xfrm>
          <a:prstGeom prst="rect">
            <a:avLst/>
          </a:prstGeom>
          <a:noFill/>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Q:\poze cristina\DSCF2529.JPG"/>
          <p:cNvPicPr>
            <a:picLocks noChangeAspect="1" noChangeArrowheads="1"/>
          </p:cNvPicPr>
          <p:nvPr/>
        </p:nvPicPr>
        <p:blipFill>
          <a:blip r:embed="rId2" cstate="print"/>
          <a:srcRect/>
          <a:stretch>
            <a:fillRect/>
          </a:stretch>
        </p:blipFill>
        <p:spPr bwMode="auto">
          <a:xfrm>
            <a:off x="0" y="3276600"/>
            <a:ext cx="4775200" cy="3581400"/>
          </a:xfrm>
          <a:prstGeom prst="rect">
            <a:avLst/>
          </a:prstGeom>
          <a:noFill/>
          <a:ln w="9525">
            <a:noFill/>
            <a:miter lim="800000"/>
            <a:headEnd/>
            <a:tailEnd/>
          </a:ln>
        </p:spPr>
      </p:pic>
      <p:pic>
        <p:nvPicPr>
          <p:cNvPr id="9222" name="Picture 6" descr="http://www.skytrip.ro/thumbs/a/big/2011/09/25/delfini-pasari-cerbi-si-stele-delfinariul-constanta-177.jpg"/>
          <p:cNvPicPr>
            <a:picLocks noChangeAspect="1" noChangeArrowheads="1"/>
          </p:cNvPicPr>
          <p:nvPr/>
        </p:nvPicPr>
        <p:blipFill>
          <a:blip r:embed="rId3" cstate="print"/>
          <a:srcRect/>
          <a:stretch>
            <a:fillRect/>
          </a:stretch>
        </p:blipFill>
        <p:spPr bwMode="auto">
          <a:xfrm>
            <a:off x="4560542" y="3810000"/>
            <a:ext cx="4583458" cy="3048000"/>
          </a:xfrm>
          <a:prstGeom prst="rect">
            <a:avLst/>
          </a:prstGeom>
          <a:noFill/>
        </p:spPr>
      </p:pic>
      <p:pic>
        <p:nvPicPr>
          <p:cNvPr id="9218" name="Picture 2" descr="http://www.cugetliber.ro/imagini/mici/observatorastronomic-1336147348.jpg"/>
          <p:cNvPicPr>
            <a:picLocks noChangeAspect="1" noChangeArrowheads="1"/>
          </p:cNvPicPr>
          <p:nvPr/>
        </p:nvPicPr>
        <p:blipFill>
          <a:blip r:embed="rId4" cstate="print"/>
          <a:srcRect/>
          <a:stretch>
            <a:fillRect/>
          </a:stretch>
        </p:blipFill>
        <p:spPr bwMode="auto">
          <a:xfrm>
            <a:off x="0" y="0"/>
            <a:ext cx="5935980" cy="3124200"/>
          </a:xfrm>
          <a:prstGeom prst="rect">
            <a:avLst/>
          </a:prstGeom>
          <a:noFill/>
        </p:spPr>
      </p:pic>
      <p:sp>
        <p:nvSpPr>
          <p:cNvPr id="8" name="TextBox 7"/>
          <p:cNvSpPr txBox="1"/>
          <p:nvPr/>
        </p:nvSpPr>
        <p:spPr>
          <a:xfrm>
            <a:off x="5943600" y="1752600"/>
            <a:ext cx="3200400" cy="1323439"/>
          </a:xfrm>
          <a:prstGeom prst="rect">
            <a:avLst/>
          </a:prstGeom>
          <a:noFill/>
        </p:spPr>
        <p:txBody>
          <a:bodyPr wrap="square">
            <a:spAutoFit/>
          </a:bodyPr>
          <a:lstStyle/>
          <a:p>
            <a:pPr algn="just" fontAlgn="auto">
              <a:spcBef>
                <a:spcPts val="0"/>
              </a:spcBef>
              <a:spcAft>
                <a:spcPts val="0"/>
              </a:spcAft>
              <a:defRPr/>
            </a:pPr>
            <a:r>
              <a:rPr lang="en-US" sz="1600" b="1" i="1" dirty="0">
                <a:latin typeface="Calibri" pitchFamily="34" charset="0"/>
              </a:rPr>
              <a:t>The </a:t>
            </a:r>
            <a:r>
              <a:rPr lang="ro-RO" sz="1600" b="1" i="1" dirty="0">
                <a:latin typeface="Calibri" pitchFamily="34" charset="0"/>
              </a:rPr>
              <a:t>Planetarium is a place where everybody can see  presentations about the sky and the space or the stars, and </a:t>
            </a:r>
            <a:r>
              <a:rPr lang="en-US" sz="1600" b="1" i="1" dirty="0">
                <a:latin typeface="Calibri" pitchFamily="34" charset="0"/>
              </a:rPr>
              <a:t> it </a:t>
            </a:r>
            <a:r>
              <a:rPr lang="ro-RO" sz="1600" b="1" i="1" dirty="0">
                <a:latin typeface="Calibri" pitchFamily="34" charset="0"/>
              </a:rPr>
              <a:t>is situated in the midlle of the Delfinarium Park.</a:t>
            </a:r>
            <a:endParaRPr lang="en-US" sz="1600" b="1" i="1" dirty="0">
              <a:latin typeface="Calibri" pitchFamily="34" charset="0"/>
            </a:endParaRPr>
          </a:p>
        </p:txBody>
      </p:sp>
      <p:sp>
        <p:nvSpPr>
          <p:cNvPr id="5129" name="TextBox 9"/>
          <p:cNvSpPr txBox="1">
            <a:spLocks noChangeArrowheads="1"/>
          </p:cNvSpPr>
          <p:nvPr/>
        </p:nvSpPr>
        <p:spPr bwMode="auto">
          <a:xfrm>
            <a:off x="0" y="3200400"/>
            <a:ext cx="4500563" cy="830262"/>
          </a:xfrm>
          <a:prstGeom prst="rect">
            <a:avLst/>
          </a:prstGeom>
          <a:noFill/>
          <a:ln w="9525">
            <a:noFill/>
            <a:miter lim="800000"/>
            <a:headEnd/>
            <a:tailEnd/>
          </a:ln>
        </p:spPr>
        <p:txBody>
          <a:bodyPr>
            <a:spAutoFit/>
          </a:bodyPr>
          <a:lstStyle/>
          <a:p>
            <a:pPr>
              <a:defRPr/>
            </a:pPr>
            <a:r>
              <a:rPr lang="en-US" sz="1600" b="1" i="1" dirty="0">
                <a:solidFill>
                  <a:srgbClr val="FFC000"/>
                </a:solidFill>
                <a:latin typeface="Calibri" pitchFamily="34" charset="0"/>
              </a:rPr>
              <a:t>The </a:t>
            </a:r>
            <a:r>
              <a:rPr lang="ro-RO" sz="1600" b="1" i="1" dirty="0">
                <a:solidFill>
                  <a:srgbClr val="FFC000"/>
                </a:solidFill>
                <a:latin typeface="Calibri" pitchFamily="34" charset="0"/>
              </a:rPr>
              <a:t>Aquarium is the place where children and not only them can see various types of fish in many colours and forms.</a:t>
            </a:r>
            <a:endParaRPr lang="en-US" sz="1600" b="1" i="1" dirty="0">
              <a:solidFill>
                <a:srgbClr val="FFC000"/>
              </a:solidFill>
              <a:latin typeface="Calibri" pitchFamily="34" charset="0"/>
            </a:endParaRPr>
          </a:p>
        </p:txBody>
      </p:sp>
      <p:sp>
        <p:nvSpPr>
          <p:cNvPr id="5130" name="TextBox 10"/>
          <p:cNvSpPr txBox="1">
            <a:spLocks noChangeArrowheads="1"/>
          </p:cNvSpPr>
          <p:nvPr/>
        </p:nvSpPr>
        <p:spPr bwMode="auto">
          <a:xfrm>
            <a:off x="4572000" y="3124200"/>
            <a:ext cx="4572000" cy="1077218"/>
          </a:xfrm>
          <a:prstGeom prst="rect">
            <a:avLst/>
          </a:prstGeom>
          <a:noFill/>
          <a:ln w="9525">
            <a:noFill/>
            <a:miter lim="800000"/>
            <a:headEnd/>
            <a:tailEnd/>
          </a:ln>
        </p:spPr>
        <p:txBody>
          <a:bodyPr>
            <a:spAutoFit/>
          </a:bodyPr>
          <a:lstStyle/>
          <a:p>
            <a:pPr algn="just">
              <a:defRPr/>
            </a:pPr>
            <a:r>
              <a:rPr lang="ro-RO" sz="1600" b="1" i="1" dirty="0">
                <a:latin typeface="Calibri" pitchFamily="34" charset="0"/>
                <a:cs typeface="Calibri" pitchFamily="34" charset="0"/>
              </a:rPr>
              <a:t>Delfinarium is the most visited place from Delfinarium Park </a:t>
            </a:r>
            <a:r>
              <a:rPr lang="en-US" sz="1600" b="1" i="1" dirty="0">
                <a:latin typeface="Calibri" pitchFamily="34" charset="0"/>
                <a:cs typeface="Calibri" pitchFamily="34" charset="0"/>
              </a:rPr>
              <a:t> in</a:t>
            </a:r>
            <a:r>
              <a:rPr lang="ro-RO" sz="1600" b="1" i="1" dirty="0">
                <a:latin typeface="Calibri" pitchFamily="34" charset="0"/>
                <a:cs typeface="Calibri" pitchFamily="34" charset="0"/>
              </a:rPr>
              <a:t> Constanta</a:t>
            </a:r>
            <a:r>
              <a:rPr lang="en-US" sz="1600" b="1" i="1" dirty="0">
                <a:latin typeface="Calibri" pitchFamily="34" charset="0"/>
                <a:cs typeface="Calibri" pitchFamily="34" charset="0"/>
              </a:rPr>
              <a:t>,</a:t>
            </a:r>
            <a:r>
              <a:rPr lang="ro-RO" sz="1600" b="1" i="1" dirty="0">
                <a:latin typeface="Calibri" pitchFamily="34" charset="0"/>
                <a:cs typeface="Calibri" pitchFamily="34" charset="0"/>
              </a:rPr>
              <a:t> because here dolphins have daily shows</a:t>
            </a:r>
            <a:r>
              <a:rPr lang="en-US" sz="1600" b="1" i="1" dirty="0">
                <a:latin typeface="Calibri" pitchFamily="34" charset="0"/>
                <a:cs typeface="Calibri" pitchFamily="34" charset="0"/>
              </a:rPr>
              <a:t>,</a:t>
            </a:r>
            <a:r>
              <a:rPr lang="ro-RO" sz="1600" b="1" i="1" dirty="0">
                <a:latin typeface="Calibri" pitchFamily="34" charset="0"/>
                <a:cs typeface="Calibri" pitchFamily="34" charset="0"/>
              </a:rPr>
              <a:t> where everybody </a:t>
            </a:r>
            <a:r>
              <a:rPr lang="en-US" sz="1600" b="1" i="1" dirty="0">
                <a:latin typeface="Calibri" pitchFamily="34" charset="0"/>
                <a:cs typeface="Calibri" pitchFamily="34" charset="0"/>
              </a:rPr>
              <a:t>can have</a:t>
            </a:r>
            <a:r>
              <a:rPr lang="ro-RO" sz="1600" b="1" i="1" dirty="0">
                <a:latin typeface="Calibri" pitchFamily="34" charset="0"/>
                <a:cs typeface="Calibri" pitchFamily="34" charset="0"/>
              </a:rPr>
              <a:t> </a:t>
            </a:r>
            <a:r>
              <a:rPr lang="en-US" sz="1600" b="1" i="1" dirty="0">
                <a:latin typeface="Calibri" pitchFamily="34" charset="0"/>
                <a:cs typeface="Calibri" pitchFamily="34" charset="0"/>
              </a:rPr>
              <a:t>a lot of</a:t>
            </a:r>
            <a:r>
              <a:rPr lang="ro-RO" sz="1600" b="1" i="1" dirty="0">
                <a:latin typeface="Calibri" pitchFamily="34" charset="0"/>
                <a:cs typeface="Calibri" pitchFamily="34" charset="0"/>
              </a:rPr>
              <a:t> fun.</a:t>
            </a:r>
            <a:endParaRPr lang="en-US" sz="1600" b="1" i="1" dirty="0">
              <a:latin typeface="Calibri" pitchFamily="34" charset="0"/>
              <a:cs typeface="Calibri" pitchFamily="34" charset="0"/>
            </a:endParaRPr>
          </a:p>
        </p:txBody>
      </p:sp>
      <p:pic>
        <p:nvPicPr>
          <p:cNvPr id="9220" name="Picture 4" descr="http://media.realitatea.net/multimedia/image/200809/w460/image_122036818864825200_1.jpg"/>
          <p:cNvPicPr>
            <a:picLocks noChangeAspect="1" noChangeArrowheads="1"/>
          </p:cNvPicPr>
          <p:nvPr/>
        </p:nvPicPr>
        <p:blipFill>
          <a:blip r:embed="rId5" cstate="print"/>
          <a:srcRect/>
          <a:stretch>
            <a:fillRect/>
          </a:stretch>
        </p:blipFill>
        <p:spPr bwMode="auto">
          <a:xfrm>
            <a:off x="6629400" y="76200"/>
            <a:ext cx="1676400" cy="1676400"/>
          </a:xfrm>
          <a:prstGeom prst="rect">
            <a:avLst/>
          </a:prstGeom>
          <a:noFill/>
        </p:spPr>
      </p:pic>
      <p:pic>
        <p:nvPicPr>
          <p:cNvPr id="15" name="Picture 2" descr="C:\Users\cristina\Desktop\children-globe.jpg">
            <a:hlinkClick r:id="rId6" action="ppaction://hlinksldjump"/>
          </p:cNvPr>
          <p:cNvPicPr>
            <a:picLocks noChangeAspect="1" noChangeArrowheads="1"/>
          </p:cNvPicPr>
          <p:nvPr/>
        </p:nvPicPr>
        <p:blipFill>
          <a:blip r:embed="rId7" cstate="print"/>
          <a:srcRect/>
          <a:stretch>
            <a:fillRect/>
          </a:stretch>
        </p:blipFill>
        <p:spPr bwMode="auto">
          <a:xfrm>
            <a:off x="3810000" y="6171184"/>
            <a:ext cx="711200" cy="686816"/>
          </a:xfrm>
          <a:prstGeom prst="rect">
            <a:avLst/>
          </a:prstGeom>
          <a:noFill/>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4" name="Picture 10" descr="http://2.bp.blogspot.com/_JOpIyeovgV4/Sy4xlAY1LyI/AAAAAAAADhk/EM1QHbGeyk8/s400/iarna+constanta+marea+inghetata+2006.jpg"/>
          <p:cNvPicPr>
            <a:picLocks noChangeAspect="1" noChangeArrowheads="1"/>
          </p:cNvPicPr>
          <p:nvPr/>
        </p:nvPicPr>
        <p:blipFill>
          <a:blip r:embed="rId2" cstate="print"/>
          <a:srcRect/>
          <a:stretch>
            <a:fillRect/>
          </a:stretch>
        </p:blipFill>
        <p:spPr bwMode="auto">
          <a:xfrm>
            <a:off x="5029200" y="152400"/>
            <a:ext cx="4089400" cy="3067050"/>
          </a:xfrm>
          <a:prstGeom prst="rect">
            <a:avLst/>
          </a:prstGeom>
          <a:noFill/>
        </p:spPr>
      </p:pic>
      <p:pic>
        <p:nvPicPr>
          <p:cNvPr id="6152" name="Picture 8" descr="http://mw2.google.com/mw-panoramio/photos/medium/172922.jpg"/>
          <p:cNvPicPr>
            <a:picLocks noChangeAspect="1" noChangeArrowheads="1"/>
          </p:cNvPicPr>
          <p:nvPr/>
        </p:nvPicPr>
        <p:blipFill>
          <a:blip r:embed="rId3" cstate="print"/>
          <a:srcRect/>
          <a:stretch>
            <a:fillRect/>
          </a:stretch>
        </p:blipFill>
        <p:spPr bwMode="auto">
          <a:xfrm>
            <a:off x="4381500" y="3286125"/>
            <a:ext cx="4762500" cy="3571875"/>
          </a:xfrm>
          <a:prstGeom prst="rect">
            <a:avLst/>
          </a:prstGeom>
          <a:noFill/>
        </p:spPr>
      </p:pic>
      <p:pic>
        <p:nvPicPr>
          <p:cNvPr id="6150" name="Picture 6" descr="http://www.turismland.ro/wp-content/gallery/plaja-mamaia-constanta/plaja-mamaia-1.jpg"/>
          <p:cNvPicPr>
            <a:picLocks noChangeAspect="1" noChangeArrowheads="1"/>
          </p:cNvPicPr>
          <p:nvPr/>
        </p:nvPicPr>
        <p:blipFill>
          <a:blip r:embed="rId4" cstate="print"/>
          <a:srcRect/>
          <a:stretch>
            <a:fillRect/>
          </a:stretch>
        </p:blipFill>
        <p:spPr bwMode="auto">
          <a:xfrm>
            <a:off x="0" y="0"/>
            <a:ext cx="5029200" cy="3771900"/>
          </a:xfrm>
          <a:prstGeom prst="rect">
            <a:avLst/>
          </a:prstGeom>
          <a:noFill/>
        </p:spPr>
      </p:pic>
      <p:sp>
        <p:nvSpPr>
          <p:cNvPr id="18438" name="TextBox 5"/>
          <p:cNvSpPr txBox="1">
            <a:spLocks noChangeArrowheads="1"/>
          </p:cNvSpPr>
          <p:nvPr/>
        </p:nvSpPr>
        <p:spPr bwMode="auto">
          <a:xfrm>
            <a:off x="0" y="838200"/>
            <a:ext cx="5943600" cy="646331"/>
          </a:xfrm>
          <a:prstGeom prst="rect">
            <a:avLst/>
          </a:prstGeom>
          <a:noFill/>
          <a:ln w="9525">
            <a:noFill/>
            <a:miter lim="800000"/>
            <a:headEnd/>
            <a:tailEnd/>
          </a:ln>
        </p:spPr>
        <p:txBody>
          <a:bodyPr wrap="square">
            <a:spAutoFit/>
          </a:bodyPr>
          <a:lstStyle/>
          <a:p>
            <a:pPr algn="ctr"/>
            <a:r>
              <a:rPr lang="ro-RO" b="1" i="1" dirty="0">
                <a:solidFill>
                  <a:srgbClr val="FFC000"/>
                </a:solidFill>
                <a:latin typeface="Calibri" pitchFamily="34" charset="0"/>
              </a:rPr>
              <a:t>But the most important </a:t>
            </a:r>
            <a:r>
              <a:rPr lang="en-US" b="1" i="1" dirty="0">
                <a:solidFill>
                  <a:srgbClr val="FFC000"/>
                </a:solidFill>
                <a:latin typeface="Calibri" pitchFamily="34" charset="0"/>
              </a:rPr>
              <a:t>place for people living in</a:t>
            </a:r>
            <a:r>
              <a:rPr lang="ro-RO" b="1" i="1" dirty="0">
                <a:solidFill>
                  <a:srgbClr val="FFC000"/>
                </a:solidFill>
                <a:latin typeface="Calibri" pitchFamily="34" charset="0"/>
              </a:rPr>
              <a:t> Constanta is the beach</a:t>
            </a:r>
            <a:r>
              <a:rPr lang="en-US" b="1" i="1" dirty="0">
                <a:solidFill>
                  <a:srgbClr val="FFC000"/>
                </a:solidFill>
                <a:latin typeface="Calibri" pitchFamily="34" charset="0"/>
              </a:rPr>
              <a:t> !</a:t>
            </a:r>
          </a:p>
        </p:txBody>
      </p:sp>
      <p:pic>
        <p:nvPicPr>
          <p:cNvPr id="7" name="Picture 2" descr="C:\Users\cristina\Desktop\children-globe.jpg">
            <a:hlinkClick r:id="rId5" action="ppaction://hlinksldjump"/>
          </p:cNvPr>
          <p:cNvPicPr>
            <a:picLocks noChangeAspect="1" noChangeArrowheads="1"/>
          </p:cNvPicPr>
          <p:nvPr/>
        </p:nvPicPr>
        <p:blipFill>
          <a:blip r:embed="rId6" cstate="print"/>
          <a:srcRect/>
          <a:stretch>
            <a:fillRect/>
          </a:stretch>
        </p:blipFill>
        <p:spPr bwMode="auto">
          <a:xfrm>
            <a:off x="8432800" y="3200400"/>
            <a:ext cx="711200" cy="686816"/>
          </a:xfrm>
          <a:prstGeom prst="rect">
            <a:avLst/>
          </a:prstGeom>
          <a:noFill/>
        </p:spPr>
      </p:pic>
      <p:pic>
        <p:nvPicPr>
          <p:cNvPr id="6156" name="Picture 12" descr="http://cazare-litoral.ws/wp-content/gallery/aqua-magic-din-mamaia/aqua-magic.jpg"/>
          <p:cNvPicPr>
            <a:picLocks noChangeAspect="1" noChangeArrowheads="1"/>
          </p:cNvPicPr>
          <p:nvPr/>
        </p:nvPicPr>
        <p:blipFill>
          <a:blip r:embed="rId7" cstate="print"/>
          <a:srcRect/>
          <a:stretch>
            <a:fillRect/>
          </a:stretch>
        </p:blipFill>
        <p:spPr bwMode="auto">
          <a:xfrm>
            <a:off x="152400" y="3771900"/>
            <a:ext cx="4114800" cy="3086100"/>
          </a:xfrm>
          <a:prstGeom prst="rect">
            <a:avLst/>
          </a:prstGeom>
          <a:noFill/>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Q:\poze cristina\DSCF2516.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3" name="Picture 2" descr="C:\Users\cristina\Desktop\children-globe.jpg">
            <a:hlinkClick r:id="rId3" action="ppaction://hlinksldjump"/>
          </p:cNvPr>
          <p:cNvPicPr>
            <a:picLocks noChangeAspect="1" noChangeArrowheads="1"/>
          </p:cNvPicPr>
          <p:nvPr/>
        </p:nvPicPr>
        <p:blipFill>
          <a:blip r:embed="rId4" cstate="print"/>
          <a:srcRect/>
          <a:stretch>
            <a:fillRect/>
          </a:stretch>
        </p:blipFill>
        <p:spPr bwMode="auto">
          <a:xfrm>
            <a:off x="8432800" y="6171184"/>
            <a:ext cx="711200" cy="686816"/>
          </a:xfrm>
          <a:prstGeom prst="rect">
            <a:avLst/>
          </a:prstGeom>
          <a:noFill/>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Q:\poze cristina\DSCF249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3" name="Picture 2" descr="C:\Users\cristina\Desktop\children-globe.jpg">
            <a:hlinkClick r:id="rId3" action="ppaction://hlinksldjump"/>
          </p:cNvPr>
          <p:cNvPicPr>
            <a:picLocks noChangeAspect="1" noChangeArrowheads="1"/>
          </p:cNvPicPr>
          <p:nvPr/>
        </p:nvPicPr>
        <p:blipFill>
          <a:blip r:embed="rId4" cstate="print"/>
          <a:srcRect/>
          <a:stretch>
            <a:fillRect/>
          </a:stretch>
        </p:blipFill>
        <p:spPr bwMode="auto">
          <a:xfrm>
            <a:off x="0" y="6171184"/>
            <a:ext cx="711200" cy="686816"/>
          </a:xfrm>
          <a:prstGeom prst="rect">
            <a:avLst/>
          </a:prstGeom>
          <a:noFill/>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1"/>
          <p:cNvSpPr txBox="1">
            <a:spLocks noChangeArrowheads="1"/>
          </p:cNvSpPr>
          <p:nvPr/>
        </p:nvSpPr>
        <p:spPr bwMode="auto">
          <a:xfrm>
            <a:off x="1447799" y="404813"/>
            <a:ext cx="6843713" cy="984250"/>
          </a:xfrm>
          <a:prstGeom prst="rect">
            <a:avLst/>
          </a:prstGeom>
          <a:noFill/>
          <a:ln w="9525">
            <a:noFill/>
            <a:miter lim="800000"/>
            <a:headEnd/>
            <a:tailEnd/>
          </a:ln>
        </p:spPr>
        <p:txBody>
          <a:bodyPr wrap="square">
            <a:spAutoFit/>
          </a:bodyPr>
          <a:lstStyle/>
          <a:p>
            <a:r>
              <a:rPr lang="en-US" sz="4000" dirty="0">
                <a:latin typeface="Balthazar" pitchFamily="2" charset="0"/>
              </a:rPr>
              <a:t>We hope you enjoyed our presentation !</a:t>
            </a:r>
          </a:p>
          <a:p>
            <a:endParaRPr lang="ro-RO" dirty="0"/>
          </a:p>
        </p:txBody>
      </p:sp>
      <p:pic>
        <p:nvPicPr>
          <p:cNvPr id="21507" name="Picture 2" descr="http://www.scenicreflections.com/files/CONSTANTA%20Romania%20Wallpaper__yvt2.jpg"/>
          <p:cNvPicPr>
            <a:picLocks noChangeAspect="1" noChangeArrowheads="1"/>
          </p:cNvPicPr>
          <p:nvPr/>
        </p:nvPicPr>
        <p:blipFill>
          <a:blip r:embed="rId2" cstate="print"/>
          <a:srcRect/>
          <a:stretch>
            <a:fillRect/>
          </a:stretch>
        </p:blipFill>
        <p:spPr bwMode="auto">
          <a:xfrm>
            <a:off x="1547813" y="1268413"/>
            <a:ext cx="6000750" cy="4500562"/>
          </a:xfrm>
          <a:prstGeom prst="rect">
            <a:avLst/>
          </a:prstGeom>
          <a:noFill/>
          <a:ln w="9525">
            <a:noFill/>
            <a:miter lim="800000"/>
            <a:headEnd/>
            <a:tailEnd/>
          </a:ln>
        </p:spPr>
      </p:pic>
      <p:sp>
        <p:nvSpPr>
          <p:cNvPr id="21508" name="TextBox 3"/>
          <p:cNvSpPr txBox="1">
            <a:spLocks noChangeArrowheads="1"/>
          </p:cNvSpPr>
          <p:nvPr/>
        </p:nvSpPr>
        <p:spPr bwMode="auto">
          <a:xfrm>
            <a:off x="3276601" y="5949950"/>
            <a:ext cx="5486400" cy="523220"/>
          </a:xfrm>
          <a:prstGeom prst="rect">
            <a:avLst/>
          </a:prstGeom>
          <a:noFill/>
          <a:ln w="9525">
            <a:noFill/>
            <a:miter lim="800000"/>
            <a:headEnd/>
            <a:tailEnd/>
          </a:ln>
        </p:spPr>
        <p:txBody>
          <a:bodyPr wrap="square">
            <a:spAutoFit/>
          </a:bodyPr>
          <a:lstStyle/>
          <a:p>
            <a:r>
              <a:rPr lang="en-US" sz="2800" dirty="0">
                <a:latin typeface="Balthazar" pitchFamily="2" charset="0"/>
              </a:rPr>
              <a:t>From Constanta, we wish you a </a:t>
            </a:r>
            <a:r>
              <a:rPr lang="en-US" sz="2800" dirty="0" err="1">
                <a:latin typeface="Balthazar" pitchFamily="2" charset="0"/>
              </a:rPr>
              <a:t>beatiful</a:t>
            </a:r>
            <a:r>
              <a:rPr lang="en-US" sz="2800" dirty="0">
                <a:latin typeface="Balthazar" pitchFamily="2" charset="0"/>
              </a:rPr>
              <a:t> summer !</a:t>
            </a:r>
            <a:endParaRPr lang="ro-RO" sz="2800" dirty="0"/>
          </a:p>
        </p:txBody>
      </p:sp>
      <p:pic>
        <p:nvPicPr>
          <p:cNvPr id="5" name="Picture 2" descr="C:\Users\cristina\Desktop\children-globe.jpg">
            <a:hlinkClick r:id="rId3" action="ppaction://hlinksldjump"/>
          </p:cNvPr>
          <p:cNvPicPr>
            <a:picLocks noChangeAspect="1" noChangeArrowheads="1"/>
          </p:cNvPicPr>
          <p:nvPr/>
        </p:nvPicPr>
        <p:blipFill>
          <a:blip r:embed="rId4" cstate="print"/>
          <a:srcRect/>
          <a:stretch>
            <a:fillRect/>
          </a:stretch>
        </p:blipFill>
        <p:spPr bwMode="auto">
          <a:xfrm>
            <a:off x="1447800" y="6019800"/>
            <a:ext cx="711200" cy="686816"/>
          </a:xfrm>
          <a:prstGeom prst="rect">
            <a:avLst/>
          </a:prstGeom>
          <a:noFill/>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6" descr="http://upload.wikimedia.org/wikipedia/commons/a/ac/The_Heritage_Village_01_97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Rectangle 3"/>
          <p:cNvSpPr/>
          <p:nvPr/>
        </p:nvSpPr>
        <p:spPr>
          <a:xfrm>
            <a:off x="0" y="3733800"/>
            <a:ext cx="9144000" cy="1200329"/>
          </a:xfrm>
          <a:prstGeom prst="rect">
            <a:avLst/>
          </a:prstGeom>
          <a:noFill/>
        </p:spPr>
        <p:txBody>
          <a:bodyPr wrap="square" lIns="91440" tIns="45720" rIns="91440" bIns="45720">
            <a:spAutoFit/>
          </a:bodyPr>
          <a:lstStyle/>
          <a:p>
            <a:pPr algn="ctr"/>
            <a:r>
              <a:rPr lang="en-US" sz="3600" b="1" cap="none" spc="0" dirty="0" smtClean="0">
                <a:ln w="10541" cmpd="sng">
                  <a:solidFill>
                    <a:schemeClr val="accent1">
                      <a:shade val="88000"/>
                      <a:satMod val="110000"/>
                    </a:schemeClr>
                  </a:solidFill>
                  <a:prstDash val="solid"/>
                </a:ln>
                <a:solidFill>
                  <a:schemeClr val="bg1"/>
                </a:solidFill>
                <a:effectLst/>
              </a:rPr>
              <a:t>A trip to </a:t>
            </a:r>
          </a:p>
          <a:p>
            <a:pPr algn="ctr"/>
            <a:r>
              <a:rPr lang="en-US" sz="3600" b="1" dirty="0" smtClean="0">
                <a:ln w="10541" cmpd="sng">
                  <a:solidFill>
                    <a:schemeClr val="accent1">
                      <a:shade val="88000"/>
                      <a:satMod val="110000"/>
                    </a:schemeClr>
                  </a:solidFill>
                  <a:prstDash val="solid"/>
                </a:ln>
                <a:solidFill>
                  <a:schemeClr val="bg1"/>
                </a:solidFill>
              </a:rPr>
              <a:t>A</a:t>
            </a:r>
            <a:r>
              <a:rPr lang="en-US" sz="3600" b="1" cap="none" spc="0" dirty="0" smtClean="0">
                <a:ln w="10541" cmpd="sng">
                  <a:solidFill>
                    <a:schemeClr val="accent1">
                      <a:shade val="88000"/>
                      <a:satMod val="110000"/>
                    </a:schemeClr>
                  </a:solidFill>
                  <a:prstDash val="solid"/>
                </a:ln>
                <a:solidFill>
                  <a:schemeClr val="bg1"/>
                </a:solidFill>
                <a:effectLst/>
              </a:rPr>
              <a:t>bu </a:t>
            </a:r>
            <a:r>
              <a:rPr lang="en-US" sz="3600" b="1" dirty="0" smtClean="0">
                <a:ln w="10541" cmpd="sng">
                  <a:solidFill>
                    <a:schemeClr val="accent1">
                      <a:shade val="88000"/>
                      <a:satMod val="110000"/>
                    </a:schemeClr>
                  </a:solidFill>
                  <a:prstDash val="solid"/>
                </a:ln>
                <a:solidFill>
                  <a:schemeClr val="bg1"/>
                </a:solidFill>
              </a:rPr>
              <a:t>D</a:t>
            </a:r>
            <a:r>
              <a:rPr lang="en-US" sz="3600" b="1" cap="none" spc="0" dirty="0" smtClean="0">
                <a:ln w="10541" cmpd="sng">
                  <a:solidFill>
                    <a:schemeClr val="accent1">
                      <a:shade val="88000"/>
                      <a:satMod val="110000"/>
                    </a:schemeClr>
                  </a:solidFill>
                  <a:prstDash val="solid"/>
                </a:ln>
                <a:solidFill>
                  <a:schemeClr val="bg1"/>
                </a:solidFill>
                <a:effectLst/>
              </a:rPr>
              <a:t>habi</a:t>
            </a:r>
            <a:r>
              <a:rPr lang="en-US" sz="3600" b="1" dirty="0" smtClean="0">
                <a:ln w="10541" cmpd="sng">
                  <a:solidFill>
                    <a:schemeClr val="accent1">
                      <a:shade val="88000"/>
                      <a:satMod val="110000"/>
                    </a:schemeClr>
                  </a:solidFill>
                  <a:prstDash val="solid"/>
                </a:ln>
                <a:solidFill>
                  <a:schemeClr val="bg1"/>
                </a:solidFill>
              </a:rPr>
              <a:t> H</a:t>
            </a:r>
            <a:r>
              <a:rPr lang="en-US" sz="3600" b="1" cap="none" spc="0" dirty="0" smtClean="0">
                <a:ln w="10541" cmpd="sng">
                  <a:solidFill>
                    <a:schemeClr val="accent1">
                      <a:shade val="88000"/>
                      <a:satMod val="110000"/>
                    </a:schemeClr>
                  </a:solidFill>
                  <a:prstDash val="solid"/>
                </a:ln>
                <a:solidFill>
                  <a:schemeClr val="bg1"/>
                </a:solidFill>
                <a:effectLst/>
              </a:rPr>
              <a:t>eritage </a:t>
            </a:r>
            <a:r>
              <a:rPr lang="en-US" sz="3600" b="1" dirty="0" smtClean="0">
                <a:ln w="10541" cmpd="sng">
                  <a:solidFill>
                    <a:schemeClr val="accent1">
                      <a:shade val="88000"/>
                      <a:satMod val="110000"/>
                    </a:schemeClr>
                  </a:solidFill>
                  <a:prstDash val="solid"/>
                </a:ln>
                <a:solidFill>
                  <a:schemeClr val="bg1"/>
                </a:solidFill>
              </a:rPr>
              <a:t>V</a:t>
            </a:r>
            <a:r>
              <a:rPr lang="en-US" sz="3600" b="1" cap="none" spc="0" dirty="0" smtClean="0">
                <a:ln w="10541" cmpd="sng">
                  <a:solidFill>
                    <a:schemeClr val="accent1">
                      <a:shade val="88000"/>
                      <a:satMod val="110000"/>
                    </a:schemeClr>
                  </a:solidFill>
                  <a:prstDash val="solid"/>
                </a:ln>
                <a:solidFill>
                  <a:schemeClr val="bg1"/>
                </a:solidFill>
                <a:effectLst/>
              </a:rPr>
              <a:t>illage </a:t>
            </a:r>
            <a:endParaRPr lang="en-US" sz="3600" b="1" cap="none" spc="0" dirty="0">
              <a:ln w="10541" cmpd="sng">
                <a:solidFill>
                  <a:schemeClr val="accent1">
                    <a:shade val="88000"/>
                    <a:satMod val="110000"/>
                  </a:schemeClr>
                </a:solidFill>
                <a:prstDash val="solid"/>
              </a:ln>
              <a:solidFill>
                <a:schemeClr val="bg1"/>
              </a:solidFill>
              <a:effectLst/>
            </a:endParaRPr>
          </a:p>
        </p:txBody>
      </p:sp>
      <p:sp>
        <p:nvSpPr>
          <p:cNvPr id="5" name="Rectangle 4"/>
          <p:cNvSpPr/>
          <p:nvPr/>
        </p:nvSpPr>
        <p:spPr>
          <a:xfrm>
            <a:off x="2209800" y="0"/>
            <a:ext cx="4864024" cy="1200329"/>
          </a:xfrm>
          <a:prstGeom prst="rect">
            <a:avLst/>
          </a:prstGeom>
          <a:noFill/>
        </p:spPr>
        <p:txBody>
          <a:bodyPr wrap="none" lIns="91440" tIns="45720" rIns="91440" bIns="45720">
            <a:spAutoFit/>
          </a:bodyPr>
          <a:lstStyle/>
          <a:p>
            <a:pPr algn="ctr"/>
            <a:r>
              <a:rPr lang="en-US" sz="3600" b="1" cap="none" spc="0" dirty="0" smtClean="0">
                <a:ln w="10541" cmpd="sng">
                  <a:solidFill>
                    <a:schemeClr val="accent1">
                      <a:shade val="88000"/>
                      <a:satMod val="110000"/>
                    </a:schemeClr>
                  </a:solidFill>
                  <a:prstDash val="solid"/>
                </a:ln>
                <a:solidFill>
                  <a:schemeClr val="bg1"/>
                </a:solidFill>
                <a:effectLst/>
              </a:rPr>
              <a:t>Al Manhal International </a:t>
            </a:r>
          </a:p>
          <a:p>
            <a:pPr algn="ctr"/>
            <a:r>
              <a:rPr lang="en-US" sz="3600" b="1" cap="none" spc="0" dirty="0" smtClean="0">
                <a:ln w="10541" cmpd="sng">
                  <a:solidFill>
                    <a:schemeClr val="accent1">
                      <a:shade val="88000"/>
                      <a:satMod val="110000"/>
                    </a:schemeClr>
                  </a:solidFill>
                  <a:prstDash val="solid"/>
                </a:ln>
                <a:solidFill>
                  <a:schemeClr val="bg1"/>
                </a:solidFill>
                <a:effectLst/>
              </a:rPr>
              <a:t>Private School</a:t>
            </a:r>
            <a:endParaRPr lang="en-US" sz="3600" b="1" cap="none" spc="0" dirty="0">
              <a:ln w="10541" cmpd="sng">
                <a:solidFill>
                  <a:schemeClr val="accent1">
                    <a:shade val="88000"/>
                    <a:satMod val="110000"/>
                  </a:schemeClr>
                </a:solidFill>
                <a:prstDash val="solid"/>
              </a:ln>
              <a:solidFill>
                <a:schemeClr val="bg1"/>
              </a:solidFill>
              <a:effectLst/>
            </a:endParaRPr>
          </a:p>
        </p:txBody>
      </p:sp>
      <p:sp>
        <p:nvSpPr>
          <p:cNvPr id="6" name="Rectangle 5"/>
          <p:cNvSpPr/>
          <p:nvPr/>
        </p:nvSpPr>
        <p:spPr>
          <a:xfrm>
            <a:off x="3620617" y="5534561"/>
            <a:ext cx="2263760" cy="1200329"/>
          </a:xfrm>
          <a:prstGeom prst="rect">
            <a:avLst/>
          </a:prstGeom>
          <a:noFill/>
        </p:spPr>
        <p:txBody>
          <a:bodyPr wrap="none" lIns="91440" tIns="45720" rIns="91440" bIns="45720">
            <a:spAutoFit/>
          </a:bodyPr>
          <a:lstStyle/>
          <a:p>
            <a:pPr algn="ctr"/>
            <a:r>
              <a:rPr lang="en-US" sz="3600" b="1" cap="none" spc="0" dirty="0" smtClean="0">
                <a:ln w="10541" cmpd="sng">
                  <a:solidFill>
                    <a:schemeClr val="accent1">
                      <a:shade val="88000"/>
                      <a:satMod val="110000"/>
                    </a:schemeClr>
                  </a:solidFill>
                  <a:prstDash val="solid"/>
                </a:ln>
                <a:solidFill>
                  <a:schemeClr val="bg1"/>
                </a:solidFill>
                <a:effectLst/>
              </a:rPr>
              <a:t>Grades 7</a:t>
            </a:r>
          </a:p>
          <a:p>
            <a:pPr algn="ctr"/>
            <a:r>
              <a:rPr lang="en-US" sz="3600" b="1" dirty="0" smtClean="0">
                <a:ln w="10541" cmpd="sng">
                  <a:solidFill>
                    <a:schemeClr val="accent1">
                      <a:shade val="88000"/>
                      <a:satMod val="110000"/>
                    </a:schemeClr>
                  </a:solidFill>
                  <a:prstDash val="solid"/>
                </a:ln>
                <a:solidFill>
                  <a:schemeClr val="bg1"/>
                </a:solidFill>
              </a:rPr>
              <a:t>April, 2012</a:t>
            </a:r>
            <a:endParaRPr lang="en-US" sz="3600" b="1" cap="none" spc="0" dirty="0">
              <a:ln w="10541" cmpd="sng">
                <a:solidFill>
                  <a:schemeClr val="accent1">
                    <a:shade val="88000"/>
                    <a:satMod val="110000"/>
                  </a:schemeClr>
                </a:solidFill>
                <a:prstDash val="solid"/>
              </a:ln>
              <a:solidFill>
                <a:schemeClr val="bg1"/>
              </a:solidFill>
              <a:effectLst/>
            </a:endParaRPr>
          </a:p>
        </p:txBody>
      </p:sp>
      <p:pic>
        <p:nvPicPr>
          <p:cNvPr id="7" name="Picture 2" descr="C:\Users\cristina\Desktop\children-globe.jpg">
            <a:hlinkClick r:id="rId3" action="ppaction://hlinksldjump"/>
          </p:cNvPr>
          <p:cNvPicPr>
            <a:picLocks noChangeAspect="1" noChangeArrowheads="1"/>
          </p:cNvPicPr>
          <p:nvPr/>
        </p:nvPicPr>
        <p:blipFill>
          <a:blip r:embed="rId4" cstate="print"/>
          <a:srcRect/>
          <a:stretch>
            <a:fillRect/>
          </a:stretch>
        </p:blipFill>
        <p:spPr bwMode="auto">
          <a:xfrm>
            <a:off x="8432800" y="6171184"/>
            <a:ext cx="711200" cy="686816"/>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0"/>
            <a:ext cx="8229600" cy="1252728"/>
          </a:xfrm>
        </p:spPr>
        <p:txBody>
          <a:bodyPr>
            <a:normAutofit/>
          </a:bodyPr>
          <a:lstStyle/>
          <a:p>
            <a:r>
              <a:rPr lang="en-GB" dirty="0" smtClean="0">
                <a:solidFill>
                  <a:schemeClr val="tx2">
                    <a:lumMod val="75000"/>
                  </a:schemeClr>
                </a:solidFill>
                <a:latin typeface="Algerian" pitchFamily="82" charset="0"/>
              </a:rPr>
              <a:t>Famous places in Abu Dhabi</a:t>
            </a:r>
            <a:endParaRPr lang="en-GB" dirty="0">
              <a:solidFill>
                <a:schemeClr val="tx2">
                  <a:lumMod val="75000"/>
                </a:schemeClr>
              </a:solidFill>
              <a:latin typeface="Algerian" pitchFamily="82" charset="0"/>
            </a:endParaRPr>
          </a:p>
        </p:txBody>
      </p:sp>
      <p:pic>
        <p:nvPicPr>
          <p:cNvPr id="3075" name="Picture 3" descr="C:\Users\User\Downloads\10.jpg"/>
          <p:cNvPicPr>
            <a:picLocks noGrp="1" noChangeAspect="1" noChangeArrowheads="1"/>
          </p:cNvPicPr>
          <p:nvPr>
            <p:ph idx="1"/>
          </p:nvPr>
        </p:nvPicPr>
        <p:blipFill>
          <a:blip r:embed="rId2" cstate="print"/>
          <a:srcRect/>
          <a:stretch>
            <a:fillRect/>
          </a:stretch>
        </p:blipFill>
        <p:spPr bwMode="auto">
          <a:xfrm>
            <a:off x="44652" y="4495800"/>
            <a:ext cx="4527348" cy="2135375"/>
          </a:xfrm>
          <a:prstGeom prst="rect">
            <a:avLst/>
          </a:prstGeom>
          <a:ln>
            <a:noFill/>
          </a:ln>
          <a:effectLst>
            <a:softEdge rad="112500"/>
          </a:effectLst>
        </p:spPr>
      </p:pic>
      <p:pic>
        <p:nvPicPr>
          <p:cNvPr id="3076" name="Picture 4" descr="C:\Users\User\Downloads\9.jpg"/>
          <p:cNvPicPr>
            <a:picLocks noChangeAspect="1" noChangeArrowheads="1"/>
          </p:cNvPicPr>
          <p:nvPr/>
        </p:nvPicPr>
        <p:blipFill>
          <a:blip r:embed="rId3" cstate="print"/>
          <a:srcRect/>
          <a:stretch>
            <a:fillRect/>
          </a:stretch>
        </p:blipFill>
        <p:spPr bwMode="auto">
          <a:xfrm>
            <a:off x="228600" y="1210072"/>
            <a:ext cx="4592306" cy="3285728"/>
          </a:xfrm>
          <a:prstGeom prst="rect">
            <a:avLst/>
          </a:prstGeom>
          <a:ln>
            <a:noFill/>
          </a:ln>
          <a:effectLst>
            <a:softEdge rad="112500"/>
          </a:effectLst>
        </p:spPr>
      </p:pic>
      <p:pic>
        <p:nvPicPr>
          <p:cNvPr id="3077" name="Picture 5" descr="C:\Users\User\Downloads\11.jpg"/>
          <p:cNvPicPr>
            <a:picLocks noChangeAspect="1" noChangeArrowheads="1"/>
          </p:cNvPicPr>
          <p:nvPr/>
        </p:nvPicPr>
        <p:blipFill>
          <a:blip r:embed="rId4" cstate="print"/>
          <a:srcRect/>
          <a:stretch>
            <a:fillRect/>
          </a:stretch>
        </p:blipFill>
        <p:spPr bwMode="auto">
          <a:xfrm>
            <a:off x="4800600" y="1295400"/>
            <a:ext cx="4110609" cy="3103929"/>
          </a:xfrm>
          <a:prstGeom prst="rect">
            <a:avLst/>
          </a:prstGeom>
          <a:ln>
            <a:noFill/>
          </a:ln>
          <a:effectLst>
            <a:softEdge rad="112500"/>
          </a:effectLst>
        </p:spPr>
      </p:pic>
      <p:pic>
        <p:nvPicPr>
          <p:cNvPr id="3078" name="Picture 6" descr="C:\Users\User\Downloads\images (4).jpg"/>
          <p:cNvPicPr>
            <a:picLocks noChangeAspect="1" noChangeArrowheads="1"/>
          </p:cNvPicPr>
          <p:nvPr/>
        </p:nvPicPr>
        <p:blipFill>
          <a:blip r:embed="rId5" cstate="print"/>
          <a:srcRect/>
          <a:stretch>
            <a:fillRect/>
          </a:stretch>
        </p:blipFill>
        <p:spPr bwMode="auto">
          <a:xfrm>
            <a:off x="4572000" y="4343400"/>
            <a:ext cx="4409458" cy="2416257"/>
          </a:xfrm>
          <a:prstGeom prst="rect">
            <a:avLst/>
          </a:prstGeom>
          <a:ln>
            <a:noFill/>
          </a:ln>
          <a:effectLst>
            <a:softEdge rad="112500"/>
          </a:effectLst>
        </p:spPr>
      </p:pic>
      <p:pic>
        <p:nvPicPr>
          <p:cNvPr id="7" name="Picture 2" descr="C:\Users\cristina\Desktop\children-globe.jpg">
            <a:hlinkClick r:id="rId6" action="ppaction://hlinksldjump"/>
          </p:cNvPr>
          <p:cNvPicPr>
            <a:picLocks noChangeAspect="1" noChangeArrowheads="1"/>
          </p:cNvPicPr>
          <p:nvPr/>
        </p:nvPicPr>
        <p:blipFill>
          <a:blip r:embed="rId7" cstate="print"/>
          <a:srcRect/>
          <a:stretch>
            <a:fillRect/>
          </a:stretch>
        </p:blipFill>
        <p:spPr bwMode="auto">
          <a:xfrm>
            <a:off x="0" y="6171184"/>
            <a:ext cx="711200" cy="686816"/>
          </a:xfrm>
          <a:prstGeom prst="rect">
            <a:avLst/>
          </a:prstGeom>
          <a:noFill/>
        </p:spPr>
      </p:pic>
    </p:spTree>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blinds(horizontal)">
                                      <p:cBhvr>
                                        <p:cTn id="7" dur="500"/>
                                        <p:tgtEl>
                                          <p:spTgt spid="307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077"/>
                                        </p:tgtEl>
                                        <p:attrNameLst>
                                          <p:attrName>style.visibility</p:attrName>
                                        </p:attrNameLst>
                                      </p:cBhvr>
                                      <p:to>
                                        <p:strVal val="visible"/>
                                      </p:to>
                                    </p:set>
                                    <p:animEffect transition="in" filter="blinds(horizontal)">
                                      <p:cBhvr>
                                        <p:cTn id="12" dur="500"/>
                                        <p:tgtEl>
                                          <p:spTgt spid="307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078"/>
                                        </p:tgtEl>
                                        <p:attrNameLst>
                                          <p:attrName>style.visibility</p:attrName>
                                        </p:attrNameLst>
                                      </p:cBhvr>
                                      <p:to>
                                        <p:strVal val="visible"/>
                                      </p:to>
                                    </p:set>
                                    <p:animEffect transition="in" filter="blinds(horizontal)">
                                      <p:cBhvr>
                                        <p:cTn id="17" dur="500"/>
                                        <p:tgtEl>
                                          <p:spTgt spid="307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075"/>
                                        </p:tgtEl>
                                        <p:attrNameLst>
                                          <p:attrName>style.visibility</p:attrName>
                                        </p:attrNameLst>
                                      </p:cBhvr>
                                      <p:to>
                                        <p:strVal val="visible"/>
                                      </p:to>
                                    </p:set>
                                    <p:animEffect transition="in" filter="blinds(horizontal)">
                                      <p:cBhvr>
                                        <p:cTn id="22" dur="500"/>
                                        <p:tgtEl>
                                          <p:spTgt spid="3075"/>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miss majida\Desktop\selected images\IMG_0003.JPG"/>
          <p:cNvPicPr>
            <a:picLocks noChangeAspect="1" noChangeArrowheads="1"/>
          </p:cNvPicPr>
          <p:nvPr/>
        </p:nvPicPr>
        <p:blipFill>
          <a:blip r:embed="rId2" cstate="print"/>
          <a:srcRect/>
          <a:stretch>
            <a:fillRect/>
          </a:stretch>
        </p:blipFill>
        <p:spPr bwMode="auto">
          <a:xfrm>
            <a:off x="4165600" y="1828800"/>
            <a:ext cx="4978400" cy="4114800"/>
          </a:xfrm>
          <a:prstGeom prst="rect">
            <a:avLst/>
          </a:prstGeom>
          <a:noFill/>
        </p:spPr>
      </p:pic>
      <p:pic>
        <p:nvPicPr>
          <p:cNvPr id="8195" name="Picture 3" descr="C:\Users\miss majida\Desktop\selected images\IMG_0005.JPG"/>
          <p:cNvPicPr>
            <a:picLocks noChangeAspect="1" noChangeArrowheads="1"/>
          </p:cNvPicPr>
          <p:nvPr/>
        </p:nvPicPr>
        <p:blipFill>
          <a:blip r:embed="rId3" cstate="print"/>
          <a:srcRect/>
          <a:stretch>
            <a:fillRect/>
          </a:stretch>
        </p:blipFill>
        <p:spPr bwMode="auto">
          <a:xfrm>
            <a:off x="0" y="2286000"/>
            <a:ext cx="4191000" cy="4114800"/>
          </a:xfrm>
          <a:prstGeom prst="rect">
            <a:avLst/>
          </a:prstGeom>
          <a:noFill/>
        </p:spPr>
      </p:pic>
      <p:sp>
        <p:nvSpPr>
          <p:cNvPr id="4" name="TextBox 3"/>
          <p:cNvSpPr txBox="1"/>
          <p:nvPr/>
        </p:nvSpPr>
        <p:spPr>
          <a:xfrm>
            <a:off x="0" y="152400"/>
            <a:ext cx="9144000" cy="1692771"/>
          </a:xfrm>
          <a:prstGeom prst="rect">
            <a:avLst/>
          </a:prstGeom>
          <a:noFill/>
        </p:spPr>
        <p:txBody>
          <a:bodyPr wrap="square" rtlCol="0">
            <a:spAutoFit/>
          </a:bodyPr>
          <a:lstStyle/>
          <a:p>
            <a:pPr algn="ctr"/>
            <a:r>
              <a:rPr lang="en-US" sz="3200" b="1" dirty="0" smtClean="0">
                <a:latin typeface="Calibri" pitchFamily="34" charset="0"/>
                <a:cs typeface="Calibri" pitchFamily="34" charset="0"/>
              </a:rPr>
              <a:t>We learnt how Emirati people used to live in tents in the past and used camels. We also enjoyed a camel riding to remember the past.</a:t>
            </a:r>
            <a:r>
              <a:rPr lang="en-US" sz="4000" b="1" dirty="0" smtClean="0">
                <a:latin typeface="Arial" pitchFamily="34" charset="0"/>
                <a:cs typeface="Arial" pitchFamily="34" charset="0"/>
              </a:rPr>
              <a:t> </a:t>
            </a:r>
            <a:endParaRPr lang="en-US" sz="4000" b="1" dirty="0">
              <a:latin typeface="Arial" pitchFamily="34" charset="0"/>
              <a:cs typeface="Arial" pitchFamily="34" charset="0"/>
            </a:endParaRPr>
          </a:p>
        </p:txBody>
      </p:sp>
      <p:pic>
        <p:nvPicPr>
          <p:cNvPr id="5" name="Picture 2" descr="C:\Users\cristina\Desktop\children-globe.jpg">
            <a:hlinkClick r:id="rId4" action="ppaction://hlinksldjump"/>
          </p:cNvPr>
          <p:cNvPicPr>
            <a:picLocks noChangeAspect="1" noChangeArrowheads="1"/>
          </p:cNvPicPr>
          <p:nvPr/>
        </p:nvPicPr>
        <p:blipFill>
          <a:blip r:embed="rId5" cstate="print"/>
          <a:srcRect/>
          <a:stretch>
            <a:fillRect/>
          </a:stretch>
        </p:blipFill>
        <p:spPr bwMode="auto">
          <a:xfrm>
            <a:off x="8229600" y="6019800"/>
            <a:ext cx="711200" cy="686816"/>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cristina\Desktop\th_earth_spin.gif"/>
          <p:cNvPicPr>
            <a:picLocks noChangeAspect="1" noChangeArrowheads="1" noCrop="1"/>
          </p:cNvPicPr>
          <p:nvPr/>
        </p:nvPicPr>
        <p:blipFill>
          <a:blip r:embed="rId2" cstate="print"/>
          <a:srcRect/>
          <a:stretch>
            <a:fillRect/>
          </a:stretch>
        </p:blipFill>
        <p:spPr bwMode="auto">
          <a:xfrm>
            <a:off x="4191000" y="2819400"/>
            <a:ext cx="1524000" cy="1143000"/>
          </a:xfrm>
          <a:prstGeom prst="rect">
            <a:avLst/>
          </a:prstGeom>
          <a:noFill/>
        </p:spPr>
      </p:pic>
      <p:pic>
        <p:nvPicPr>
          <p:cNvPr id="1026" name="Picture 2">
            <a:hlinkClick r:id="rId3" action="ppaction://hlinksldjump"/>
          </p:cNvPr>
          <p:cNvPicPr>
            <a:picLocks noChangeAspect="1" noChangeArrowheads="1"/>
          </p:cNvPicPr>
          <p:nvPr/>
        </p:nvPicPr>
        <p:blipFill>
          <a:blip r:embed="rId4" cstate="print"/>
          <a:srcRect/>
          <a:stretch>
            <a:fillRect/>
          </a:stretch>
        </p:blipFill>
        <p:spPr bwMode="auto">
          <a:xfrm>
            <a:off x="4419600" y="945196"/>
            <a:ext cx="714375" cy="959804"/>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5638800" y="1295400"/>
            <a:ext cx="777875" cy="858206"/>
          </a:xfrm>
          <a:prstGeom prst="rect">
            <a:avLst/>
          </a:prstGeom>
          <a:noFill/>
          <a:ln w="9525">
            <a:noFill/>
            <a:miter lim="800000"/>
            <a:headEnd/>
            <a:tailEnd/>
          </a:ln>
        </p:spPr>
      </p:pic>
      <p:pic>
        <p:nvPicPr>
          <p:cNvPr id="2" name="Picture 4">
            <a:hlinkClick r:id="rId6" action="ppaction://hlinksldjump"/>
          </p:cNvPr>
          <p:cNvPicPr>
            <a:picLocks noChangeAspect="1" noChangeArrowheads="1"/>
          </p:cNvPicPr>
          <p:nvPr/>
        </p:nvPicPr>
        <p:blipFill>
          <a:blip r:embed="rId7" cstate="print"/>
          <a:srcRect/>
          <a:stretch>
            <a:fillRect/>
          </a:stretch>
        </p:blipFill>
        <p:spPr bwMode="auto">
          <a:xfrm>
            <a:off x="6096000" y="2362200"/>
            <a:ext cx="914400" cy="690351"/>
          </a:xfrm>
          <a:prstGeom prst="rect">
            <a:avLst/>
          </a:prstGeom>
          <a:noFill/>
          <a:ln w="9525">
            <a:noFill/>
            <a:miter lim="800000"/>
            <a:headEnd/>
            <a:tailEnd/>
          </a:ln>
        </p:spPr>
      </p:pic>
      <p:pic>
        <p:nvPicPr>
          <p:cNvPr id="3" name="Picture 5"/>
          <p:cNvPicPr>
            <a:picLocks noChangeAspect="1" noChangeArrowheads="1"/>
          </p:cNvPicPr>
          <p:nvPr/>
        </p:nvPicPr>
        <p:blipFill>
          <a:blip r:embed="rId8" cstate="print"/>
          <a:srcRect/>
          <a:stretch>
            <a:fillRect/>
          </a:stretch>
        </p:blipFill>
        <p:spPr bwMode="auto">
          <a:xfrm rot="898824">
            <a:off x="6182807" y="3610740"/>
            <a:ext cx="906765" cy="685800"/>
          </a:xfrm>
          <a:prstGeom prst="rect">
            <a:avLst/>
          </a:prstGeom>
          <a:noFill/>
          <a:ln w="9525">
            <a:noFill/>
            <a:miter lim="800000"/>
            <a:headEnd/>
            <a:tailEnd/>
          </a:ln>
        </p:spPr>
      </p:pic>
      <p:pic>
        <p:nvPicPr>
          <p:cNvPr id="1030" name="Picture 6">
            <a:hlinkClick r:id="rId9" action="ppaction://hlinksldjump"/>
          </p:cNvPr>
          <p:cNvPicPr>
            <a:picLocks noChangeAspect="1" noChangeArrowheads="1"/>
          </p:cNvPicPr>
          <p:nvPr/>
        </p:nvPicPr>
        <p:blipFill>
          <a:blip r:embed="rId10" cstate="print"/>
          <a:srcRect/>
          <a:stretch>
            <a:fillRect/>
          </a:stretch>
        </p:blipFill>
        <p:spPr bwMode="auto">
          <a:xfrm rot="866168">
            <a:off x="5628422" y="4590270"/>
            <a:ext cx="838200" cy="634207"/>
          </a:xfrm>
          <a:prstGeom prst="rect">
            <a:avLst/>
          </a:prstGeom>
          <a:noFill/>
          <a:ln w="9525">
            <a:noFill/>
            <a:miter lim="800000"/>
            <a:headEnd/>
            <a:tailEnd/>
          </a:ln>
        </p:spPr>
      </p:pic>
      <p:pic>
        <p:nvPicPr>
          <p:cNvPr id="1031" name="Picture 7"/>
          <p:cNvPicPr>
            <a:picLocks noChangeAspect="1" noChangeArrowheads="1"/>
          </p:cNvPicPr>
          <p:nvPr/>
        </p:nvPicPr>
        <p:blipFill>
          <a:blip r:embed="rId11" cstate="print"/>
          <a:srcRect/>
          <a:stretch>
            <a:fillRect/>
          </a:stretch>
        </p:blipFill>
        <p:spPr bwMode="auto">
          <a:xfrm>
            <a:off x="3124200" y="1371600"/>
            <a:ext cx="815975" cy="815975"/>
          </a:xfrm>
          <a:prstGeom prst="rect">
            <a:avLst/>
          </a:prstGeom>
          <a:noFill/>
          <a:ln w="9525">
            <a:noFill/>
            <a:miter lim="800000"/>
            <a:headEnd/>
            <a:tailEnd/>
          </a:ln>
        </p:spPr>
      </p:pic>
      <p:pic>
        <p:nvPicPr>
          <p:cNvPr id="1032" name="Picture 8">
            <a:hlinkClick r:id="rId12" action="ppaction://hlinksldjump"/>
          </p:cNvPr>
          <p:cNvPicPr>
            <a:picLocks noChangeAspect="1" noChangeArrowheads="1"/>
          </p:cNvPicPr>
          <p:nvPr/>
        </p:nvPicPr>
        <p:blipFill>
          <a:blip r:embed="rId13" cstate="print"/>
          <a:srcRect/>
          <a:stretch>
            <a:fillRect/>
          </a:stretch>
        </p:blipFill>
        <p:spPr bwMode="auto">
          <a:xfrm>
            <a:off x="2362200" y="2286000"/>
            <a:ext cx="1095375" cy="824912"/>
          </a:xfrm>
          <a:prstGeom prst="rect">
            <a:avLst/>
          </a:prstGeom>
          <a:noFill/>
          <a:ln w="9525">
            <a:noFill/>
            <a:miter lim="800000"/>
            <a:headEnd/>
            <a:tailEnd/>
          </a:ln>
        </p:spPr>
      </p:pic>
      <p:pic>
        <p:nvPicPr>
          <p:cNvPr id="1033" name="Picture 9"/>
          <p:cNvPicPr>
            <a:picLocks noChangeAspect="1" noChangeArrowheads="1"/>
          </p:cNvPicPr>
          <p:nvPr/>
        </p:nvPicPr>
        <p:blipFill>
          <a:blip r:embed="rId14" cstate="print"/>
          <a:srcRect/>
          <a:stretch>
            <a:fillRect/>
          </a:stretch>
        </p:blipFill>
        <p:spPr bwMode="auto">
          <a:xfrm>
            <a:off x="4419600" y="4800600"/>
            <a:ext cx="739775" cy="821218"/>
          </a:xfrm>
          <a:prstGeom prst="rect">
            <a:avLst/>
          </a:prstGeom>
          <a:noFill/>
          <a:ln w="9525">
            <a:noFill/>
            <a:miter lim="800000"/>
            <a:headEnd/>
            <a:tailEnd/>
          </a:ln>
        </p:spPr>
      </p:pic>
      <p:pic>
        <p:nvPicPr>
          <p:cNvPr id="1034" name="Picture 10">
            <a:hlinkClick r:id="rId15" action="ppaction://hlinksldjump"/>
          </p:cNvPr>
          <p:cNvPicPr>
            <a:picLocks noChangeAspect="1" noChangeArrowheads="1"/>
          </p:cNvPicPr>
          <p:nvPr/>
        </p:nvPicPr>
        <p:blipFill>
          <a:blip r:embed="rId16" cstate="print"/>
          <a:srcRect/>
          <a:stretch>
            <a:fillRect/>
          </a:stretch>
        </p:blipFill>
        <p:spPr bwMode="auto">
          <a:xfrm rot="716460">
            <a:off x="3206946" y="4335540"/>
            <a:ext cx="752475" cy="878544"/>
          </a:xfrm>
          <a:prstGeom prst="rect">
            <a:avLst/>
          </a:prstGeom>
          <a:noFill/>
          <a:ln w="9525">
            <a:noFill/>
            <a:miter lim="800000"/>
            <a:headEnd/>
            <a:tailEnd/>
          </a:ln>
        </p:spPr>
      </p:pic>
      <p:pic>
        <p:nvPicPr>
          <p:cNvPr id="1035" name="Picture 11"/>
          <p:cNvPicPr>
            <a:picLocks noChangeAspect="1" noChangeArrowheads="1"/>
          </p:cNvPicPr>
          <p:nvPr/>
        </p:nvPicPr>
        <p:blipFill>
          <a:blip r:embed="rId17" cstate="print"/>
          <a:srcRect/>
          <a:stretch>
            <a:fillRect/>
          </a:stretch>
        </p:blipFill>
        <p:spPr bwMode="auto">
          <a:xfrm rot="2195403" flipH="1">
            <a:off x="2592029" y="3522904"/>
            <a:ext cx="832116" cy="790575"/>
          </a:xfrm>
          <a:prstGeom prst="rect">
            <a:avLst/>
          </a:prstGeom>
          <a:noFill/>
          <a:ln w="9525">
            <a:noFill/>
            <a:miter lim="800000"/>
            <a:headEnd/>
            <a:tailEnd/>
          </a:ln>
        </p:spPr>
      </p:pic>
      <p:sp>
        <p:nvSpPr>
          <p:cNvPr id="14" name="TextBox 13"/>
          <p:cNvSpPr txBox="1"/>
          <p:nvPr/>
        </p:nvSpPr>
        <p:spPr>
          <a:xfrm>
            <a:off x="1295400" y="6019800"/>
            <a:ext cx="184731" cy="646331"/>
          </a:xfrm>
          <a:prstGeom prst="rect">
            <a:avLst/>
          </a:prstGeom>
          <a:noFill/>
        </p:spPr>
        <p:txBody>
          <a:bodyPr wrap="none" rtlCol="0">
            <a:spAutoFit/>
          </a:bodyPr>
          <a:lstStyle/>
          <a:p>
            <a:endParaRPr lang="en-US" dirty="0" smtClean="0"/>
          </a:p>
          <a:p>
            <a:endParaRPr lang="ro-RO" dirty="0"/>
          </a:p>
        </p:txBody>
      </p:sp>
      <p:sp>
        <p:nvSpPr>
          <p:cNvPr id="15" name="TextBox 14"/>
          <p:cNvSpPr txBox="1"/>
          <p:nvPr/>
        </p:nvSpPr>
        <p:spPr>
          <a:xfrm>
            <a:off x="1524000" y="6400800"/>
            <a:ext cx="1567352" cy="338554"/>
          </a:xfrm>
          <a:prstGeom prst="rect">
            <a:avLst/>
          </a:prstGeom>
          <a:noFill/>
        </p:spPr>
        <p:txBody>
          <a:bodyPr wrap="none" rtlCol="0">
            <a:spAutoFit/>
          </a:bodyPr>
          <a:lstStyle/>
          <a:p>
            <a:r>
              <a:rPr lang="en-US" sz="1600" i="1" dirty="0" smtClean="0"/>
              <a:t>Click on the kids !</a:t>
            </a:r>
            <a:endParaRPr lang="ro-RO" sz="1600" i="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0"/>
            <a:ext cx="8172400" cy="6858000"/>
          </a:xfrm>
        </p:spPr>
        <p:style>
          <a:lnRef idx="0">
            <a:scrgbClr r="0" g="0" b="0"/>
          </a:lnRef>
          <a:fillRef idx="1002">
            <a:schemeClr val="dk1"/>
          </a:fillRef>
          <a:effectRef idx="0">
            <a:scrgbClr r="0" g="0" b="0"/>
          </a:effectRef>
          <a:fontRef idx="major"/>
        </p:style>
        <p:txBody>
          <a:bodyPr>
            <a:normAutofit fontScale="90000"/>
          </a:bodyPr>
          <a:lstStyle/>
          <a:p>
            <a:r>
              <a:rPr lang="en-GB" dirty="0" smtClean="0">
                <a:solidFill>
                  <a:schemeClr val="bg1"/>
                </a:solidFill>
                <a:latin typeface="Algerian" pitchFamily="82" charset="0"/>
              </a:rPr>
              <a:t>Traditional</a:t>
            </a:r>
            <a:r>
              <a:rPr lang="ar-SA" dirty="0" smtClean="0">
                <a:solidFill>
                  <a:schemeClr val="bg1"/>
                </a:solidFill>
                <a:latin typeface="Algerian" pitchFamily="82" charset="0"/>
              </a:rPr>
              <a:t> </a:t>
            </a:r>
            <a:r>
              <a:rPr lang="en-GB" dirty="0" smtClean="0">
                <a:solidFill>
                  <a:schemeClr val="bg1"/>
                </a:solidFill>
                <a:latin typeface="Algerian" pitchFamily="82" charset="0"/>
              </a:rPr>
              <a:t>cloths</a:t>
            </a:r>
            <a:r>
              <a:rPr lang="en-GB" dirty="0" smtClean="0">
                <a:solidFill>
                  <a:schemeClr val="tx2">
                    <a:lumMod val="75000"/>
                  </a:schemeClr>
                </a:solidFill>
                <a:latin typeface="Algerian" pitchFamily="82" charset="0"/>
              </a:rPr>
              <a:t/>
            </a:r>
            <a:br>
              <a:rPr lang="en-GB" dirty="0" smtClean="0">
                <a:solidFill>
                  <a:schemeClr val="tx2">
                    <a:lumMod val="75000"/>
                  </a:schemeClr>
                </a:solidFill>
                <a:latin typeface="Algerian" pitchFamily="82" charset="0"/>
              </a:rPr>
            </a:br>
            <a:r>
              <a:rPr lang="en-GB" dirty="0" smtClean="0">
                <a:solidFill>
                  <a:schemeClr val="tx2">
                    <a:lumMod val="75000"/>
                  </a:schemeClr>
                </a:solidFill>
                <a:latin typeface="Algerian" pitchFamily="82" charset="0"/>
              </a:rPr>
              <a:t/>
            </a:r>
            <a:br>
              <a:rPr lang="en-GB" dirty="0" smtClean="0">
                <a:solidFill>
                  <a:schemeClr val="tx2">
                    <a:lumMod val="75000"/>
                  </a:schemeClr>
                </a:solidFill>
                <a:latin typeface="Algerian" pitchFamily="82" charset="0"/>
              </a:rPr>
            </a:br>
            <a:r>
              <a:rPr lang="en-GB" dirty="0" smtClean="0">
                <a:solidFill>
                  <a:schemeClr val="tx2">
                    <a:lumMod val="75000"/>
                  </a:schemeClr>
                </a:solidFill>
                <a:latin typeface="Algerian" pitchFamily="82" charset="0"/>
              </a:rPr>
              <a:t/>
            </a:r>
            <a:br>
              <a:rPr lang="en-GB" dirty="0" smtClean="0">
                <a:solidFill>
                  <a:schemeClr val="tx2">
                    <a:lumMod val="75000"/>
                  </a:schemeClr>
                </a:solidFill>
                <a:latin typeface="Algerian" pitchFamily="82" charset="0"/>
              </a:rPr>
            </a:br>
            <a:r>
              <a:rPr lang="en-GB" dirty="0" smtClean="0">
                <a:solidFill>
                  <a:schemeClr val="tx2">
                    <a:lumMod val="75000"/>
                  </a:schemeClr>
                </a:solidFill>
                <a:latin typeface="Algerian" pitchFamily="82" charset="0"/>
              </a:rPr>
              <a:t/>
            </a:r>
            <a:br>
              <a:rPr lang="en-GB" dirty="0" smtClean="0">
                <a:solidFill>
                  <a:schemeClr val="tx2">
                    <a:lumMod val="75000"/>
                  </a:schemeClr>
                </a:solidFill>
                <a:latin typeface="Algerian" pitchFamily="82" charset="0"/>
              </a:rPr>
            </a:br>
            <a:r>
              <a:rPr lang="en-GB" dirty="0" smtClean="0">
                <a:solidFill>
                  <a:schemeClr val="tx2">
                    <a:lumMod val="75000"/>
                  </a:schemeClr>
                </a:solidFill>
                <a:latin typeface="Algerian" pitchFamily="82" charset="0"/>
              </a:rPr>
              <a:t/>
            </a:r>
            <a:br>
              <a:rPr lang="en-GB" dirty="0" smtClean="0">
                <a:solidFill>
                  <a:schemeClr val="tx2">
                    <a:lumMod val="75000"/>
                  </a:schemeClr>
                </a:solidFill>
                <a:latin typeface="Algerian" pitchFamily="82" charset="0"/>
              </a:rPr>
            </a:br>
            <a:r>
              <a:rPr lang="en-GB" dirty="0" smtClean="0">
                <a:solidFill>
                  <a:schemeClr val="tx2">
                    <a:lumMod val="75000"/>
                  </a:schemeClr>
                </a:solidFill>
                <a:latin typeface="Algerian" pitchFamily="82" charset="0"/>
              </a:rPr>
              <a:t/>
            </a:r>
            <a:br>
              <a:rPr lang="en-GB" dirty="0" smtClean="0">
                <a:solidFill>
                  <a:schemeClr val="tx2">
                    <a:lumMod val="75000"/>
                  </a:schemeClr>
                </a:solidFill>
                <a:latin typeface="Algerian" pitchFamily="82" charset="0"/>
              </a:rPr>
            </a:br>
            <a:r>
              <a:rPr lang="en-GB" dirty="0" smtClean="0">
                <a:solidFill>
                  <a:schemeClr val="tx2">
                    <a:lumMod val="75000"/>
                  </a:schemeClr>
                </a:solidFill>
                <a:latin typeface="Algerian" pitchFamily="82" charset="0"/>
              </a:rPr>
              <a:t/>
            </a:r>
            <a:br>
              <a:rPr lang="en-GB" dirty="0" smtClean="0">
                <a:solidFill>
                  <a:schemeClr val="tx2">
                    <a:lumMod val="75000"/>
                  </a:schemeClr>
                </a:solidFill>
                <a:latin typeface="Algerian" pitchFamily="82" charset="0"/>
              </a:rPr>
            </a:br>
            <a:r>
              <a:rPr lang="en-GB" dirty="0" smtClean="0">
                <a:solidFill>
                  <a:schemeClr val="tx2">
                    <a:lumMod val="75000"/>
                  </a:schemeClr>
                </a:solidFill>
                <a:latin typeface="Algerian" pitchFamily="82" charset="0"/>
              </a:rPr>
              <a:t/>
            </a:r>
            <a:br>
              <a:rPr lang="en-GB" dirty="0" smtClean="0">
                <a:solidFill>
                  <a:schemeClr val="tx2">
                    <a:lumMod val="75000"/>
                  </a:schemeClr>
                </a:solidFill>
                <a:latin typeface="Algerian" pitchFamily="82" charset="0"/>
              </a:rPr>
            </a:br>
            <a:r>
              <a:rPr lang="en-GB" dirty="0" smtClean="0">
                <a:solidFill>
                  <a:schemeClr val="tx2">
                    <a:lumMod val="75000"/>
                  </a:schemeClr>
                </a:solidFill>
                <a:latin typeface="Algerian" pitchFamily="82" charset="0"/>
              </a:rPr>
              <a:t/>
            </a:r>
            <a:br>
              <a:rPr lang="en-GB" dirty="0" smtClean="0">
                <a:solidFill>
                  <a:schemeClr val="tx2">
                    <a:lumMod val="75000"/>
                  </a:schemeClr>
                </a:solidFill>
                <a:latin typeface="Algerian" pitchFamily="82" charset="0"/>
              </a:rPr>
            </a:br>
            <a:r>
              <a:rPr lang="en-GB" dirty="0" smtClean="0">
                <a:solidFill>
                  <a:schemeClr val="tx2">
                    <a:lumMod val="75000"/>
                  </a:schemeClr>
                </a:solidFill>
                <a:latin typeface="Algerian" pitchFamily="82" charset="0"/>
              </a:rPr>
              <a:t/>
            </a:r>
            <a:br>
              <a:rPr lang="en-GB" dirty="0" smtClean="0">
                <a:solidFill>
                  <a:schemeClr val="tx2">
                    <a:lumMod val="75000"/>
                  </a:schemeClr>
                </a:solidFill>
                <a:latin typeface="Algerian" pitchFamily="82" charset="0"/>
              </a:rPr>
            </a:br>
            <a:r>
              <a:rPr lang="en-GB" dirty="0" smtClean="0">
                <a:solidFill>
                  <a:schemeClr val="tx2">
                    <a:lumMod val="75000"/>
                  </a:schemeClr>
                </a:solidFill>
                <a:latin typeface="Algerian" pitchFamily="82" charset="0"/>
              </a:rPr>
              <a:t> </a:t>
            </a:r>
            <a:r>
              <a:rPr lang="ar-SA" dirty="0" smtClean="0">
                <a:solidFill>
                  <a:schemeClr val="tx2">
                    <a:lumMod val="75000"/>
                  </a:schemeClr>
                </a:solidFill>
                <a:latin typeface="Algerian" pitchFamily="82" charset="0"/>
              </a:rPr>
              <a:t>    </a:t>
            </a:r>
            <a:endParaRPr lang="en-GB" dirty="0">
              <a:solidFill>
                <a:schemeClr val="tx2">
                  <a:lumMod val="75000"/>
                </a:schemeClr>
              </a:solidFill>
              <a:latin typeface="Algerian" pitchFamily="82" charset="0"/>
            </a:endParaRPr>
          </a:p>
        </p:txBody>
      </p:sp>
      <p:cxnSp>
        <p:nvCxnSpPr>
          <p:cNvPr id="5" name="Straight Arrow Connector 4"/>
          <p:cNvCxnSpPr/>
          <p:nvPr/>
        </p:nvCxnSpPr>
        <p:spPr>
          <a:xfrm>
            <a:off x="2411760" y="2276872"/>
            <a:ext cx="100811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3554" name="Picture 2" descr="C:\Users\User\Downloads\images (8).jpg"/>
          <p:cNvPicPr>
            <a:picLocks noChangeAspect="1" noChangeArrowheads="1"/>
          </p:cNvPicPr>
          <p:nvPr/>
        </p:nvPicPr>
        <p:blipFill>
          <a:blip r:embed="rId2" cstate="print"/>
          <a:srcRect/>
          <a:stretch>
            <a:fillRect/>
          </a:stretch>
        </p:blipFill>
        <p:spPr bwMode="auto">
          <a:xfrm>
            <a:off x="6096000" y="533400"/>
            <a:ext cx="2582416" cy="2823592"/>
          </a:xfrm>
          <a:prstGeom prst="rect">
            <a:avLst/>
          </a:prstGeom>
          <a:ln>
            <a:noFill/>
          </a:ln>
          <a:effectLst>
            <a:outerShdw blurRad="190500" algn="tl" rotWithShape="0">
              <a:srgbClr val="000000">
                <a:alpha val="70000"/>
              </a:srgbClr>
            </a:outerShdw>
          </a:effectLst>
        </p:spPr>
      </p:pic>
      <p:pic>
        <p:nvPicPr>
          <p:cNvPr id="23555" name="Picture 3" descr="C:\Users\User\Downloads\images (6).jpg"/>
          <p:cNvPicPr>
            <a:picLocks noChangeAspect="1" noChangeArrowheads="1"/>
          </p:cNvPicPr>
          <p:nvPr/>
        </p:nvPicPr>
        <p:blipFill>
          <a:blip r:embed="rId3" cstate="print"/>
          <a:srcRect/>
          <a:stretch>
            <a:fillRect/>
          </a:stretch>
        </p:blipFill>
        <p:spPr bwMode="auto">
          <a:xfrm>
            <a:off x="4953000" y="3429000"/>
            <a:ext cx="3526932" cy="3429000"/>
          </a:xfrm>
          <a:prstGeom prst="rect">
            <a:avLst/>
          </a:prstGeom>
          <a:ln>
            <a:noFill/>
          </a:ln>
          <a:effectLst>
            <a:outerShdw blurRad="190500" algn="tl" rotWithShape="0">
              <a:srgbClr val="000000">
                <a:alpha val="70000"/>
              </a:srgbClr>
            </a:outerShdw>
          </a:effectLst>
        </p:spPr>
      </p:pic>
      <p:sp>
        <p:nvSpPr>
          <p:cNvPr id="8" name="Content Placeholder 7"/>
          <p:cNvSpPr>
            <a:spLocks noGrp="1"/>
          </p:cNvSpPr>
          <p:nvPr>
            <p:ph idx="1"/>
          </p:nvPr>
        </p:nvSpPr>
        <p:spPr>
          <a:xfrm>
            <a:off x="1371600" y="1447800"/>
            <a:ext cx="3384376" cy="4846320"/>
          </a:xfrm>
          <a:ln>
            <a:solidFill>
              <a:schemeClr val="bg2">
                <a:lumMod val="50000"/>
              </a:schemeClr>
            </a:solidFill>
          </a:ln>
        </p:spPr>
        <p:txBody>
          <a:bodyPr/>
          <a:lstStyle/>
          <a:p>
            <a:r>
              <a:rPr lang="en-GB" b="1" dirty="0" smtClean="0">
                <a:solidFill>
                  <a:schemeClr val="bg1"/>
                </a:solidFill>
              </a:rPr>
              <a:t>For women</a:t>
            </a:r>
          </a:p>
          <a:p>
            <a:endParaRPr lang="en-GB" dirty="0" smtClean="0"/>
          </a:p>
          <a:p>
            <a:endParaRPr lang="en-GB" dirty="0" smtClean="0"/>
          </a:p>
          <a:p>
            <a:endParaRPr lang="en-GB" dirty="0" smtClean="0"/>
          </a:p>
          <a:p>
            <a:endParaRPr lang="en-GB" dirty="0" smtClean="0"/>
          </a:p>
          <a:p>
            <a:endParaRPr lang="en-GB" dirty="0" smtClean="0"/>
          </a:p>
          <a:p>
            <a:endParaRPr lang="en-GB" dirty="0" smtClean="0"/>
          </a:p>
          <a:p>
            <a:r>
              <a:rPr lang="en-GB" b="1" dirty="0" smtClean="0">
                <a:solidFill>
                  <a:schemeClr val="bg1"/>
                </a:solidFill>
              </a:rPr>
              <a:t>For men</a:t>
            </a:r>
            <a:endParaRPr lang="en-GB" b="1" dirty="0">
              <a:solidFill>
                <a:schemeClr val="bg1"/>
              </a:solidFill>
            </a:endParaRPr>
          </a:p>
        </p:txBody>
      </p:sp>
      <p:sp>
        <p:nvSpPr>
          <p:cNvPr id="12" name="Right Arrow 11"/>
          <p:cNvSpPr/>
          <p:nvPr/>
        </p:nvSpPr>
        <p:spPr>
          <a:xfrm>
            <a:off x="2411760" y="2276872"/>
            <a:ext cx="1224136"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ght Arrow 12"/>
          <p:cNvSpPr/>
          <p:nvPr/>
        </p:nvSpPr>
        <p:spPr>
          <a:xfrm>
            <a:off x="2267744" y="5085184"/>
            <a:ext cx="1296144"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2" descr="C:\Users\cristina\Desktop\children-globe.jpg">
            <a:hlinkClick r:id="rId4" action="ppaction://hlinksldjump"/>
          </p:cNvPr>
          <p:cNvPicPr>
            <a:picLocks noChangeAspect="1" noChangeArrowheads="1"/>
          </p:cNvPicPr>
          <p:nvPr/>
        </p:nvPicPr>
        <p:blipFill>
          <a:blip r:embed="rId5" cstate="print"/>
          <a:srcRect/>
          <a:stretch>
            <a:fillRect/>
          </a:stretch>
        </p:blipFill>
        <p:spPr bwMode="auto">
          <a:xfrm>
            <a:off x="152400" y="6019800"/>
            <a:ext cx="711200" cy="686816"/>
          </a:xfrm>
          <a:prstGeom prst="rect">
            <a:avLst/>
          </a:prstGeom>
          <a:noFill/>
        </p:spPr>
      </p:pic>
    </p:spTree>
  </p:cSld>
  <p:clrMapOvr>
    <a:masterClrMapping/>
  </p:clrMapOvr>
  <p:transition spd="slow">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ox(i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bg/>
                                          </p:spTgt>
                                        </p:tgtEl>
                                        <p:attrNameLst>
                                          <p:attrName>style.visibility</p:attrName>
                                        </p:attrNameLst>
                                      </p:cBhvr>
                                      <p:to>
                                        <p:strVal val="visible"/>
                                      </p:to>
                                    </p:set>
                                    <p:animEffect transition="in" filter="box(in)">
                                      <p:cBhvr>
                                        <p:cTn id="12" dur="500"/>
                                        <p:tgtEl>
                                          <p:spTgt spid="8">
                                            <p:bg/>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ox(in)">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
                                            <p:txEl>
                                              <p:pRg st="7" end="7"/>
                                            </p:txEl>
                                          </p:spTgt>
                                        </p:tgtEl>
                                        <p:attrNameLst>
                                          <p:attrName>style.visibility</p:attrName>
                                        </p:attrNameLst>
                                      </p:cBhvr>
                                      <p:to>
                                        <p:strVal val="visible"/>
                                      </p:to>
                                    </p:set>
                                    <p:animEffect transition="in" filter="box(in)">
                                      <p:cBhvr>
                                        <p:cTn id="22" dur="500"/>
                                        <p:tgtEl>
                                          <p:spTgt spid="8">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23554"/>
                                        </p:tgtEl>
                                        <p:attrNameLst>
                                          <p:attrName>style.visibility</p:attrName>
                                        </p:attrNameLst>
                                      </p:cBhvr>
                                      <p:to>
                                        <p:strVal val="visible"/>
                                      </p:to>
                                    </p:set>
                                    <p:animEffect transition="in" filter="checkerboard(across)">
                                      <p:cBhvr>
                                        <p:cTn id="27" dur="500"/>
                                        <p:tgtEl>
                                          <p:spTgt spid="23554"/>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23555"/>
                                        </p:tgtEl>
                                        <p:attrNameLst>
                                          <p:attrName>style.visibility</p:attrName>
                                        </p:attrNameLst>
                                      </p:cBhvr>
                                      <p:to>
                                        <p:strVal val="visible"/>
                                      </p:to>
                                    </p:set>
                                    <p:animEffect transition="in" filter="checkerboard(across)">
                                      <p:cBhvr>
                                        <p:cTn id="32" dur="500"/>
                                        <p:tgtEl>
                                          <p:spTgt spid="23555"/>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ppt_w</p:attrName>
                                        </p:attrNameLst>
                                      </p:cBhvr>
                                      <p:tavLst>
                                        <p:tav tm="0">
                                          <p:val>
                                            <p:fltVal val="0"/>
                                          </p:val>
                                        </p:tav>
                                        <p:tav tm="100000">
                                          <p:val>
                                            <p:strVal val="#ppt_w"/>
                                          </p:val>
                                        </p:tav>
                                      </p:tavLst>
                                    </p:anim>
                                    <p:anim calcmode="lin" valueType="num">
                                      <p:cBhvr>
                                        <p:cTn id="38" dur="500" fill="hold"/>
                                        <p:tgtEl>
                                          <p:spTgt spid="2"/>
                                        </p:tgtEl>
                                        <p:attrNameLst>
                                          <p:attrName>ppt_h</p:attrName>
                                        </p:attrNameLst>
                                      </p:cBhvr>
                                      <p:tavLst>
                                        <p:tav tm="0">
                                          <p:val>
                                            <p:fltVal val="0"/>
                                          </p:val>
                                        </p:tav>
                                        <p:tav tm="100000">
                                          <p:val>
                                            <p:strVal val="#ppt_h"/>
                                          </p:val>
                                        </p:tav>
                                      </p:tavLst>
                                    </p:anim>
                                    <p:animEffect transition="in" filter="fade">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iss majida\Desktop\asma trip\IMG_0039.JPG"/>
          <p:cNvPicPr>
            <a:picLocks noChangeAspect="1" noChangeArrowheads="1"/>
          </p:cNvPicPr>
          <p:nvPr/>
        </p:nvPicPr>
        <p:blipFill>
          <a:blip r:embed="rId2" cstate="print"/>
          <a:srcRect/>
          <a:stretch>
            <a:fillRect/>
          </a:stretch>
        </p:blipFill>
        <p:spPr bwMode="auto">
          <a:xfrm>
            <a:off x="6019800" y="2209800"/>
            <a:ext cx="3124200" cy="2286000"/>
          </a:xfrm>
          <a:prstGeom prst="rect">
            <a:avLst/>
          </a:prstGeom>
          <a:noFill/>
        </p:spPr>
      </p:pic>
      <p:pic>
        <p:nvPicPr>
          <p:cNvPr id="1027" name="Picture 3" descr="C:\Users\miss majida\Desktop\asma trip\IMG_0002a (15).JPG"/>
          <p:cNvPicPr>
            <a:picLocks noChangeAspect="1" noChangeArrowheads="1"/>
          </p:cNvPicPr>
          <p:nvPr/>
        </p:nvPicPr>
        <p:blipFill>
          <a:blip r:embed="rId3" cstate="print"/>
          <a:srcRect/>
          <a:stretch>
            <a:fillRect/>
          </a:stretch>
        </p:blipFill>
        <p:spPr bwMode="auto">
          <a:xfrm>
            <a:off x="4648200" y="4191000"/>
            <a:ext cx="4495800" cy="2667000"/>
          </a:xfrm>
          <a:prstGeom prst="rect">
            <a:avLst/>
          </a:prstGeom>
          <a:noFill/>
        </p:spPr>
      </p:pic>
      <p:pic>
        <p:nvPicPr>
          <p:cNvPr id="1028" name="Picture 4" descr="C:\Users\miss majida\Desktop\asma trip\IMG_0007.JPG"/>
          <p:cNvPicPr>
            <a:picLocks noChangeAspect="1" noChangeArrowheads="1"/>
          </p:cNvPicPr>
          <p:nvPr/>
        </p:nvPicPr>
        <p:blipFill>
          <a:blip r:embed="rId4" cstate="print"/>
          <a:srcRect/>
          <a:stretch>
            <a:fillRect/>
          </a:stretch>
        </p:blipFill>
        <p:spPr bwMode="auto">
          <a:xfrm>
            <a:off x="0" y="2209800"/>
            <a:ext cx="2819400" cy="2095500"/>
          </a:xfrm>
          <a:prstGeom prst="rect">
            <a:avLst/>
          </a:prstGeom>
          <a:noFill/>
        </p:spPr>
      </p:pic>
      <p:pic>
        <p:nvPicPr>
          <p:cNvPr id="1029" name="Picture 5" descr="C:\Users\miss majida\Desktop\asma trip\IMG_0002a (16).JPG"/>
          <p:cNvPicPr>
            <a:picLocks noChangeAspect="1" noChangeArrowheads="1"/>
          </p:cNvPicPr>
          <p:nvPr/>
        </p:nvPicPr>
        <p:blipFill>
          <a:blip r:embed="rId5" cstate="print"/>
          <a:srcRect/>
          <a:stretch>
            <a:fillRect/>
          </a:stretch>
        </p:blipFill>
        <p:spPr bwMode="auto">
          <a:xfrm>
            <a:off x="0" y="4210050"/>
            <a:ext cx="4707467" cy="2647950"/>
          </a:xfrm>
          <a:prstGeom prst="rect">
            <a:avLst/>
          </a:prstGeom>
          <a:noFill/>
        </p:spPr>
      </p:pic>
      <p:pic>
        <p:nvPicPr>
          <p:cNvPr id="1030" name="Picture 6" descr="C:\Users\miss majida\Desktop\asma trip\IMG_0002a (17).JPG"/>
          <p:cNvPicPr>
            <a:picLocks noChangeAspect="1" noChangeArrowheads="1"/>
          </p:cNvPicPr>
          <p:nvPr/>
        </p:nvPicPr>
        <p:blipFill>
          <a:blip r:embed="rId6" cstate="print"/>
          <a:srcRect/>
          <a:stretch>
            <a:fillRect/>
          </a:stretch>
        </p:blipFill>
        <p:spPr bwMode="auto">
          <a:xfrm>
            <a:off x="5257801" y="0"/>
            <a:ext cx="3886200" cy="2286000"/>
          </a:xfrm>
          <a:prstGeom prst="rect">
            <a:avLst/>
          </a:prstGeom>
          <a:noFill/>
        </p:spPr>
      </p:pic>
      <p:pic>
        <p:nvPicPr>
          <p:cNvPr id="1031" name="Picture 7" descr="C:\Users\miss majida\Desktop\selected images\IMG_0002a (20).JPG"/>
          <p:cNvPicPr>
            <a:picLocks noChangeAspect="1" noChangeArrowheads="1"/>
          </p:cNvPicPr>
          <p:nvPr/>
        </p:nvPicPr>
        <p:blipFill>
          <a:blip r:embed="rId7" cstate="print"/>
          <a:srcRect/>
          <a:stretch>
            <a:fillRect/>
          </a:stretch>
        </p:blipFill>
        <p:spPr bwMode="auto">
          <a:xfrm>
            <a:off x="2819400" y="2209800"/>
            <a:ext cx="3378200" cy="2057400"/>
          </a:xfrm>
          <a:prstGeom prst="rect">
            <a:avLst/>
          </a:prstGeom>
          <a:noFill/>
        </p:spPr>
      </p:pic>
      <p:sp>
        <p:nvSpPr>
          <p:cNvPr id="8" name="Rectangle 7"/>
          <p:cNvSpPr/>
          <p:nvPr/>
        </p:nvSpPr>
        <p:spPr>
          <a:xfrm>
            <a:off x="0" y="0"/>
            <a:ext cx="5257800" cy="2246769"/>
          </a:xfrm>
          <a:prstGeom prst="rect">
            <a:avLst/>
          </a:prstGeom>
          <a:noFill/>
        </p:spPr>
        <p:txBody>
          <a:bodyPr wrap="square" lIns="91440" tIns="45720" rIns="91440" bIns="45720">
            <a:prstTxWarp prst="textTriangle">
              <a:avLst/>
            </a:prstTxWarp>
            <a:spAutoFit/>
          </a:bodyPr>
          <a:lstStyle/>
          <a:p>
            <a:pPr algn="ctr"/>
            <a:r>
              <a:rPr lang="en-US" sz="28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Finally we enjoyed the sea and the fascinating panorama</a:t>
            </a:r>
          </a:p>
          <a:p>
            <a:pPr algn="ctr"/>
            <a:r>
              <a:rPr lang="en-US" sz="28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of</a:t>
            </a:r>
          </a:p>
          <a:p>
            <a:pPr algn="ctr"/>
            <a:r>
              <a:rPr lang="en-US" sz="2800" b="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Abu Dhabi.</a:t>
            </a:r>
            <a:endParaRPr lang="en-US" sz="2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9" name="Picture 2" descr="C:\Users\cristina\Desktop\children-globe.jpg">
            <a:hlinkClick r:id="rId8" action="ppaction://hlinksldjump"/>
          </p:cNvPr>
          <p:cNvPicPr>
            <a:picLocks noChangeAspect="1" noChangeArrowheads="1"/>
          </p:cNvPicPr>
          <p:nvPr/>
        </p:nvPicPr>
        <p:blipFill>
          <a:blip r:embed="rId9" cstate="print"/>
          <a:srcRect/>
          <a:stretch>
            <a:fillRect/>
          </a:stretch>
        </p:blipFill>
        <p:spPr bwMode="auto">
          <a:xfrm>
            <a:off x="8432800" y="6171184"/>
            <a:ext cx="711200" cy="686816"/>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en-US" b="1" dirty="0" smtClean="0"/>
              <a:t>Some </a:t>
            </a:r>
            <a:r>
              <a:rPr lang="en-US" b="1" dirty="0"/>
              <a:t>facts about the history of Moscow</a:t>
            </a:r>
            <a:endParaRPr lang="ru-RU" dirty="0"/>
          </a:p>
        </p:txBody>
      </p:sp>
      <p:pic>
        <p:nvPicPr>
          <p:cNvPr id="4" name="il_fi" descr="http://www.interfotki.ru/content/photo/14/62/146204/yaiczt_cont.jpg"/>
          <p:cNvPicPr>
            <a:picLocks noGrp="1"/>
          </p:cNvPicPr>
          <p:nvPr>
            <p:ph idx="1"/>
          </p:nvPr>
        </p:nvPicPr>
        <p:blipFill>
          <a:blip r:embed="rId2" cstate="print"/>
          <a:srcRect/>
          <a:stretch>
            <a:fillRect/>
          </a:stretch>
        </p:blipFill>
        <p:spPr bwMode="auto">
          <a:xfrm>
            <a:off x="0" y="1524000"/>
            <a:ext cx="4724400" cy="4419600"/>
          </a:xfrm>
          <a:prstGeom prst="rect">
            <a:avLst/>
          </a:prstGeom>
          <a:noFill/>
          <a:ln w="9525">
            <a:noFill/>
            <a:miter lim="800000"/>
            <a:headEnd/>
            <a:tailEnd/>
          </a:ln>
        </p:spPr>
      </p:pic>
      <p:sp>
        <p:nvSpPr>
          <p:cNvPr id="5" name="Прямоугольник 4"/>
          <p:cNvSpPr/>
          <p:nvPr/>
        </p:nvSpPr>
        <p:spPr>
          <a:xfrm>
            <a:off x="4724400" y="1628800"/>
            <a:ext cx="4240088" cy="5324535"/>
          </a:xfrm>
          <a:prstGeom prst="rect">
            <a:avLst/>
          </a:prstGeom>
        </p:spPr>
        <p:txBody>
          <a:bodyPr wrap="square">
            <a:spAutoFit/>
          </a:bodyPr>
          <a:lstStyle/>
          <a:p>
            <a:pPr algn="just"/>
            <a:r>
              <a:rPr lang="en-US" sz="2000" dirty="0">
                <a:latin typeface="Arial Unicode MS" pitchFamily="34" charset="-128"/>
                <a:ea typeface="Arial Unicode MS" pitchFamily="34" charset="-128"/>
                <a:cs typeface="Arial Unicode MS" pitchFamily="34" charset="-128"/>
              </a:rPr>
              <a:t>Moscow is one of the oldest Russian cities, it was founded in 1147 by Russian Prince Yuri Dolgoruky. The heart of Moscow is the Kremlin .It was built as an island fortress as it was surrounded by water: by the Moskva River and the Neglinnaya River, which is now under the ground. The first walls were made of wood, but later they were replaced by thick oak logs</a:t>
            </a:r>
            <a:r>
              <a:rPr lang="en-US" sz="2000" dirty="0" smtClean="0">
                <a:latin typeface="Arial Unicode MS" pitchFamily="34" charset="-128"/>
                <a:ea typeface="Arial Unicode MS" pitchFamily="34" charset="-128"/>
                <a:cs typeface="Arial Unicode MS" pitchFamily="34" charset="-128"/>
              </a:rPr>
              <a:t>.</a:t>
            </a:r>
            <a:endParaRPr lang="en-US" sz="2000" dirty="0">
              <a:latin typeface="Arial Unicode MS" pitchFamily="34" charset="-128"/>
              <a:ea typeface="Arial Unicode MS" pitchFamily="34" charset="-128"/>
              <a:cs typeface="Arial Unicode MS" pitchFamily="34" charset="-128"/>
            </a:endParaRPr>
          </a:p>
          <a:p>
            <a:pPr algn="just"/>
            <a:r>
              <a:rPr lang="en-US" sz="2000" dirty="0" smtClean="0">
                <a:latin typeface="Arial Unicode MS" pitchFamily="34" charset="-128"/>
                <a:ea typeface="Arial Unicode MS" pitchFamily="34" charset="-128"/>
                <a:cs typeface="Arial Unicode MS" pitchFamily="34" charset="-128"/>
              </a:rPr>
              <a:t> </a:t>
            </a:r>
            <a:r>
              <a:rPr lang="en-US" sz="2000" dirty="0">
                <a:latin typeface="Arial Unicode MS" pitchFamily="34" charset="-128"/>
                <a:ea typeface="Arial Unicode MS" pitchFamily="34" charset="-128"/>
                <a:cs typeface="Arial Unicode MS" pitchFamily="34" charset="-128"/>
              </a:rPr>
              <a:t>A new white-stone Kremlin was built in the 14</a:t>
            </a:r>
            <a:r>
              <a:rPr lang="en-US" sz="2000" baseline="30000" dirty="0">
                <a:latin typeface="Arial Unicode MS" pitchFamily="34" charset="-128"/>
                <a:ea typeface="Arial Unicode MS" pitchFamily="34" charset="-128"/>
                <a:cs typeface="Arial Unicode MS" pitchFamily="34" charset="-128"/>
              </a:rPr>
              <a:t>th</a:t>
            </a:r>
            <a:r>
              <a:rPr lang="en-US" sz="2000" dirty="0">
                <a:latin typeface="Arial Unicode MS" pitchFamily="34" charset="-128"/>
                <a:ea typeface="Arial Unicode MS" pitchFamily="34" charset="-128"/>
                <a:cs typeface="Arial Unicode MS" pitchFamily="34" charset="-128"/>
              </a:rPr>
              <a:t> century in the reign of Dmitry Donskoy. In hundred years tsar Ivan III built new walls and towers of red brick, as we see them now</a:t>
            </a:r>
            <a:r>
              <a:rPr lang="en-US" sz="2000" dirty="0"/>
              <a:t>.</a:t>
            </a:r>
            <a:endParaRPr lang="ru-RU" sz="2000" dirty="0"/>
          </a:p>
        </p:txBody>
      </p:sp>
      <p:sp>
        <p:nvSpPr>
          <p:cNvPr id="7" name="Прямоугольник 6"/>
          <p:cNvSpPr/>
          <p:nvPr/>
        </p:nvSpPr>
        <p:spPr>
          <a:xfrm rot="10800000" flipV="1">
            <a:off x="2895600" y="6019800"/>
            <a:ext cx="1763688" cy="369332"/>
          </a:xfrm>
          <a:prstGeom prst="rect">
            <a:avLst/>
          </a:prstGeom>
        </p:spPr>
        <p:txBody>
          <a:bodyPr wrap="square">
            <a:spAutoFit/>
          </a:bodyPr>
          <a:lstStyle/>
          <a:p>
            <a:r>
              <a:rPr lang="en-US" dirty="0" smtClean="0">
                <a:solidFill>
                  <a:schemeClr val="accent6">
                    <a:lumMod val="75000"/>
                  </a:schemeClr>
                </a:solidFill>
              </a:rPr>
              <a:t>The </a:t>
            </a:r>
            <a:r>
              <a:rPr lang="en-US" dirty="0">
                <a:solidFill>
                  <a:schemeClr val="accent6">
                    <a:lumMod val="75000"/>
                  </a:schemeClr>
                </a:solidFill>
              </a:rPr>
              <a:t>Kremlin </a:t>
            </a:r>
            <a:endParaRPr lang="ru-RU" dirty="0">
              <a:solidFill>
                <a:schemeClr val="accent6">
                  <a:lumMod val="75000"/>
                </a:schemeClr>
              </a:solidFill>
            </a:endParaRPr>
          </a:p>
        </p:txBody>
      </p:sp>
      <p:pic>
        <p:nvPicPr>
          <p:cNvPr id="6" name="Picture 2" descr="C:\Users\cristina\Desktop\children-globe.jpg">
            <a:hlinkClick r:id="rId3" action="ppaction://hlinksldjump"/>
          </p:cNvPr>
          <p:cNvPicPr>
            <a:picLocks noChangeAspect="1" noChangeArrowheads="1"/>
          </p:cNvPicPr>
          <p:nvPr/>
        </p:nvPicPr>
        <p:blipFill>
          <a:blip r:embed="rId4" cstate="print"/>
          <a:srcRect/>
          <a:stretch>
            <a:fillRect/>
          </a:stretch>
        </p:blipFill>
        <p:spPr bwMode="auto">
          <a:xfrm>
            <a:off x="1219200" y="6019800"/>
            <a:ext cx="711200" cy="686816"/>
          </a:xfrm>
          <a:prstGeom prst="rect">
            <a:avLst/>
          </a:prstGeom>
          <a:noFill/>
        </p:spPr>
      </p:pic>
      <p:sp>
        <p:nvSpPr>
          <p:cNvPr id="8" name="TextBox 7"/>
          <p:cNvSpPr txBox="1"/>
          <p:nvPr/>
        </p:nvSpPr>
        <p:spPr>
          <a:xfrm rot="16200000">
            <a:off x="158081" y="527720"/>
            <a:ext cx="1059906" cy="461665"/>
          </a:xfrm>
          <a:prstGeom prst="rect">
            <a:avLst/>
          </a:prstGeom>
          <a:noFill/>
        </p:spPr>
        <p:txBody>
          <a:bodyPr wrap="none" rtlCol="0">
            <a:spAutoFit/>
          </a:bodyPr>
          <a:lstStyle/>
          <a:p>
            <a:r>
              <a:rPr lang="en-US" sz="2400" i="1" dirty="0" smtClean="0"/>
              <a:t>RUSSIA</a:t>
            </a:r>
            <a:endParaRPr lang="ro-RO" sz="2400" i="1"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l_fi" descr="http://www.gnuman.ru/images/photo/moscow_red_square/IMG_4684.jpg"/>
          <p:cNvPicPr>
            <a:picLocks noGrp="1"/>
          </p:cNvPicPr>
          <p:nvPr>
            <p:ph idx="1"/>
          </p:nvPr>
        </p:nvPicPr>
        <p:blipFill>
          <a:blip r:embed="rId2" cstate="print"/>
          <a:srcRect/>
          <a:stretch>
            <a:fillRect/>
          </a:stretch>
        </p:blipFill>
        <p:spPr bwMode="auto">
          <a:xfrm>
            <a:off x="76200" y="228600"/>
            <a:ext cx="5562600" cy="5562600"/>
          </a:xfrm>
          <a:prstGeom prst="rect">
            <a:avLst/>
          </a:prstGeom>
          <a:noFill/>
          <a:ln w="9525">
            <a:noFill/>
            <a:miter lim="800000"/>
            <a:headEnd/>
            <a:tailEnd/>
          </a:ln>
        </p:spPr>
      </p:pic>
      <p:sp>
        <p:nvSpPr>
          <p:cNvPr id="5" name="Прямоугольник 4"/>
          <p:cNvSpPr/>
          <p:nvPr/>
        </p:nvSpPr>
        <p:spPr>
          <a:xfrm rot="10800000" flipV="1">
            <a:off x="2819400" y="5867400"/>
            <a:ext cx="2339752" cy="369332"/>
          </a:xfrm>
          <a:prstGeom prst="rect">
            <a:avLst/>
          </a:prstGeom>
        </p:spPr>
        <p:txBody>
          <a:bodyPr wrap="square">
            <a:spAutoFit/>
          </a:bodyPr>
          <a:lstStyle/>
          <a:p>
            <a:r>
              <a:rPr lang="en-US" dirty="0">
                <a:solidFill>
                  <a:schemeClr val="accent6">
                    <a:lumMod val="75000"/>
                  </a:schemeClr>
                </a:solidFill>
              </a:rPr>
              <a:t>St. Basil’s Cathedral </a:t>
            </a:r>
            <a:endParaRPr lang="ru-RU" dirty="0">
              <a:solidFill>
                <a:schemeClr val="accent6">
                  <a:lumMod val="75000"/>
                </a:schemeClr>
              </a:solidFill>
            </a:endParaRPr>
          </a:p>
        </p:txBody>
      </p:sp>
      <p:sp>
        <p:nvSpPr>
          <p:cNvPr id="1025" name="Rectangle 1"/>
          <p:cNvSpPr>
            <a:spLocks noChangeArrowheads="1"/>
          </p:cNvSpPr>
          <p:nvPr/>
        </p:nvSpPr>
        <p:spPr bwMode="auto">
          <a:xfrm>
            <a:off x="5638800" y="487278"/>
            <a:ext cx="3505200" cy="59400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Calibri" pitchFamily="34" charset="0"/>
                <a:ea typeface="Calibri" pitchFamily="34" charset="0"/>
                <a:cs typeface="Times New Roman" pitchFamily="18" charset="0"/>
              </a:rPr>
              <a:t>Just </a:t>
            </a:r>
            <a:r>
              <a:rPr kumimoji="0" lang="en-US" sz="2000" b="0" i="0" u="none" strike="noStrike" cap="none" normalizeH="0" baseline="0" dirty="0" smtClean="0">
                <a:ln>
                  <a:noFill/>
                </a:ln>
                <a:effectLst/>
                <a:latin typeface="Arial Unicode MS" pitchFamily="34" charset="-128"/>
                <a:ea typeface="Arial Unicode MS" pitchFamily="34" charset="-128"/>
                <a:cs typeface="Arial Unicode MS" pitchFamily="34" charset="-128"/>
              </a:rPr>
              <a:t>in front of the Kremlin the Red Square is situated, it is one of the biggest and most beautiful squares in the world. It is 695 metres long and has an average width up to 130 metres.</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effectLst/>
                <a:latin typeface="Arial Unicode MS" pitchFamily="34" charset="-128"/>
                <a:ea typeface="Arial Unicode MS" pitchFamily="34" charset="-128"/>
                <a:cs typeface="Arial Unicode MS" pitchFamily="34" charset="-128"/>
              </a:rPr>
              <a:t>There are some historical sights on the Red Square; they are St. Basil’s Cathedral and the monument to Minin and Pozharsky. St. Basil Cathedral was erected in the order of Ivan IV to commemorate the annexation of the Kazan and Astrakhan khanates to Russia. It is the masterpiece of Russian architecture</a:t>
            </a:r>
            <a:r>
              <a:rPr kumimoji="0" lang="ru-RU" sz="2000" b="0" i="0" u="none" strike="noStrike" cap="none" normalizeH="0" baseline="0" dirty="0" smtClean="0">
                <a:ln>
                  <a:noFill/>
                </a:ln>
                <a:effectLst/>
                <a:latin typeface="Arial Unicode MS" pitchFamily="34" charset="-128"/>
                <a:ea typeface="Arial Unicode MS" pitchFamily="34" charset="-128"/>
                <a:cs typeface="Arial Unicode MS" pitchFamily="34" charset="-128"/>
              </a:rPr>
              <a:t> </a:t>
            </a:r>
            <a:r>
              <a:rPr kumimoji="0" lang="en-US" sz="2000" b="0" i="0" u="none" strike="noStrike" cap="none" normalizeH="0" baseline="0" dirty="0" smtClean="0">
                <a:ln>
                  <a:noFill/>
                </a:ln>
                <a:effectLst/>
                <a:latin typeface="Arial Unicode MS" pitchFamily="34" charset="-128"/>
                <a:ea typeface="Arial Unicode MS" pitchFamily="34" charset="-128"/>
                <a:cs typeface="Arial Unicode MS" pitchFamily="34" charset="-128"/>
              </a:rPr>
              <a:t>.</a:t>
            </a:r>
            <a:endParaRPr kumimoji="0" lang="ru-RU" sz="2000" b="0" i="0" u="none" strike="noStrike" cap="none" normalizeH="0" baseline="0" dirty="0" smtClean="0">
              <a:ln>
                <a:noFill/>
              </a:ln>
              <a:effectLst/>
              <a:latin typeface="Arial Unicode MS" pitchFamily="34" charset="-128"/>
              <a:ea typeface="Arial Unicode MS" pitchFamily="34" charset="-128"/>
              <a:cs typeface="Arial Unicode MS" pitchFamily="34" charset="-128"/>
            </a:endParaRPr>
          </a:p>
        </p:txBody>
      </p:sp>
      <p:pic>
        <p:nvPicPr>
          <p:cNvPr id="7" name="Picture 2" descr="C:\Users\cristina\Desktop\children-globe.jpg">
            <a:hlinkClick r:id="rId3" action="ppaction://hlinksldjump"/>
          </p:cNvPr>
          <p:cNvPicPr>
            <a:picLocks noChangeAspect="1" noChangeArrowheads="1"/>
          </p:cNvPicPr>
          <p:nvPr/>
        </p:nvPicPr>
        <p:blipFill>
          <a:blip r:embed="rId4" cstate="print"/>
          <a:srcRect/>
          <a:stretch>
            <a:fillRect/>
          </a:stretch>
        </p:blipFill>
        <p:spPr bwMode="auto">
          <a:xfrm>
            <a:off x="1295400" y="6019800"/>
            <a:ext cx="711200" cy="686816"/>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638800" y="274638"/>
            <a:ext cx="3048000" cy="5516562"/>
          </a:xfrm>
        </p:spPr>
        <p:txBody>
          <a:bodyPr>
            <a:normAutofit/>
          </a:bodyPr>
          <a:lstStyle/>
          <a:p>
            <a:pPr algn="just"/>
            <a:r>
              <a:rPr lang="en-US" sz="2200" dirty="0" smtClean="0">
                <a:effectLst/>
              </a:rPr>
              <a:t>	Next </a:t>
            </a:r>
            <a:r>
              <a:rPr lang="en-US" sz="2200" dirty="0">
                <a:effectLst/>
              </a:rPr>
              <a:t>to the Cathedral stands the monument to Minin and Pozharsky. This monument depicts the heroic meeting of Kozma Minin, the elder of Nizhniy Novgorod, and Prince Dmitry Pozharsky. </a:t>
            </a:r>
            <a:r>
              <a:rPr lang="en-US" sz="2200" dirty="0" smtClean="0">
                <a:effectLst/>
              </a:rPr>
              <a:t>Under </a:t>
            </a:r>
            <a:r>
              <a:rPr lang="en-US" sz="2200" dirty="0">
                <a:effectLst/>
              </a:rPr>
              <a:t>the leadership of these heroes of the 1612 war, the Russian people drove the Polish invaders out of Moscow. </a:t>
            </a:r>
            <a:endParaRPr lang="ru-RU" dirty="0">
              <a:effectLst/>
            </a:endParaRPr>
          </a:p>
        </p:txBody>
      </p:sp>
      <p:pic>
        <p:nvPicPr>
          <p:cNvPr id="4" name="il_fi" descr="http://img.kotomka.com/moskva/kotomka.com_moscow_2123_800.jpg"/>
          <p:cNvPicPr>
            <a:picLocks noGrp="1"/>
          </p:cNvPicPr>
          <p:nvPr>
            <p:ph idx="1"/>
          </p:nvPr>
        </p:nvPicPr>
        <p:blipFill>
          <a:blip r:embed="rId2" cstate="print"/>
          <a:srcRect/>
          <a:stretch>
            <a:fillRect/>
          </a:stretch>
        </p:blipFill>
        <p:spPr bwMode="auto">
          <a:xfrm>
            <a:off x="152400" y="457200"/>
            <a:ext cx="5486400" cy="5454352"/>
          </a:xfrm>
          <a:prstGeom prst="rect">
            <a:avLst/>
          </a:prstGeom>
          <a:noFill/>
          <a:ln w="9525">
            <a:noFill/>
            <a:miter lim="800000"/>
            <a:headEnd/>
            <a:tailEnd/>
          </a:ln>
        </p:spPr>
      </p:pic>
      <p:sp>
        <p:nvSpPr>
          <p:cNvPr id="5" name="Прямоугольник 4"/>
          <p:cNvSpPr/>
          <p:nvPr/>
        </p:nvSpPr>
        <p:spPr>
          <a:xfrm rot="10800000" flipV="1">
            <a:off x="1905000" y="6019800"/>
            <a:ext cx="4114800" cy="369332"/>
          </a:xfrm>
          <a:prstGeom prst="rect">
            <a:avLst/>
          </a:prstGeom>
        </p:spPr>
        <p:txBody>
          <a:bodyPr wrap="square">
            <a:spAutoFit/>
          </a:bodyPr>
          <a:lstStyle/>
          <a:p>
            <a:r>
              <a:rPr lang="en-US" dirty="0" smtClean="0">
                <a:solidFill>
                  <a:schemeClr val="accent6">
                    <a:lumMod val="50000"/>
                  </a:schemeClr>
                </a:solidFill>
              </a:rPr>
              <a:t> The </a:t>
            </a:r>
            <a:r>
              <a:rPr lang="en-US" dirty="0">
                <a:solidFill>
                  <a:schemeClr val="accent6">
                    <a:lumMod val="50000"/>
                  </a:schemeClr>
                </a:solidFill>
              </a:rPr>
              <a:t>monument to Minin and Pozharsky</a:t>
            </a:r>
            <a:endParaRPr lang="ru-RU" dirty="0">
              <a:solidFill>
                <a:schemeClr val="accent6">
                  <a:lumMod val="50000"/>
                </a:schemeClr>
              </a:solidFill>
            </a:endParaRPr>
          </a:p>
        </p:txBody>
      </p:sp>
      <p:pic>
        <p:nvPicPr>
          <p:cNvPr id="6" name="Picture 2" descr="C:\Users\cristina\Desktop\children-globe.jpg">
            <a:hlinkClick r:id="rId3" action="ppaction://hlinksldjump"/>
          </p:cNvPr>
          <p:cNvPicPr>
            <a:picLocks noChangeAspect="1" noChangeArrowheads="1"/>
          </p:cNvPicPr>
          <p:nvPr/>
        </p:nvPicPr>
        <p:blipFill>
          <a:blip r:embed="rId4" cstate="print"/>
          <a:srcRect/>
          <a:stretch>
            <a:fillRect/>
          </a:stretch>
        </p:blipFill>
        <p:spPr bwMode="auto">
          <a:xfrm>
            <a:off x="8001000" y="5867400"/>
            <a:ext cx="711200" cy="686816"/>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l_fi" descr="http://fotomoskva.net.ru/imgk/352kpk.jpg"/>
          <p:cNvPicPr>
            <a:picLocks noGrp="1"/>
          </p:cNvPicPr>
          <p:nvPr>
            <p:ph idx="1"/>
          </p:nvPr>
        </p:nvPicPr>
        <p:blipFill>
          <a:blip r:embed="rId2" cstate="print"/>
          <a:srcRect/>
          <a:stretch>
            <a:fillRect/>
          </a:stretch>
        </p:blipFill>
        <p:spPr bwMode="auto">
          <a:xfrm>
            <a:off x="152400" y="685800"/>
            <a:ext cx="4468687" cy="5835353"/>
          </a:xfrm>
          <a:prstGeom prst="rect">
            <a:avLst/>
          </a:prstGeom>
          <a:noFill/>
          <a:ln w="9525">
            <a:noFill/>
            <a:miter lim="800000"/>
            <a:headEnd/>
            <a:tailEnd/>
          </a:ln>
        </p:spPr>
      </p:pic>
      <p:sp>
        <p:nvSpPr>
          <p:cNvPr id="16385" name="Rectangle 1"/>
          <p:cNvSpPr>
            <a:spLocks noChangeArrowheads="1"/>
          </p:cNvSpPr>
          <p:nvPr/>
        </p:nvSpPr>
        <p:spPr bwMode="auto">
          <a:xfrm>
            <a:off x="4724400" y="1295400"/>
            <a:ext cx="4172272"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000" b="0" i="0" strike="noStrike" cap="none" normalizeH="0" baseline="0" dirty="0" smtClean="0">
                <a:ln>
                  <a:noFill/>
                </a:ln>
                <a:effectLst/>
                <a:latin typeface="Calibri" pitchFamily="34" charset="0"/>
                <a:ea typeface="Calibri" pitchFamily="34" charset="0"/>
                <a:cs typeface="Times New Roman" pitchFamily="18" charset="0"/>
              </a:rPr>
              <a:t>	</a:t>
            </a:r>
            <a:r>
              <a:rPr kumimoji="0" lang="en-US" sz="2000" b="0" i="0" strike="noStrike" cap="none" normalizeH="0" baseline="0" dirty="0" err="1" smtClean="0">
                <a:ln>
                  <a:noFill/>
                </a:ln>
                <a:effectLst/>
                <a:latin typeface="Calibri" pitchFamily="34" charset="0"/>
                <a:ea typeface="Calibri" pitchFamily="34" charset="0"/>
                <a:cs typeface="Times New Roman" pitchFamily="18" charset="0"/>
              </a:rPr>
              <a:t>Spasskaya</a:t>
            </a:r>
            <a:r>
              <a:rPr kumimoji="0" lang="en-US" sz="2000" b="0" i="0" strike="noStrike" cap="none" normalizeH="0" baseline="0" dirty="0" smtClean="0">
                <a:ln>
                  <a:noFill/>
                </a:ln>
                <a:effectLst/>
                <a:latin typeface="Calibri" pitchFamily="34" charset="0"/>
                <a:ea typeface="Calibri" pitchFamily="34" charset="0"/>
                <a:cs typeface="Times New Roman" pitchFamily="18" charset="0"/>
              </a:rPr>
              <a:t> Tower is the part of the Kremlin; it’s famous for its clock. It’s usually referred to as the Kremlin clock, has become the symbol of Russia.</a:t>
            </a:r>
            <a:r>
              <a:rPr kumimoji="0" lang="ru-RU" sz="2000" b="0" i="0" strike="noStrike" cap="none" normalizeH="0" baseline="0" dirty="0" smtClean="0">
                <a:ln>
                  <a:noFill/>
                </a:ln>
                <a:effectLst/>
                <a:latin typeface="Calibri" pitchFamily="34" charset="0"/>
                <a:ea typeface="Calibri" pitchFamily="34" charset="0"/>
                <a:cs typeface="Times New Roman" pitchFamily="18" charset="0"/>
              </a:rPr>
              <a:t>The hours are struck by a hammer striking a bell. At noon, midnight, 6 am and 6 pm the national anthem is played, while at 3 am, 9 am, 3 pm and 9 pm it is the melody of the "Glory" chorus from Glinka's opera </a:t>
            </a:r>
            <a:r>
              <a:rPr kumimoji="0" lang="ru-RU" sz="2000" b="0" i="1" strike="noStrike" cap="none" normalizeH="0" baseline="0" dirty="0" smtClean="0">
                <a:ln>
                  <a:noFill/>
                </a:ln>
                <a:effectLst/>
                <a:latin typeface="Calibri" pitchFamily="34" charset="0"/>
                <a:ea typeface="Calibri" pitchFamily="34" charset="0"/>
                <a:cs typeface="Times New Roman" pitchFamily="18" charset="0"/>
              </a:rPr>
              <a:t>A Life for the Tsar</a:t>
            </a:r>
            <a:r>
              <a:rPr kumimoji="0" lang="ru-RU" sz="2000" b="0" i="0" strike="noStrike" cap="none" normalizeH="0" baseline="0" dirty="0" smtClean="0">
                <a:ln>
                  <a:noFill/>
                </a:ln>
                <a:effectLst/>
                <a:latin typeface="Calibri" pitchFamily="34" charset="0"/>
                <a:ea typeface="Calibri" pitchFamily="34" charset="0"/>
                <a:cs typeface="Times New Roman" pitchFamily="18" charset="0"/>
              </a:rPr>
              <a:t>. The clock is set twice a day. </a:t>
            </a:r>
            <a:endParaRPr kumimoji="0" lang="ru-RU" sz="2000" b="0" i="0" strike="noStrike" cap="none" normalizeH="0" baseline="0" dirty="0" smtClean="0">
              <a:ln>
                <a:noFill/>
              </a:ln>
              <a:effectLst/>
              <a:latin typeface="Arial" pitchFamily="34" charset="0"/>
              <a:cs typeface="Arial" pitchFamily="34" charset="0"/>
            </a:endParaRPr>
          </a:p>
        </p:txBody>
      </p:sp>
      <p:pic>
        <p:nvPicPr>
          <p:cNvPr id="6" name="Picture 2" descr="C:\Users\cristina\Desktop\children-globe.jpg">
            <a:hlinkClick r:id="rId3" action="ppaction://hlinksldjump"/>
          </p:cNvPr>
          <p:cNvPicPr>
            <a:picLocks noChangeAspect="1" noChangeArrowheads="1"/>
          </p:cNvPicPr>
          <p:nvPr/>
        </p:nvPicPr>
        <p:blipFill>
          <a:blip r:embed="rId4" cstate="print"/>
          <a:srcRect/>
          <a:stretch>
            <a:fillRect/>
          </a:stretch>
        </p:blipFill>
        <p:spPr bwMode="auto">
          <a:xfrm>
            <a:off x="7924800" y="5791200"/>
            <a:ext cx="711200" cy="686816"/>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http://ernycomp.chat.ru/img/275fvdhl.jpg"/>
          <p:cNvPicPr>
            <a:picLocks noGrp="1"/>
          </p:cNvPicPr>
          <p:nvPr>
            <p:ph idx="1"/>
          </p:nvPr>
        </p:nvPicPr>
        <p:blipFill>
          <a:blip r:embed="rId2" cstate="print"/>
          <a:srcRect/>
          <a:stretch>
            <a:fillRect/>
          </a:stretch>
        </p:blipFill>
        <p:spPr bwMode="auto">
          <a:xfrm>
            <a:off x="510208" y="228600"/>
            <a:ext cx="3528392" cy="4536504"/>
          </a:xfrm>
          <a:prstGeom prst="rect">
            <a:avLst/>
          </a:prstGeom>
          <a:noFill/>
          <a:ln w="9525">
            <a:noFill/>
            <a:miter lim="800000"/>
            <a:headEnd/>
            <a:tailEnd/>
          </a:ln>
        </p:spPr>
      </p:pic>
      <p:sp>
        <p:nvSpPr>
          <p:cNvPr id="5" name="Прямоугольник 4"/>
          <p:cNvSpPr/>
          <p:nvPr/>
        </p:nvSpPr>
        <p:spPr>
          <a:xfrm rot="10800000" flipV="1">
            <a:off x="990600" y="4876800"/>
            <a:ext cx="3029276" cy="369332"/>
          </a:xfrm>
          <a:prstGeom prst="rect">
            <a:avLst/>
          </a:prstGeom>
        </p:spPr>
        <p:txBody>
          <a:bodyPr wrap="square">
            <a:spAutoFit/>
          </a:bodyPr>
          <a:lstStyle/>
          <a:p>
            <a:r>
              <a:rPr lang="en-US" dirty="0" smtClean="0">
                <a:solidFill>
                  <a:schemeClr val="accent6">
                    <a:lumMod val="75000"/>
                  </a:schemeClr>
                </a:solidFill>
              </a:rPr>
              <a:t>All-Russia Exhibition Centre</a:t>
            </a:r>
            <a:endParaRPr lang="ru-RU" dirty="0">
              <a:solidFill>
                <a:schemeClr val="accent6">
                  <a:lumMod val="75000"/>
                </a:schemeClr>
              </a:solidFill>
            </a:endParaRPr>
          </a:p>
        </p:txBody>
      </p:sp>
      <p:pic>
        <p:nvPicPr>
          <p:cNvPr id="6" name="il_fi" descr="http://www.stroyka.ru/upload/iblock/356/356f4baf39ebc0a9d4df130ee26992a9.jpg"/>
          <p:cNvPicPr/>
          <p:nvPr/>
        </p:nvPicPr>
        <p:blipFill>
          <a:blip r:embed="rId3" cstate="print"/>
          <a:srcRect/>
          <a:stretch>
            <a:fillRect/>
          </a:stretch>
        </p:blipFill>
        <p:spPr bwMode="auto">
          <a:xfrm>
            <a:off x="4103440" y="228600"/>
            <a:ext cx="5040560" cy="4510691"/>
          </a:xfrm>
          <a:prstGeom prst="rect">
            <a:avLst/>
          </a:prstGeom>
          <a:noFill/>
          <a:ln w="9525">
            <a:noFill/>
            <a:miter lim="800000"/>
            <a:headEnd/>
            <a:tailEnd/>
          </a:ln>
        </p:spPr>
      </p:pic>
      <p:sp>
        <p:nvSpPr>
          <p:cNvPr id="7" name="Прямоугольник 6"/>
          <p:cNvSpPr/>
          <p:nvPr/>
        </p:nvSpPr>
        <p:spPr>
          <a:xfrm rot="10800000" flipV="1">
            <a:off x="5638800" y="4495800"/>
            <a:ext cx="2743200" cy="646331"/>
          </a:xfrm>
          <a:prstGeom prst="rect">
            <a:avLst/>
          </a:prstGeom>
        </p:spPr>
        <p:txBody>
          <a:bodyPr wrap="square">
            <a:spAutoFit/>
          </a:bodyPr>
          <a:lstStyle/>
          <a:p>
            <a:r>
              <a:rPr lang="en-US" dirty="0" smtClean="0"/>
              <a:t>                                                   </a:t>
            </a:r>
            <a:r>
              <a:rPr lang="en-US" dirty="0" smtClean="0">
                <a:solidFill>
                  <a:schemeClr val="accent6">
                    <a:lumMod val="75000"/>
                  </a:schemeClr>
                </a:solidFill>
              </a:rPr>
              <a:t>Moscow’s park</a:t>
            </a:r>
            <a:endParaRPr lang="ru-RU" dirty="0">
              <a:solidFill>
                <a:schemeClr val="accent6">
                  <a:lumMod val="75000"/>
                </a:schemeClr>
              </a:solidFill>
            </a:endParaRPr>
          </a:p>
        </p:txBody>
      </p:sp>
      <p:sp>
        <p:nvSpPr>
          <p:cNvPr id="21505" name="Rectangle 1"/>
          <p:cNvSpPr>
            <a:spLocks noChangeArrowheads="1"/>
          </p:cNvSpPr>
          <p:nvPr/>
        </p:nvSpPr>
        <p:spPr bwMode="auto">
          <a:xfrm>
            <a:off x="1371600" y="5486400"/>
            <a:ext cx="7010400"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Moscow is the capital of Russia. It is one of the biggest and most beautiful cities in the world.</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Moscow is the pride of Russian people.</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8" name="Picture 2" descr="C:\Users\cristina\Desktop\children-globe.jpg">
            <a:hlinkClick r:id="rId4" action="ppaction://hlinksldjump"/>
          </p:cNvPr>
          <p:cNvPicPr>
            <a:picLocks noChangeAspect="1" noChangeArrowheads="1"/>
          </p:cNvPicPr>
          <p:nvPr/>
        </p:nvPicPr>
        <p:blipFill>
          <a:blip r:embed="rId5" cstate="print"/>
          <a:srcRect/>
          <a:stretch>
            <a:fillRect/>
          </a:stretch>
        </p:blipFill>
        <p:spPr bwMode="auto">
          <a:xfrm>
            <a:off x="8229600" y="5943600"/>
            <a:ext cx="711200" cy="686816"/>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381000" y="228600"/>
            <a:ext cx="8610600" cy="1600200"/>
          </a:xfrm>
        </p:spPr>
        <p:txBody>
          <a:bodyPr>
            <a:normAutofit fontScale="92500"/>
          </a:bodyPr>
          <a:lstStyle/>
          <a:p>
            <a:pPr lvl="1">
              <a:buNone/>
            </a:pPr>
            <a:r>
              <a:rPr lang="en-US" dirty="0" smtClean="0"/>
              <a:t>	</a:t>
            </a:r>
            <a:r>
              <a:rPr lang="en-US" b="1" dirty="0" smtClean="0"/>
              <a:t>	</a:t>
            </a:r>
            <a:r>
              <a:rPr lang="en-US" b="1" dirty="0" smtClean="0">
                <a:latin typeface="Calibri" pitchFamily="34" charset="0"/>
                <a:cs typeface="Calibri" pitchFamily="34" charset="0"/>
              </a:rPr>
              <a:t>We live in the district of Filly. There are a lot of kids’ places in our area , which are interesting for children.</a:t>
            </a:r>
          </a:p>
          <a:p>
            <a:pPr lvl="1">
              <a:buNone/>
            </a:pPr>
            <a:r>
              <a:rPr lang="en-US" b="1" dirty="0" smtClean="0">
                <a:latin typeface="Calibri" pitchFamily="34" charset="0"/>
                <a:cs typeface="Calibri" pitchFamily="34" charset="0"/>
              </a:rPr>
              <a:t>		They are…</a:t>
            </a:r>
            <a:endParaRPr lang="ru-RU" b="1" dirty="0">
              <a:latin typeface="Calibri" pitchFamily="34" charset="0"/>
              <a:cs typeface="Calibri" pitchFamily="34" charset="0"/>
            </a:endParaRPr>
          </a:p>
        </p:txBody>
      </p:sp>
      <p:sp>
        <p:nvSpPr>
          <p:cNvPr id="4" name="Заголовок 1"/>
          <p:cNvSpPr>
            <a:spLocks noGrp="1"/>
          </p:cNvSpPr>
          <p:nvPr>
            <p:ph type="title"/>
          </p:nvPr>
        </p:nvSpPr>
        <p:spPr>
          <a:xfrm>
            <a:off x="6019800" y="1219200"/>
            <a:ext cx="2057400" cy="609600"/>
          </a:xfrm>
        </p:spPr>
        <p:txBody>
          <a:bodyPr>
            <a:normAutofit/>
          </a:bodyPr>
          <a:lstStyle/>
          <a:p>
            <a:pPr algn="ctr"/>
            <a:r>
              <a:rPr lang="en-US" sz="2400" dirty="0" smtClean="0"/>
              <a:t>Filevsky Park </a:t>
            </a:r>
            <a:endParaRPr lang="ru-RU" sz="2400" dirty="0"/>
          </a:p>
        </p:txBody>
      </p:sp>
      <p:pic>
        <p:nvPicPr>
          <p:cNvPr id="5" name="Picture 2" descr="Картинка 1 из 18410"/>
          <p:cNvPicPr>
            <a:picLocks noChangeAspect="1" noChangeArrowheads="1"/>
          </p:cNvPicPr>
          <p:nvPr/>
        </p:nvPicPr>
        <p:blipFill>
          <a:blip r:embed="rId2" cstate="print"/>
          <a:srcRect/>
          <a:stretch>
            <a:fillRect/>
          </a:stretch>
        </p:blipFill>
        <p:spPr bwMode="auto">
          <a:xfrm>
            <a:off x="4572000" y="1918263"/>
            <a:ext cx="4452928" cy="4939737"/>
          </a:xfrm>
          <a:prstGeom prst="rect">
            <a:avLst/>
          </a:prstGeom>
          <a:noFill/>
        </p:spPr>
      </p:pic>
      <p:sp>
        <p:nvSpPr>
          <p:cNvPr id="6" name="TextBox 5"/>
          <p:cNvSpPr txBox="1"/>
          <p:nvPr/>
        </p:nvSpPr>
        <p:spPr>
          <a:xfrm>
            <a:off x="990600" y="2209800"/>
            <a:ext cx="3505200" cy="4801314"/>
          </a:xfrm>
          <a:prstGeom prst="rect">
            <a:avLst/>
          </a:prstGeom>
          <a:noFill/>
        </p:spPr>
        <p:txBody>
          <a:bodyPr wrap="square" rtlCol="0">
            <a:spAutoFit/>
          </a:bodyPr>
          <a:lstStyle/>
          <a:p>
            <a:pPr algn="just">
              <a:buNone/>
            </a:pPr>
            <a:r>
              <a:rPr lang="en-US" b="1" dirty="0" smtClean="0"/>
              <a:t>    It is situated in a picturesque place. It stretches along the bank of the </a:t>
            </a:r>
            <a:r>
              <a:rPr lang="en-US" b="1" dirty="0" err="1" smtClean="0"/>
              <a:t>Moskva</a:t>
            </a:r>
            <a:r>
              <a:rPr lang="en-US" b="1" dirty="0" smtClean="0"/>
              <a:t> River for 5 km. Its area is about 300 hectares. </a:t>
            </a:r>
            <a:endParaRPr lang="ru-RU" b="1" dirty="0" smtClean="0"/>
          </a:p>
          <a:p>
            <a:pPr algn="just">
              <a:buNone/>
            </a:pPr>
            <a:r>
              <a:rPr lang="en-US" b="1" dirty="0" smtClean="0"/>
              <a:t>    It is a very old park. On its territory there is </a:t>
            </a:r>
            <a:r>
              <a:rPr lang="en-US" b="1" dirty="0" err="1" smtClean="0"/>
              <a:t>Naryskiny's</a:t>
            </a:r>
            <a:r>
              <a:rPr lang="en-US" b="1" dirty="0" smtClean="0"/>
              <a:t> estate. You can find here a well preserved pond and “</a:t>
            </a:r>
            <a:r>
              <a:rPr lang="en-US" b="1" dirty="0" err="1" smtClean="0"/>
              <a:t>Turgenevsky</a:t>
            </a:r>
            <a:r>
              <a:rPr lang="en-US" b="1" dirty="0" smtClean="0"/>
              <a:t> Square” which was mentioned in the novel “On the Eve”.</a:t>
            </a:r>
          </a:p>
          <a:p>
            <a:pPr algn="just">
              <a:buNone/>
            </a:pPr>
            <a:r>
              <a:rPr lang="en-US" b="1" dirty="0" smtClean="0"/>
              <a:t>    We often have PE classes in our park. In autumn we are running and in winter we are skiing.</a:t>
            </a:r>
            <a:endParaRPr lang="ru-RU" b="1" dirty="0" smtClean="0"/>
          </a:p>
          <a:p>
            <a:endParaRPr lang="ro-RO" dirty="0"/>
          </a:p>
        </p:txBody>
      </p:sp>
      <p:sp>
        <p:nvSpPr>
          <p:cNvPr id="7" name="TextBox 6"/>
          <p:cNvSpPr txBox="1"/>
          <p:nvPr/>
        </p:nvSpPr>
        <p:spPr>
          <a:xfrm rot="16200000">
            <a:off x="-693067" y="5036467"/>
            <a:ext cx="2398820" cy="707886"/>
          </a:xfrm>
          <a:prstGeom prst="rect">
            <a:avLst/>
          </a:prstGeom>
          <a:noFill/>
        </p:spPr>
        <p:txBody>
          <a:bodyPr wrap="square" rtlCol="0">
            <a:spAutoFit/>
          </a:bodyPr>
          <a:lstStyle/>
          <a:p>
            <a:r>
              <a:rPr lang="en-US" sz="4000" i="1" dirty="0" smtClean="0"/>
              <a:t>BELARUS</a:t>
            </a:r>
            <a:endParaRPr lang="ro-RO" sz="4000" i="1" dirty="0"/>
          </a:p>
        </p:txBody>
      </p:sp>
      <p:pic>
        <p:nvPicPr>
          <p:cNvPr id="8" name="Picture 2" descr="C:\Users\cristina\Desktop\children-globe.jpg">
            <a:hlinkClick r:id="rId3" action="ppaction://hlinksldjump"/>
          </p:cNvPr>
          <p:cNvPicPr>
            <a:picLocks noChangeAspect="1" noChangeArrowheads="1"/>
          </p:cNvPicPr>
          <p:nvPr/>
        </p:nvPicPr>
        <p:blipFill>
          <a:blip r:embed="rId4" cstate="print"/>
          <a:srcRect/>
          <a:stretch>
            <a:fillRect/>
          </a:stretch>
        </p:blipFill>
        <p:spPr bwMode="auto">
          <a:xfrm>
            <a:off x="8432800" y="6171184"/>
            <a:ext cx="711200" cy="686816"/>
          </a:xfrm>
          <a:prstGeom prst="rect">
            <a:avLst/>
          </a:prstGeom>
          <a:noFill/>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3962400"/>
            <a:ext cx="2895600" cy="990600"/>
          </a:xfrm>
        </p:spPr>
        <p:txBody>
          <a:bodyPr>
            <a:normAutofit/>
          </a:bodyPr>
          <a:lstStyle/>
          <a:p>
            <a:pPr algn="ctr"/>
            <a:r>
              <a:rPr lang="en-US" sz="2400" dirty="0" err="1" smtClean="0"/>
              <a:t>Poklonnaya</a:t>
            </a:r>
            <a:r>
              <a:rPr lang="en-US" sz="2400" dirty="0" smtClean="0"/>
              <a:t> Gora</a:t>
            </a:r>
            <a:endParaRPr lang="ru-RU" sz="2400" dirty="0"/>
          </a:p>
        </p:txBody>
      </p:sp>
      <p:sp>
        <p:nvSpPr>
          <p:cNvPr id="6" name="Содержимое 5"/>
          <p:cNvSpPr>
            <a:spLocks noGrp="1"/>
          </p:cNvSpPr>
          <p:nvPr>
            <p:ph sz="quarter" idx="1"/>
          </p:nvPr>
        </p:nvSpPr>
        <p:spPr>
          <a:xfrm>
            <a:off x="990600" y="152400"/>
            <a:ext cx="7772400" cy="2743200"/>
          </a:xfrm>
        </p:spPr>
        <p:txBody>
          <a:bodyPr>
            <a:normAutofit lnSpcReduction="10000"/>
          </a:bodyPr>
          <a:lstStyle/>
          <a:p>
            <a:pPr algn="just">
              <a:buNone/>
            </a:pPr>
            <a:r>
              <a:rPr lang="en-US" sz="2000" dirty="0" smtClean="0">
                <a:latin typeface="Calibri" pitchFamily="34" charset="0"/>
                <a:cs typeface="Calibri" pitchFamily="34" charset="0"/>
              </a:rPr>
              <a:t>		</a:t>
            </a:r>
            <a:r>
              <a:rPr lang="en-US" sz="2000" b="1" dirty="0" smtClean="0">
                <a:latin typeface="Calibri" pitchFamily="34" charset="0"/>
                <a:cs typeface="Calibri" pitchFamily="34" charset="0"/>
              </a:rPr>
              <a:t>It is a very beautiful place. There are monuments , museums, beautiful lawns and fountains. In winter you can visit an exhibition of ice sculptures. In the complex of the fountains there are 15 gushing bowls with 15 vertical streams in each of the bowl. Their total number symbolizes  225 weeks during which the Great Patriotic War lasted.</a:t>
            </a:r>
            <a:endParaRPr lang="ru-RU" sz="2000" b="1" dirty="0" smtClean="0">
              <a:latin typeface="Calibri" pitchFamily="34" charset="0"/>
              <a:cs typeface="Calibri" pitchFamily="34" charset="0"/>
            </a:endParaRPr>
          </a:p>
          <a:p>
            <a:pPr algn="just">
              <a:buNone/>
            </a:pPr>
            <a:r>
              <a:rPr lang="en-US" sz="2000" b="1" dirty="0" smtClean="0">
                <a:latin typeface="Calibri" pitchFamily="34" charset="0"/>
                <a:cs typeface="Calibri" pitchFamily="34" charset="0"/>
              </a:rPr>
              <a:t>		 Most of all children like to visit the Museum of Military Equipment. You can see different types of tanks, planes, guns  and other equipment. </a:t>
            </a:r>
            <a:endParaRPr lang="ru-RU" sz="2000" b="1" dirty="0" smtClean="0">
              <a:latin typeface="Calibri" pitchFamily="34" charset="0"/>
              <a:cs typeface="Calibri" pitchFamily="34" charset="0"/>
            </a:endParaRPr>
          </a:p>
        </p:txBody>
      </p:sp>
      <p:pic>
        <p:nvPicPr>
          <p:cNvPr id="3074" name="Picture 2" descr="Картинка 35 из 134960"/>
          <p:cNvPicPr>
            <a:picLocks noChangeAspect="1" noChangeArrowheads="1"/>
          </p:cNvPicPr>
          <p:nvPr/>
        </p:nvPicPr>
        <p:blipFill>
          <a:blip r:embed="rId2" cstate="print"/>
          <a:srcRect/>
          <a:stretch>
            <a:fillRect/>
          </a:stretch>
        </p:blipFill>
        <p:spPr bwMode="auto">
          <a:xfrm>
            <a:off x="3657600" y="2740372"/>
            <a:ext cx="5486400" cy="4117628"/>
          </a:xfrm>
          <a:prstGeom prst="rect">
            <a:avLst/>
          </a:prstGeom>
          <a:noFill/>
        </p:spPr>
      </p:pic>
      <p:pic>
        <p:nvPicPr>
          <p:cNvPr id="5" name="Picture 2" descr="C:\Users\cristina\Desktop\children-globe.jpg">
            <a:hlinkClick r:id="rId3" action="ppaction://hlinksldjump"/>
          </p:cNvPr>
          <p:cNvPicPr>
            <a:picLocks noChangeAspect="1" noChangeArrowheads="1"/>
          </p:cNvPicPr>
          <p:nvPr/>
        </p:nvPicPr>
        <p:blipFill>
          <a:blip r:embed="rId4" cstate="print"/>
          <a:srcRect/>
          <a:stretch>
            <a:fillRect/>
          </a:stretch>
        </p:blipFill>
        <p:spPr bwMode="auto">
          <a:xfrm>
            <a:off x="1143000" y="6019800"/>
            <a:ext cx="711200" cy="686816"/>
          </a:xfrm>
          <a:prstGeom prst="rect">
            <a:avLst/>
          </a:prstGeom>
          <a:noFill/>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4191000"/>
            <a:ext cx="3200400" cy="1143000"/>
          </a:xfrm>
        </p:spPr>
        <p:txBody>
          <a:bodyPr>
            <a:normAutofit/>
          </a:bodyPr>
          <a:lstStyle/>
          <a:p>
            <a:pPr algn="ctr"/>
            <a:r>
              <a:rPr lang="en-US" sz="2400" dirty="0" smtClean="0"/>
              <a:t>The museum-panorama </a:t>
            </a:r>
            <a:r>
              <a:rPr lang="ru-RU" sz="2400" dirty="0" smtClean="0"/>
              <a:t/>
            </a:r>
            <a:br>
              <a:rPr lang="ru-RU" sz="2400" dirty="0" smtClean="0"/>
            </a:br>
            <a:r>
              <a:rPr lang="en-US" sz="2400" dirty="0" smtClean="0"/>
              <a:t>«Borodinskaya Battle»</a:t>
            </a:r>
            <a:endParaRPr lang="ru-RU" sz="2400" dirty="0"/>
          </a:p>
        </p:txBody>
      </p:sp>
      <p:sp>
        <p:nvSpPr>
          <p:cNvPr id="3" name="Содержимое 2"/>
          <p:cNvSpPr>
            <a:spLocks noGrp="1"/>
          </p:cNvSpPr>
          <p:nvPr>
            <p:ph sz="quarter" idx="1"/>
          </p:nvPr>
        </p:nvSpPr>
        <p:spPr>
          <a:xfrm>
            <a:off x="990600" y="0"/>
            <a:ext cx="7848600" cy="4419600"/>
          </a:xfrm>
        </p:spPr>
        <p:txBody>
          <a:bodyPr>
            <a:normAutofit/>
          </a:bodyPr>
          <a:lstStyle/>
          <a:p>
            <a:pPr algn="just">
              <a:buNone/>
            </a:pPr>
            <a:r>
              <a:rPr lang="en-US" sz="2000" b="1" dirty="0" smtClean="0">
                <a:latin typeface="Calibri" pitchFamily="34" charset="0"/>
                <a:cs typeface="Calibri" pitchFamily="34" charset="0"/>
              </a:rPr>
              <a:t>		The centre of exposition is the panorama «Borodino». It was created by the artist France Rubo in 1912. On the panorama «Borodino» the Borodinskaya Battle was pictured.</a:t>
            </a:r>
            <a:endParaRPr lang="ru-RU" sz="2000" b="1" dirty="0" smtClean="0">
              <a:latin typeface="Calibri" pitchFamily="34" charset="0"/>
              <a:cs typeface="Calibri" pitchFamily="34" charset="0"/>
            </a:endParaRPr>
          </a:p>
          <a:p>
            <a:pPr algn="just">
              <a:buNone/>
            </a:pPr>
            <a:r>
              <a:rPr lang="en-US" sz="2000" b="1" dirty="0" smtClean="0">
                <a:latin typeface="Calibri" pitchFamily="34" charset="0"/>
                <a:cs typeface="Calibri" pitchFamily="34" charset="0"/>
              </a:rPr>
              <a:t>  		While in the museum, do you feel yourself in the centre of the battlefield. The artist with thought accurately depicted the costumes of that time. In the picture we can also see the Emperor of France Napoleon and the Russian commander Kutuzov. Apart from paintings in the museum you can see the cannon-balls, guns, books, crockery. Children like to go on an excursion to this museum. </a:t>
            </a:r>
            <a:endParaRPr lang="ru-RU" sz="2000" b="1" dirty="0" smtClean="0">
              <a:latin typeface="Calibri" pitchFamily="34" charset="0"/>
              <a:cs typeface="Calibri" pitchFamily="34" charset="0"/>
            </a:endParaRPr>
          </a:p>
          <a:p>
            <a:pPr algn="ctr"/>
            <a:endParaRPr lang="ru-RU" sz="2000" b="1" dirty="0">
              <a:latin typeface="Calibri" pitchFamily="34" charset="0"/>
              <a:cs typeface="Calibri" pitchFamily="34" charset="0"/>
            </a:endParaRPr>
          </a:p>
        </p:txBody>
      </p:sp>
      <p:pic>
        <p:nvPicPr>
          <p:cNvPr id="2052" name="Picture 4" descr="Картинка 7 из 4742"/>
          <p:cNvPicPr>
            <a:picLocks noChangeAspect="1" noChangeArrowheads="1"/>
          </p:cNvPicPr>
          <p:nvPr/>
        </p:nvPicPr>
        <p:blipFill>
          <a:blip r:embed="rId2" cstate="print"/>
          <a:srcRect/>
          <a:stretch>
            <a:fillRect/>
          </a:stretch>
        </p:blipFill>
        <p:spPr bwMode="auto">
          <a:xfrm>
            <a:off x="3193118" y="2895600"/>
            <a:ext cx="5950882" cy="3962400"/>
          </a:xfrm>
          <a:prstGeom prst="rect">
            <a:avLst/>
          </a:prstGeom>
          <a:noFill/>
        </p:spPr>
      </p:pic>
      <p:pic>
        <p:nvPicPr>
          <p:cNvPr id="5" name="Picture 2" descr="C:\Users\cristina\Desktop\children-globe.jpg">
            <a:hlinkClick r:id="rId3" action="ppaction://hlinksldjump"/>
          </p:cNvPr>
          <p:cNvPicPr>
            <a:picLocks noChangeAspect="1" noChangeArrowheads="1"/>
          </p:cNvPicPr>
          <p:nvPr/>
        </p:nvPicPr>
        <p:blipFill>
          <a:blip r:embed="rId4" cstate="print"/>
          <a:srcRect/>
          <a:stretch>
            <a:fillRect/>
          </a:stretch>
        </p:blipFill>
        <p:spPr bwMode="auto">
          <a:xfrm>
            <a:off x="1143000" y="6019800"/>
            <a:ext cx="711200" cy="686816"/>
          </a:xfrm>
          <a:prstGeom prst="rect">
            <a:avLst/>
          </a:prstGeom>
          <a:noFill/>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6000" r="-6000"/>
          </a:stretch>
        </a:blipFill>
        <a:effectLst/>
      </p:bgPr>
    </p:bg>
    <p:spTree>
      <p:nvGrpSpPr>
        <p:cNvPr id="1" name=""/>
        <p:cNvGrpSpPr/>
        <p:nvPr/>
      </p:nvGrpSpPr>
      <p:grpSpPr>
        <a:xfrm>
          <a:off x="0" y="0"/>
          <a:ext cx="0" cy="0"/>
          <a:chOff x="0" y="0"/>
          <a:chExt cx="0" cy="0"/>
        </a:xfrm>
      </p:grpSpPr>
      <p:sp>
        <p:nvSpPr>
          <p:cNvPr id="2051" name="Title 1"/>
          <p:cNvSpPr>
            <a:spLocks noGrp="1"/>
          </p:cNvSpPr>
          <p:nvPr>
            <p:ph type="ctrTitle"/>
          </p:nvPr>
        </p:nvSpPr>
        <p:spPr>
          <a:xfrm>
            <a:off x="1" y="5373216"/>
            <a:ext cx="5868143" cy="1152128"/>
          </a:xfrm>
        </p:spPr>
        <p:txBody>
          <a:bodyPr/>
          <a:lstStyle/>
          <a:p>
            <a:pPr eaLnBrk="1" fontAlgn="auto" hangingPunct="1">
              <a:spcAft>
                <a:spcPts val="0"/>
              </a:spcAft>
              <a:defRPr/>
            </a:pPr>
            <a:r>
              <a:rPr sz="6000" b="1" smtClean="0">
                <a:solidFill>
                  <a:schemeClr val="bg1"/>
                </a:solidFill>
                <a:latin typeface="Balthazar" pitchFamily="2" charset="0"/>
              </a:rPr>
              <a:t>Constanta </a:t>
            </a:r>
            <a:r>
              <a:rPr lang="ro-RO" sz="6000" b="1" smtClean="0">
                <a:solidFill>
                  <a:schemeClr val="bg1"/>
                </a:solidFill>
                <a:latin typeface="Monotype Corsiva" pitchFamily="66" charset="0"/>
              </a:rPr>
              <a:t>–</a:t>
            </a:r>
            <a:r>
              <a:rPr sz="6000" b="1" smtClean="0">
                <a:solidFill>
                  <a:schemeClr val="bg1"/>
                </a:solidFill>
                <a:latin typeface="Balthazar" pitchFamily="2" charset="0"/>
              </a:rPr>
              <a:t> My City</a:t>
            </a:r>
          </a:p>
        </p:txBody>
      </p:sp>
      <p:pic>
        <p:nvPicPr>
          <p:cNvPr id="2050" name="Picture 2" descr="C:\Users\cristina\Desktop\children-globe.jpg">
            <a:hlinkClick r:id="rId4" action="ppaction://hlinksldjump"/>
          </p:cNvPr>
          <p:cNvPicPr>
            <a:picLocks noChangeAspect="1" noChangeArrowheads="1"/>
          </p:cNvPicPr>
          <p:nvPr/>
        </p:nvPicPr>
        <p:blipFill>
          <a:blip r:embed="rId5" cstate="print"/>
          <a:srcRect/>
          <a:stretch>
            <a:fillRect/>
          </a:stretch>
        </p:blipFill>
        <p:spPr bwMode="auto">
          <a:xfrm>
            <a:off x="7772400" y="5791200"/>
            <a:ext cx="711200" cy="686816"/>
          </a:xfrm>
          <a:prstGeom prst="rect">
            <a:avLst/>
          </a:prstGeom>
          <a:noFill/>
        </p:spPr>
      </p:pic>
    </p:spTree>
  </p:cSld>
  <p:clrMapOvr>
    <a:masterClrMapping/>
  </p:clrMapOvr>
  <p:transition spd="slow">
    <p:newsflash/>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Картинка 8 из 2699"/>
          <p:cNvPicPr>
            <a:picLocks noChangeAspect="1" noChangeArrowheads="1"/>
          </p:cNvPicPr>
          <p:nvPr/>
        </p:nvPicPr>
        <p:blipFill>
          <a:blip r:embed="rId2" cstate="print"/>
          <a:srcRect/>
          <a:stretch>
            <a:fillRect/>
          </a:stretch>
        </p:blipFill>
        <p:spPr bwMode="auto">
          <a:xfrm>
            <a:off x="0" y="0"/>
            <a:ext cx="3329212" cy="2500306"/>
          </a:xfrm>
          <a:prstGeom prst="rect">
            <a:avLst/>
          </a:prstGeom>
          <a:noFill/>
        </p:spPr>
      </p:pic>
      <p:pic>
        <p:nvPicPr>
          <p:cNvPr id="1028" name="Picture 4" descr="Картинка 3 из 104772"/>
          <p:cNvPicPr>
            <a:picLocks noChangeAspect="1" noChangeArrowheads="1"/>
          </p:cNvPicPr>
          <p:nvPr/>
        </p:nvPicPr>
        <p:blipFill>
          <a:blip r:embed="rId3" cstate="print"/>
          <a:srcRect/>
          <a:stretch>
            <a:fillRect/>
          </a:stretch>
        </p:blipFill>
        <p:spPr bwMode="auto">
          <a:xfrm>
            <a:off x="3337732" y="0"/>
            <a:ext cx="4152900" cy="3143250"/>
          </a:xfrm>
          <a:prstGeom prst="rect">
            <a:avLst/>
          </a:prstGeom>
          <a:noFill/>
        </p:spPr>
      </p:pic>
      <p:pic>
        <p:nvPicPr>
          <p:cNvPr id="4"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6917" y="2532964"/>
            <a:ext cx="5715000" cy="356580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607232" y="3159963"/>
            <a:ext cx="3521006" cy="26319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4016" y="4720353"/>
            <a:ext cx="2857500" cy="2143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2911379" y="4154557"/>
            <a:ext cx="2428875" cy="27101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2" descr="C:\Users\cristina\Desktop\children-globe.jpg">
            <a:hlinkClick r:id="rId8" action="ppaction://hlinksldjump"/>
          </p:cNvPr>
          <p:cNvPicPr>
            <a:picLocks noChangeAspect="1" noChangeArrowheads="1"/>
          </p:cNvPicPr>
          <p:nvPr/>
        </p:nvPicPr>
        <p:blipFill>
          <a:blip r:embed="rId9" cstate="print"/>
          <a:srcRect/>
          <a:stretch>
            <a:fillRect/>
          </a:stretch>
        </p:blipFill>
        <p:spPr bwMode="auto">
          <a:xfrm>
            <a:off x="8153400" y="6019800"/>
            <a:ext cx="711200" cy="686816"/>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additive="base">
                                        <p:cTn id="13" dur="500" fill="hold"/>
                                        <p:tgtEl>
                                          <p:spTgt spid="1028"/>
                                        </p:tgtEl>
                                        <p:attrNameLst>
                                          <p:attrName>ppt_x</p:attrName>
                                        </p:attrNameLst>
                                      </p:cBhvr>
                                      <p:tavLst>
                                        <p:tav tm="0">
                                          <p:val>
                                            <p:strVal val="#ppt_x"/>
                                          </p:val>
                                        </p:tav>
                                        <p:tav tm="100000">
                                          <p:val>
                                            <p:strVal val="#ppt_x"/>
                                          </p:val>
                                        </p:tav>
                                      </p:tavLst>
                                    </p:anim>
                                    <p:anim calcmode="lin" valueType="num">
                                      <p:cBhvr additive="base">
                                        <p:cTn id="14"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27"/>
                                        </p:tgtEl>
                                        <p:attrNameLst>
                                          <p:attrName>style.visibility</p:attrName>
                                        </p:attrNameLst>
                                      </p:cBhvr>
                                      <p:to>
                                        <p:strVal val="visible"/>
                                      </p:to>
                                    </p:set>
                                    <p:anim calcmode="lin" valueType="num">
                                      <p:cBhvr additive="base">
                                        <p:cTn id="25" dur="500" fill="hold"/>
                                        <p:tgtEl>
                                          <p:spTgt spid="1027"/>
                                        </p:tgtEl>
                                        <p:attrNameLst>
                                          <p:attrName>ppt_x</p:attrName>
                                        </p:attrNameLst>
                                      </p:cBhvr>
                                      <p:tavLst>
                                        <p:tav tm="0">
                                          <p:val>
                                            <p:strVal val="#ppt_x"/>
                                          </p:val>
                                        </p:tav>
                                        <p:tav tm="100000">
                                          <p:val>
                                            <p:strVal val="#ppt_x"/>
                                          </p:val>
                                        </p:tav>
                                      </p:tavLst>
                                    </p:anim>
                                    <p:anim calcmode="lin" valueType="num">
                                      <p:cBhvr additive="base">
                                        <p:cTn id="26"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30"/>
                                        </p:tgtEl>
                                        <p:attrNameLst>
                                          <p:attrName>style.visibility</p:attrName>
                                        </p:attrNameLst>
                                      </p:cBhvr>
                                      <p:to>
                                        <p:strVal val="visible"/>
                                      </p:to>
                                    </p:set>
                                    <p:anim calcmode="lin" valueType="num">
                                      <p:cBhvr additive="base">
                                        <p:cTn id="37" dur="500" fill="hold"/>
                                        <p:tgtEl>
                                          <p:spTgt spid="1030"/>
                                        </p:tgtEl>
                                        <p:attrNameLst>
                                          <p:attrName>ppt_x</p:attrName>
                                        </p:attrNameLst>
                                      </p:cBhvr>
                                      <p:tavLst>
                                        <p:tav tm="0">
                                          <p:val>
                                            <p:strVal val="#ppt_x"/>
                                          </p:val>
                                        </p:tav>
                                        <p:tav tm="100000">
                                          <p:val>
                                            <p:strVal val="#ppt_x"/>
                                          </p:val>
                                        </p:tav>
                                      </p:tavLst>
                                    </p:anim>
                                    <p:anim calcmode="lin" valueType="num">
                                      <p:cBhvr additive="base">
                                        <p:cTn id="38"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Santa </a:t>
            </a:r>
            <a:r>
              <a:rPr lang="en-US" dirty="0" err="1" smtClean="0"/>
              <a:t>Comba</a:t>
            </a:r>
            <a:r>
              <a:rPr lang="en-US" dirty="0" smtClean="0"/>
              <a:t> Dao</a:t>
            </a:r>
            <a:endParaRPr lang="ro-RO" dirty="0"/>
          </a:p>
        </p:txBody>
      </p:sp>
      <p:pic>
        <p:nvPicPr>
          <p:cNvPr id="1026" name="Picture 2" descr="http://lh4.ggpht.com/-U5mz1_GFVx0/R_TzO51oDEI/AAAAAAAAAsc/GYH4d_RXZG4/s800/S.%2520Comba%2520D%25C3%25A3o%2520-%2520Largo%2520do%2520Munic%25C3%25ADpio%2520160706.jpg"/>
          <p:cNvPicPr>
            <a:picLocks noChangeAspect="1" noChangeArrowheads="1"/>
          </p:cNvPicPr>
          <p:nvPr/>
        </p:nvPicPr>
        <p:blipFill>
          <a:blip r:embed="rId2" cstate="print"/>
          <a:srcRect/>
          <a:stretch>
            <a:fillRect/>
          </a:stretch>
        </p:blipFill>
        <p:spPr bwMode="auto">
          <a:xfrm>
            <a:off x="1219200" y="1600200"/>
            <a:ext cx="7620000" cy="5076826"/>
          </a:xfrm>
          <a:prstGeom prst="rect">
            <a:avLst/>
          </a:prstGeom>
          <a:noFill/>
        </p:spPr>
      </p:pic>
      <p:sp>
        <p:nvSpPr>
          <p:cNvPr id="5" name="TextBox 4"/>
          <p:cNvSpPr txBox="1"/>
          <p:nvPr/>
        </p:nvSpPr>
        <p:spPr>
          <a:xfrm rot="16200000">
            <a:off x="-264248" y="5017860"/>
            <a:ext cx="1812227" cy="461665"/>
          </a:xfrm>
          <a:prstGeom prst="rect">
            <a:avLst/>
          </a:prstGeom>
          <a:noFill/>
        </p:spPr>
        <p:txBody>
          <a:bodyPr wrap="none" rtlCol="0">
            <a:spAutoFit/>
          </a:bodyPr>
          <a:lstStyle/>
          <a:p>
            <a:r>
              <a:rPr lang="en-US" sz="2400" b="1" i="1" dirty="0" smtClean="0"/>
              <a:t>PORTUGAL</a:t>
            </a:r>
            <a:endParaRPr lang="ro-RO" sz="2400" b="1" i="1" dirty="0"/>
          </a:p>
        </p:txBody>
      </p:sp>
      <p:pic>
        <p:nvPicPr>
          <p:cNvPr id="6" name="Picture 2" descr="C:\Users\cristina\Desktop\children-globe.jpg">
            <a:hlinkClick r:id="rId3" action="ppaction://hlinksldjump"/>
          </p:cNvPr>
          <p:cNvPicPr>
            <a:picLocks noChangeAspect="1" noChangeArrowheads="1"/>
          </p:cNvPicPr>
          <p:nvPr/>
        </p:nvPicPr>
        <p:blipFill>
          <a:blip r:embed="rId4" cstate="print"/>
          <a:srcRect/>
          <a:stretch>
            <a:fillRect/>
          </a:stretch>
        </p:blipFill>
        <p:spPr bwMode="auto">
          <a:xfrm>
            <a:off x="7924800" y="304800"/>
            <a:ext cx="711200" cy="686816"/>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lh5.ggpht.com/-tNeapEV1NBw/R_f-1Z1oFWI/AAAAAAAABS4/zeA8Qi80YwM/s800/praia%2520%2520fluvial%2520Sr%25C2%25AA%2520da%2520Ribeira%2520030906.JPG"/>
          <p:cNvPicPr>
            <a:picLocks noChangeAspect="1" noChangeArrowheads="1"/>
          </p:cNvPicPr>
          <p:nvPr/>
        </p:nvPicPr>
        <p:blipFill>
          <a:blip r:embed="rId2" cstate="print"/>
          <a:srcRect/>
          <a:stretch>
            <a:fillRect/>
          </a:stretch>
        </p:blipFill>
        <p:spPr bwMode="auto">
          <a:xfrm>
            <a:off x="0" y="0"/>
            <a:ext cx="5943600" cy="3945065"/>
          </a:xfrm>
          <a:prstGeom prst="rect">
            <a:avLst/>
          </a:prstGeom>
          <a:noFill/>
        </p:spPr>
      </p:pic>
      <p:pic>
        <p:nvPicPr>
          <p:cNvPr id="50180" name="Picture 4" descr="http://lh5.ggpht.com/-h_QVGKsMSVk/R_TzjJ1oDUI/AAAAAAAAAuc/HrkkOaVrOJo/s800/S.%2520Comba%2520D%25C3%25A3o%2520-%2520Piscinas%2520municipais%2520190706.jpg"/>
          <p:cNvPicPr>
            <a:picLocks noChangeAspect="1" noChangeArrowheads="1"/>
          </p:cNvPicPr>
          <p:nvPr/>
        </p:nvPicPr>
        <p:blipFill>
          <a:blip r:embed="rId3" cstate="print"/>
          <a:srcRect/>
          <a:stretch>
            <a:fillRect/>
          </a:stretch>
        </p:blipFill>
        <p:spPr bwMode="auto">
          <a:xfrm>
            <a:off x="3697058" y="3505200"/>
            <a:ext cx="5446942" cy="3629026"/>
          </a:xfrm>
          <a:prstGeom prst="rect">
            <a:avLst/>
          </a:prstGeom>
          <a:noFill/>
        </p:spPr>
      </p:pic>
      <p:pic>
        <p:nvPicPr>
          <p:cNvPr id="6" name="Picture 2" descr="C:\Users\cristina\Desktop\children-globe.jpg">
            <a:hlinkClick r:id="rId4" action="ppaction://hlinksldjump"/>
          </p:cNvPr>
          <p:cNvPicPr>
            <a:picLocks noChangeAspect="1" noChangeArrowheads="1"/>
          </p:cNvPicPr>
          <p:nvPr/>
        </p:nvPicPr>
        <p:blipFill>
          <a:blip r:embed="rId5" cstate="print"/>
          <a:srcRect/>
          <a:stretch>
            <a:fillRect/>
          </a:stretch>
        </p:blipFill>
        <p:spPr bwMode="auto">
          <a:xfrm>
            <a:off x="1371600" y="5867400"/>
            <a:ext cx="711200" cy="686816"/>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lh5.ggpht.com/-GVtIlWhcNQ0/SBuj9r_zQBI/AAAAAAAAC6g/683B9LGJTV8/s800/Santa%2520Comba%2520D%25C3%25A3o%2520-%2520Casa%2520da%2520Cultura%2520-250408.jpg"/>
          <p:cNvPicPr>
            <a:picLocks noChangeAspect="1" noChangeArrowheads="1"/>
          </p:cNvPicPr>
          <p:nvPr/>
        </p:nvPicPr>
        <p:blipFill>
          <a:blip r:embed="rId2" cstate="print"/>
          <a:srcRect/>
          <a:stretch>
            <a:fillRect/>
          </a:stretch>
        </p:blipFill>
        <p:spPr bwMode="auto">
          <a:xfrm>
            <a:off x="1219200" y="1600200"/>
            <a:ext cx="7620000" cy="5057775"/>
          </a:xfrm>
          <a:prstGeom prst="rect">
            <a:avLst/>
          </a:prstGeom>
          <a:noFill/>
        </p:spPr>
      </p:pic>
      <p:sp>
        <p:nvSpPr>
          <p:cNvPr id="5" name="TextBox 4"/>
          <p:cNvSpPr txBox="1"/>
          <p:nvPr/>
        </p:nvSpPr>
        <p:spPr>
          <a:xfrm>
            <a:off x="7162800" y="1066800"/>
            <a:ext cx="1624163" cy="369332"/>
          </a:xfrm>
          <a:prstGeom prst="rect">
            <a:avLst/>
          </a:prstGeom>
          <a:noFill/>
        </p:spPr>
        <p:txBody>
          <a:bodyPr wrap="none" rtlCol="0">
            <a:spAutoFit/>
          </a:bodyPr>
          <a:lstStyle/>
          <a:p>
            <a:r>
              <a:rPr lang="en-US" dirty="0" smtClean="0"/>
              <a:t>Casa </a:t>
            </a:r>
            <a:r>
              <a:rPr lang="en-US" dirty="0" err="1" smtClean="0"/>
              <a:t>da</a:t>
            </a:r>
            <a:r>
              <a:rPr lang="en-US" dirty="0" smtClean="0"/>
              <a:t> </a:t>
            </a:r>
            <a:r>
              <a:rPr lang="en-US" dirty="0" err="1" smtClean="0"/>
              <a:t>cultura</a:t>
            </a:r>
            <a:endParaRPr lang="ro-RO" dirty="0"/>
          </a:p>
        </p:txBody>
      </p:sp>
      <p:pic>
        <p:nvPicPr>
          <p:cNvPr id="6" name="Picture 2" descr="C:\Users\cristina\Desktop\children-globe.jpg">
            <a:hlinkClick r:id="rId3" action="ppaction://hlinksldjump"/>
          </p:cNvPr>
          <p:cNvPicPr>
            <a:picLocks noChangeAspect="1" noChangeArrowheads="1"/>
          </p:cNvPicPr>
          <p:nvPr/>
        </p:nvPicPr>
        <p:blipFill>
          <a:blip r:embed="rId4" cstate="print"/>
          <a:srcRect/>
          <a:stretch>
            <a:fillRect/>
          </a:stretch>
        </p:blipFill>
        <p:spPr bwMode="auto">
          <a:xfrm>
            <a:off x="1143000" y="228600"/>
            <a:ext cx="711200" cy="686816"/>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8" name="Picture 4" descr="http://lh3.ggpht.com/-KK1fYX_yG2M/SCYU5slyVAI/AAAAAAAAD2Q/Px6XsSaxQEU/s800/Santa%2520Comba%2520D%25C3%25A3o%2520-%2520Igreja%2520-311007.JPG"/>
          <p:cNvPicPr>
            <a:picLocks noChangeAspect="1" noChangeArrowheads="1"/>
          </p:cNvPicPr>
          <p:nvPr/>
        </p:nvPicPr>
        <p:blipFill>
          <a:blip r:embed="rId2" cstate="print"/>
          <a:srcRect/>
          <a:stretch>
            <a:fillRect/>
          </a:stretch>
        </p:blipFill>
        <p:spPr bwMode="auto">
          <a:xfrm>
            <a:off x="2971800" y="2753486"/>
            <a:ext cx="6172200" cy="4104514"/>
          </a:xfrm>
          <a:prstGeom prst="rect">
            <a:avLst/>
          </a:prstGeom>
          <a:noFill/>
        </p:spPr>
      </p:pic>
      <p:pic>
        <p:nvPicPr>
          <p:cNvPr id="52226" name="Picture 2" descr="http://lh3.ggpht.com/-PIZ2VevlKDw/R_T1Cp1oDtI/AAAAAAAAAx8/ytUydqDZvgY/s800/SCD%2520-%2520rua%2520Alexandre%2520Herculano%2520%2520-280407.JPG"/>
          <p:cNvPicPr>
            <a:picLocks noChangeAspect="1" noChangeArrowheads="1"/>
          </p:cNvPicPr>
          <p:nvPr/>
        </p:nvPicPr>
        <p:blipFill>
          <a:blip r:embed="rId3" cstate="print"/>
          <a:srcRect/>
          <a:stretch>
            <a:fillRect/>
          </a:stretch>
        </p:blipFill>
        <p:spPr bwMode="auto">
          <a:xfrm>
            <a:off x="0" y="1"/>
            <a:ext cx="5854915" cy="3886200"/>
          </a:xfrm>
          <a:prstGeom prst="rect">
            <a:avLst/>
          </a:prstGeom>
          <a:noFill/>
        </p:spPr>
      </p:pic>
      <p:pic>
        <p:nvPicPr>
          <p:cNvPr id="6" name="Picture 2" descr="C:\Users\cristina\Desktop\children-globe.jpg">
            <a:hlinkClick r:id="rId4" action="ppaction://hlinksldjump"/>
          </p:cNvPr>
          <p:cNvPicPr>
            <a:picLocks noChangeAspect="1" noChangeArrowheads="1"/>
          </p:cNvPicPr>
          <p:nvPr/>
        </p:nvPicPr>
        <p:blipFill>
          <a:blip r:embed="rId5" cstate="print"/>
          <a:srcRect/>
          <a:stretch>
            <a:fillRect/>
          </a:stretch>
        </p:blipFill>
        <p:spPr bwMode="auto">
          <a:xfrm>
            <a:off x="1371600" y="5715000"/>
            <a:ext cx="711200" cy="686816"/>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Q:\poze cristina\DSCF249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3" name="Picture 2" descr="C:\Users\cristina\Desktop\children-globe.jpg">
            <a:hlinkClick r:id="rId3" action="ppaction://hlinksldjump"/>
          </p:cNvPr>
          <p:cNvPicPr>
            <a:picLocks noChangeAspect="1" noChangeArrowheads="1"/>
          </p:cNvPicPr>
          <p:nvPr/>
        </p:nvPicPr>
        <p:blipFill>
          <a:blip r:embed="rId4" cstate="print"/>
          <a:srcRect/>
          <a:stretch>
            <a:fillRect/>
          </a:stretch>
        </p:blipFill>
        <p:spPr bwMode="auto">
          <a:xfrm>
            <a:off x="152400" y="6019800"/>
            <a:ext cx="711200" cy="686816"/>
          </a:xfrm>
          <a:prstGeom prst="rect">
            <a:avLst/>
          </a:prstGeom>
          <a:noFill/>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476672"/>
            <a:ext cx="7786689" cy="5162128"/>
          </a:xfrm>
        </p:spPr>
        <p:txBody>
          <a:bodyPr rtlCol="0">
            <a:noAutofit/>
          </a:bodyPr>
          <a:lstStyle/>
          <a:p>
            <a:pPr eaLnBrk="1" hangingPunct="1">
              <a:lnSpc>
                <a:spcPct val="150000"/>
              </a:lnSpc>
              <a:defRPr/>
            </a:pPr>
            <a:r>
              <a:rPr sz="2000" dirty="0" smtClean="0">
                <a:effectLst>
                  <a:outerShdw blurRad="38100" dist="38100" dir="2700000" algn="tl">
                    <a:srgbClr val="000000">
                      <a:alpha val="43137"/>
                    </a:srgbClr>
                  </a:outerShdw>
                </a:effectLst>
              </a:rPr>
              <a:t>	</a:t>
            </a:r>
            <a:r>
              <a:rPr sz="2400" b="1" dirty="0" smtClean="0">
                <a:effectLst>
                  <a:outerShdw blurRad="38100" dist="38100" dir="2700000" algn="tl">
                    <a:srgbClr val="000000">
                      <a:alpha val="43137"/>
                    </a:srgbClr>
                  </a:outerShdw>
                </a:effectLst>
                <a:latin typeface="Balthazar" pitchFamily="2" charset="0"/>
              </a:rPr>
              <a:t>Constanta is located in the eastern part of Romania, in </a:t>
            </a:r>
            <a:r>
              <a:rPr sz="2400" b="1" dirty="0" err="1" smtClean="0">
                <a:effectLst>
                  <a:outerShdw blurRad="38100" dist="38100" dir="2700000" algn="tl">
                    <a:srgbClr val="000000">
                      <a:alpha val="43137"/>
                    </a:srgbClr>
                  </a:outerShdw>
                </a:effectLst>
                <a:latin typeface="Balthazar" pitchFamily="2" charset="0"/>
              </a:rPr>
              <a:t>Dobrogea</a:t>
            </a:r>
            <a:r>
              <a:rPr sz="2400" b="1" dirty="0" smtClean="0">
                <a:effectLst>
                  <a:outerShdw blurRad="38100" dist="38100" dir="2700000" algn="tl">
                    <a:srgbClr val="000000">
                      <a:alpha val="43137"/>
                    </a:srgbClr>
                  </a:outerShdw>
                </a:effectLst>
                <a:latin typeface="Balthazar" pitchFamily="2" charset="0"/>
              </a:rPr>
              <a:t> region, on the Black Sea  Coast.  The  city was founded 2600 years ago by the Greeks  as a port on the Black Sea coast for trading,  under the name of </a:t>
            </a:r>
            <a:r>
              <a:rPr sz="2400" b="1" dirty="0" err="1" smtClean="0">
                <a:effectLst>
                  <a:outerShdw blurRad="38100" dist="38100" dir="2700000" algn="tl">
                    <a:srgbClr val="000000">
                      <a:alpha val="43137"/>
                    </a:srgbClr>
                  </a:outerShdw>
                </a:effectLst>
                <a:latin typeface="Balthazar" pitchFamily="2" charset="0"/>
              </a:rPr>
              <a:t>Tomis</a:t>
            </a:r>
            <a:r>
              <a:rPr sz="2400" b="1" dirty="0" smtClean="0">
                <a:effectLst>
                  <a:outerShdw blurRad="38100" dist="38100" dir="2700000" algn="tl">
                    <a:srgbClr val="000000">
                      <a:alpha val="43137"/>
                    </a:srgbClr>
                  </a:outerShdw>
                </a:effectLst>
                <a:latin typeface="Balthazar" pitchFamily="2" charset="0"/>
              </a:rPr>
              <a:t>. The city’s  legends  say that Jason landed here with the Argonauts,  as soon as he had found the Golden Fleece.</a:t>
            </a:r>
            <a:br>
              <a:rPr sz="2400" b="1" dirty="0" smtClean="0">
                <a:effectLst>
                  <a:outerShdw blurRad="38100" dist="38100" dir="2700000" algn="tl">
                    <a:srgbClr val="000000">
                      <a:alpha val="43137"/>
                    </a:srgbClr>
                  </a:outerShdw>
                </a:effectLst>
                <a:latin typeface="Balthazar" pitchFamily="2" charset="0"/>
              </a:rPr>
            </a:br>
            <a:r>
              <a:rPr sz="2400" b="1" dirty="0" smtClean="0">
                <a:effectLst>
                  <a:outerShdw blurRad="38100" dist="38100" dir="2700000" algn="tl">
                    <a:srgbClr val="000000">
                      <a:alpha val="43137"/>
                    </a:srgbClr>
                  </a:outerShdw>
                </a:effectLst>
                <a:latin typeface="Balthazar" pitchFamily="2" charset="0"/>
              </a:rPr>
              <a:t>	The city’s name was later changed after </a:t>
            </a:r>
            <a:r>
              <a:rPr sz="2400" b="1" dirty="0" err="1" smtClean="0">
                <a:effectLst>
                  <a:outerShdw blurRad="38100" dist="38100" dir="2700000" algn="tl">
                    <a:srgbClr val="000000">
                      <a:alpha val="43137"/>
                    </a:srgbClr>
                  </a:outerShdw>
                </a:effectLst>
                <a:latin typeface="Balthazar" pitchFamily="2" charset="0"/>
              </a:rPr>
              <a:t>Constantiana</a:t>
            </a:r>
            <a:r>
              <a:rPr sz="2400" b="1" dirty="0" smtClean="0">
                <a:effectLst>
                  <a:outerShdw blurRad="38100" dist="38100" dir="2700000" algn="tl">
                    <a:srgbClr val="000000">
                      <a:alpha val="43137"/>
                    </a:srgbClr>
                  </a:outerShdw>
                </a:effectLst>
                <a:latin typeface="Balthazar" pitchFamily="2" charset="0"/>
              </a:rPr>
              <a:t>, the  beloved sister of Constantine the Great. It has been flourishing during the centuries  and it is now one of the most important cultural and economic centers in Romania,  as well as the largest sea port in Romania and the fourth largest port in Europe,  as well.</a:t>
            </a:r>
            <a:endParaRPr sz="2400" b="1" dirty="0">
              <a:effectLst>
                <a:outerShdw blurRad="38100" dist="38100" dir="2700000" algn="tl">
                  <a:srgbClr val="000000">
                    <a:alpha val="43137"/>
                  </a:srgbClr>
                </a:outerShdw>
              </a:effectLst>
              <a:latin typeface="Balthazar" pitchFamily="2" charset="0"/>
            </a:endParaRPr>
          </a:p>
        </p:txBody>
      </p:sp>
      <p:pic>
        <p:nvPicPr>
          <p:cNvPr id="8195" name="Picture 6" descr="Q:\my-city\exterior casino\cazinoul-din-constanta-web.jpg"/>
          <p:cNvPicPr>
            <a:picLocks noChangeAspect="1" noChangeArrowheads="1"/>
          </p:cNvPicPr>
          <p:nvPr/>
        </p:nvPicPr>
        <p:blipFill>
          <a:blip r:embed="rId2" cstate="print"/>
          <a:srcRect/>
          <a:stretch>
            <a:fillRect/>
          </a:stretch>
        </p:blipFill>
        <p:spPr bwMode="auto">
          <a:xfrm>
            <a:off x="0" y="5726113"/>
            <a:ext cx="9144000" cy="1131887"/>
          </a:xfrm>
          <a:prstGeom prst="rect">
            <a:avLst/>
          </a:prstGeom>
          <a:noFill/>
          <a:ln w="9525">
            <a:noFill/>
            <a:miter lim="800000"/>
            <a:headEnd/>
            <a:tailEnd/>
          </a:ln>
        </p:spPr>
      </p:pic>
      <p:pic>
        <p:nvPicPr>
          <p:cNvPr id="4" name="Picture 2" descr="C:\Users\cristina\Desktop\children-globe.jpg">
            <a:hlinkClick r:id="rId3" action="ppaction://hlinksldjump"/>
          </p:cNvPr>
          <p:cNvPicPr>
            <a:picLocks noChangeAspect="1" noChangeArrowheads="1"/>
          </p:cNvPicPr>
          <p:nvPr/>
        </p:nvPicPr>
        <p:blipFill>
          <a:blip r:embed="rId4" cstate="print"/>
          <a:srcRect/>
          <a:stretch>
            <a:fillRect/>
          </a:stretch>
        </p:blipFill>
        <p:spPr bwMode="auto">
          <a:xfrm>
            <a:off x="1219200" y="228600"/>
            <a:ext cx="711200" cy="686816"/>
          </a:xfrm>
          <a:prstGeom prst="rect">
            <a:avLst/>
          </a:prstGeom>
          <a:noFill/>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Q:\my-city\eu si orasul meu + eco plaja modern\DSCF246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3" name="Picture 2" descr="C:\Users\cristina\Desktop\children-globe.jpg">
            <a:hlinkClick r:id="rId3" action="ppaction://hlinksldjump"/>
          </p:cNvPr>
          <p:cNvPicPr>
            <a:picLocks noChangeAspect="1" noChangeArrowheads="1"/>
          </p:cNvPicPr>
          <p:nvPr/>
        </p:nvPicPr>
        <p:blipFill>
          <a:blip r:embed="rId4" cstate="print"/>
          <a:srcRect/>
          <a:stretch>
            <a:fillRect/>
          </a:stretch>
        </p:blipFill>
        <p:spPr bwMode="auto">
          <a:xfrm>
            <a:off x="8077200" y="6019800"/>
            <a:ext cx="711200" cy="686816"/>
          </a:xfrm>
          <a:prstGeom prst="rect">
            <a:avLst/>
          </a:prstGeom>
          <a:noFill/>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descr="Q:\my-city\exterior casino\0532020cladirea20cazinotb0.jpg"/>
          <p:cNvPicPr>
            <a:picLocks noChangeAspect="1" noChangeArrowheads="1"/>
          </p:cNvPicPr>
          <p:nvPr/>
        </p:nvPicPr>
        <p:blipFill>
          <a:blip r:embed="rId2" cstate="print"/>
          <a:srcRect/>
          <a:stretch>
            <a:fillRect/>
          </a:stretch>
        </p:blipFill>
        <p:spPr bwMode="auto">
          <a:xfrm>
            <a:off x="250825" y="2133600"/>
            <a:ext cx="3816350" cy="3048000"/>
          </a:xfrm>
          <a:prstGeom prst="rect">
            <a:avLst/>
          </a:prstGeom>
          <a:noFill/>
          <a:ln w="9525">
            <a:noFill/>
            <a:miter lim="800000"/>
            <a:headEnd/>
            <a:tailEnd/>
          </a:ln>
        </p:spPr>
      </p:pic>
      <p:sp>
        <p:nvSpPr>
          <p:cNvPr id="3" name="TextBox 2"/>
          <p:cNvSpPr txBox="1"/>
          <p:nvPr/>
        </p:nvSpPr>
        <p:spPr>
          <a:xfrm>
            <a:off x="1219200" y="533400"/>
            <a:ext cx="7753350" cy="2677656"/>
          </a:xfrm>
          <a:prstGeom prst="rect">
            <a:avLst/>
          </a:prstGeom>
          <a:noFill/>
        </p:spPr>
        <p:txBody>
          <a:bodyPr wrap="square">
            <a:spAutoFit/>
          </a:bodyPr>
          <a:lstStyle/>
          <a:p>
            <a:pPr>
              <a:defRPr/>
            </a:pPr>
            <a:r>
              <a:rPr lang="en-US" dirty="0"/>
              <a:t>	</a:t>
            </a:r>
            <a:r>
              <a:rPr lang="en-US" sz="2400" b="1" dirty="0">
                <a:effectLst>
                  <a:outerShdw blurRad="38100" dist="38100" dir="2700000" algn="tl">
                    <a:srgbClr val="000000">
                      <a:alpha val="43137"/>
                    </a:srgbClr>
                  </a:outerShdw>
                </a:effectLst>
                <a:latin typeface="Balthazar" pitchFamily="2" charset="0"/>
              </a:rPr>
              <a:t>Constanta is an old city which is worth to be explored for its archaeological treasures and its marvelous historical monuments. A quite stroll along the narrow streets of the old city which still preserves its past charm is very relaxing.</a:t>
            </a:r>
          </a:p>
          <a:p>
            <a:pPr>
              <a:defRPr/>
            </a:pPr>
            <a:r>
              <a:rPr lang="en-US" sz="2400" b="1" dirty="0">
                <a:effectLst>
                  <a:outerShdw blurRad="38100" dist="38100" dir="2700000" algn="tl">
                    <a:srgbClr val="000000">
                      <a:alpha val="43137"/>
                    </a:srgbClr>
                  </a:outerShdw>
                </a:effectLst>
                <a:latin typeface="Balthazar" pitchFamily="2" charset="0"/>
              </a:rPr>
              <a:t>	                                 Once you have arrived on the promenade  </a:t>
            </a:r>
          </a:p>
          <a:p>
            <a:pPr>
              <a:defRPr/>
            </a:pPr>
            <a:r>
              <a:rPr lang="en-US" sz="2400" b="1" dirty="0">
                <a:effectLst>
                  <a:outerShdw blurRad="38100" dist="38100" dir="2700000" algn="tl">
                    <a:srgbClr val="000000">
                      <a:alpha val="43137"/>
                    </a:srgbClr>
                  </a:outerShdw>
                </a:effectLst>
                <a:latin typeface="Balthazar" pitchFamily="2" charset="0"/>
              </a:rPr>
              <a:t>                                          by the sea, while admiring the impressive  </a:t>
            </a:r>
          </a:p>
          <a:p>
            <a:pPr>
              <a:defRPr/>
            </a:pPr>
            <a:r>
              <a:rPr lang="en-US" sz="2400" b="1" dirty="0">
                <a:effectLst>
                  <a:outerShdw blurRad="38100" dist="38100" dir="2700000" algn="tl">
                    <a:srgbClr val="000000">
                      <a:alpha val="43137"/>
                    </a:srgbClr>
                  </a:outerShdw>
                </a:effectLst>
                <a:latin typeface="Balthazar" pitchFamily="2" charset="0"/>
              </a:rPr>
              <a:t>                                          building of the grand Casino, the sea </a:t>
            </a:r>
          </a:p>
          <a:p>
            <a:pPr>
              <a:defRPr/>
            </a:pPr>
            <a:r>
              <a:rPr lang="en-US" sz="2400" b="1" dirty="0">
                <a:effectLst>
                  <a:outerShdw blurRad="38100" dist="38100" dir="2700000" algn="tl">
                    <a:srgbClr val="000000">
                      <a:alpha val="43137"/>
                    </a:srgbClr>
                  </a:outerShdw>
                </a:effectLst>
                <a:latin typeface="Balthazar" pitchFamily="2" charset="0"/>
              </a:rPr>
              <a:t>                                                   breeze can be easily felt.</a:t>
            </a:r>
            <a:endParaRPr lang="ro-RO" sz="2400" b="1" dirty="0">
              <a:effectLst>
                <a:outerShdw blurRad="38100" dist="38100" dir="2700000" algn="tl">
                  <a:srgbClr val="000000">
                    <a:alpha val="43137"/>
                  </a:srgbClr>
                </a:outerShdw>
              </a:effectLst>
            </a:endParaRPr>
          </a:p>
        </p:txBody>
      </p:sp>
      <p:pic>
        <p:nvPicPr>
          <p:cNvPr id="10244" name="Picture 2" descr="http://farm4.static.flickr.com/3011/2673555267_713310c01a.jpg"/>
          <p:cNvPicPr>
            <a:picLocks noChangeAspect="1" noChangeArrowheads="1"/>
          </p:cNvPicPr>
          <p:nvPr/>
        </p:nvPicPr>
        <p:blipFill>
          <a:blip r:embed="rId3" cstate="print"/>
          <a:srcRect/>
          <a:stretch>
            <a:fillRect/>
          </a:stretch>
        </p:blipFill>
        <p:spPr bwMode="auto">
          <a:xfrm>
            <a:off x="4067175" y="3429000"/>
            <a:ext cx="4762500" cy="3171825"/>
          </a:xfrm>
          <a:prstGeom prst="rect">
            <a:avLst/>
          </a:prstGeom>
          <a:noFill/>
          <a:ln w="9525">
            <a:noFill/>
            <a:miter lim="800000"/>
            <a:headEnd/>
            <a:tailEnd/>
          </a:ln>
        </p:spPr>
      </p:pic>
      <p:pic>
        <p:nvPicPr>
          <p:cNvPr id="5" name="Picture 2" descr="C:\Users\cristina\Desktop\children-globe.jpg">
            <a:hlinkClick r:id="rId4" action="ppaction://hlinksldjump"/>
          </p:cNvPr>
          <p:cNvPicPr>
            <a:picLocks noChangeAspect="1" noChangeArrowheads="1"/>
          </p:cNvPicPr>
          <p:nvPr/>
        </p:nvPicPr>
        <p:blipFill>
          <a:blip r:embed="rId5" cstate="print"/>
          <a:srcRect/>
          <a:stretch>
            <a:fillRect/>
          </a:stretch>
        </p:blipFill>
        <p:spPr bwMode="auto">
          <a:xfrm>
            <a:off x="1219200" y="5943600"/>
            <a:ext cx="711200" cy="686816"/>
          </a:xfrm>
          <a:prstGeom prst="rect">
            <a:avLst/>
          </a:prstGeom>
          <a:noFill/>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Q:\poze cristina\DSCF250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3" name="Picture 2" descr="C:\Users\cristina\Desktop\children-globe.jpg">
            <a:hlinkClick r:id="rId3" action="ppaction://hlinksldjump"/>
          </p:cNvPr>
          <p:cNvPicPr>
            <a:picLocks noChangeAspect="1" noChangeArrowheads="1"/>
          </p:cNvPicPr>
          <p:nvPr/>
        </p:nvPicPr>
        <p:blipFill>
          <a:blip r:embed="rId4" cstate="print"/>
          <a:srcRect/>
          <a:stretch>
            <a:fillRect/>
          </a:stretch>
        </p:blipFill>
        <p:spPr bwMode="auto">
          <a:xfrm>
            <a:off x="304800" y="5943600"/>
            <a:ext cx="711200" cy="686816"/>
          </a:xfrm>
          <a:prstGeom prst="rect">
            <a:avLst/>
          </a:prstGeom>
          <a:noFill/>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descr="http://www.cugetliber.ro/imagini/original/muzeulconstanta-1321485130.jpg"/>
          <p:cNvPicPr>
            <a:picLocks noChangeAspect="1" noChangeArrowheads="1"/>
          </p:cNvPicPr>
          <p:nvPr/>
        </p:nvPicPr>
        <p:blipFill>
          <a:blip r:embed="rId2" cstate="print"/>
          <a:srcRect/>
          <a:stretch>
            <a:fillRect/>
          </a:stretch>
        </p:blipFill>
        <p:spPr bwMode="auto">
          <a:xfrm>
            <a:off x="0" y="-33592"/>
            <a:ext cx="5181600" cy="3737229"/>
          </a:xfrm>
          <a:prstGeom prst="rect">
            <a:avLst/>
          </a:prstGeom>
          <a:noFill/>
        </p:spPr>
      </p:pic>
      <p:pic>
        <p:nvPicPr>
          <p:cNvPr id="11266" name="Picture 2" descr="http://www.dobrogea-istorie.eu/wp-content/uploads/2009/11/Muzeul-de-Arta-Popular%C4%83-Constan%C8%9Ba.jpg"/>
          <p:cNvPicPr>
            <a:picLocks noChangeAspect="1" noChangeArrowheads="1"/>
          </p:cNvPicPr>
          <p:nvPr/>
        </p:nvPicPr>
        <p:blipFill>
          <a:blip r:embed="rId3" cstate="print"/>
          <a:srcRect/>
          <a:stretch>
            <a:fillRect/>
          </a:stretch>
        </p:blipFill>
        <p:spPr bwMode="auto">
          <a:xfrm>
            <a:off x="4724400" y="2057400"/>
            <a:ext cx="4419600" cy="3521869"/>
          </a:xfrm>
          <a:prstGeom prst="rect">
            <a:avLst/>
          </a:prstGeom>
          <a:noFill/>
        </p:spPr>
      </p:pic>
      <p:sp>
        <p:nvSpPr>
          <p:cNvPr id="4100" name="Title 1"/>
          <p:cNvSpPr>
            <a:spLocks noGrp="1"/>
          </p:cNvSpPr>
          <p:nvPr>
            <p:ph type="ctrTitle"/>
          </p:nvPr>
        </p:nvSpPr>
        <p:spPr>
          <a:xfrm>
            <a:off x="5257800" y="533400"/>
            <a:ext cx="3886200" cy="1085081"/>
          </a:xfrm>
        </p:spPr>
        <p:txBody>
          <a:bodyPr/>
          <a:lstStyle/>
          <a:p>
            <a:pPr algn="just" eaLnBrk="1" fontAlgn="auto" hangingPunct="1">
              <a:spcAft>
                <a:spcPts val="0"/>
              </a:spcAft>
              <a:defRPr/>
            </a:pPr>
            <a:r>
              <a:rPr sz="1800" b="1" i="1" dirty="0" smtClean="0">
                <a:solidFill>
                  <a:schemeClr val="tx1"/>
                </a:solidFill>
                <a:latin typeface="Calibri" pitchFamily="34" charset="0"/>
              </a:rPr>
              <a:t>The </a:t>
            </a:r>
            <a:r>
              <a:rPr lang="ro-RO" sz="1800" b="1" i="1" dirty="0" smtClean="0">
                <a:solidFill>
                  <a:schemeClr val="tx1"/>
                </a:solidFill>
                <a:latin typeface="Calibri" pitchFamily="34" charset="0"/>
              </a:rPr>
              <a:t>Traditional Art Museum is also an important place where teens have many interesting things to see.</a:t>
            </a:r>
            <a:endParaRPr sz="1800" b="1" i="1" dirty="0" smtClean="0">
              <a:solidFill>
                <a:schemeClr val="tx1"/>
              </a:solidFill>
              <a:latin typeface="Calibri" pitchFamily="34" charset="0"/>
            </a:endParaRPr>
          </a:p>
        </p:txBody>
      </p:sp>
      <p:pic>
        <p:nvPicPr>
          <p:cNvPr id="13320" name="Picture 8" descr="Muzeul-de-Arta-Constanta-630x472.jpg"/>
          <p:cNvPicPr>
            <a:picLocks noChangeAspect="1"/>
          </p:cNvPicPr>
          <p:nvPr/>
        </p:nvPicPr>
        <p:blipFill>
          <a:blip r:embed="rId4" cstate="print"/>
          <a:srcRect l="4762" r="6364" b="29942"/>
          <a:stretch>
            <a:fillRect/>
          </a:stretch>
        </p:blipFill>
        <p:spPr bwMode="auto">
          <a:xfrm>
            <a:off x="0" y="3643313"/>
            <a:ext cx="4786313" cy="3214687"/>
          </a:xfrm>
          <a:prstGeom prst="rect">
            <a:avLst/>
          </a:prstGeom>
          <a:noFill/>
          <a:ln w="9525">
            <a:noFill/>
            <a:miter lim="800000"/>
            <a:headEnd/>
            <a:tailEnd/>
          </a:ln>
        </p:spPr>
      </p:pic>
      <p:sp>
        <p:nvSpPr>
          <p:cNvPr id="13321" name="TextBox 9"/>
          <p:cNvSpPr txBox="1">
            <a:spLocks noChangeArrowheads="1"/>
          </p:cNvSpPr>
          <p:nvPr/>
        </p:nvSpPr>
        <p:spPr bwMode="auto">
          <a:xfrm>
            <a:off x="0" y="3643313"/>
            <a:ext cx="4500563" cy="1077912"/>
          </a:xfrm>
          <a:prstGeom prst="rect">
            <a:avLst/>
          </a:prstGeom>
          <a:noFill/>
          <a:ln w="9525">
            <a:noFill/>
            <a:miter lim="800000"/>
            <a:headEnd/>
            <a:tailEnd/>
          </a:ln>
        </p:spPr>
        <p:txBody>
          <a:bodyPr>
            <a:spAutoFit/>
          </a:bodyPr>
          <a:lstStyle/>
          <a:p>
            <a:pPr algn="just"/>
            <a:r>
              <a:rPr lang="en-US" sz="1600" b="1" i="1">
                <a:solidFill>
                  <a:srgbClr val="FFFF00"/>
                </a:solidFill>
                <a:latin typeface="Calibri" pitchFamily="34" charset="0"/>
              </a:rPr>
              <a:t>The </a:t>
            </a:r>
            <a:r>
              <a:rPr lang="ro-RO" sz="1600" b="1" i="1">
                <a:solidFill>
                  <a:srgbClr val="FFFF00"/>
                </a:solidFill>
                <a:latin typeface="Calibri" pitchFamily="34" charset="0"/>
              </a:rPr>
              <a:t>Art Museum i</a:t>
            </a:r>
            <a:r>
              <a:rPr lang="en-US" sz="1600" b="1" i="1">
                <a:solidFill>
                  <a:srgbClr val="FFFF00"/>
                </a:solidFill>
                <a:latin typeface="Calibri" pitchFamily="34" charset="0"/>
              </a:rPr>
              <a:t>s</a:t>
            </a:r>
            <a:r>
              <a:rPr lang="ro-RO" sz="1600" b="1" i="1">
                <a:solidFill>
                  <a:srgbClr val="FFFF00"/>
                </a:solidFill>
                <a:latin typeface="Calibri" pitchFamily="34" charset="0"/>
              </a:rPr>
              <a:t> another place where </a:t>
            </a:r>
            <a:r>
              <a:rPr lang="en-US" sz="1600" b="1" i="1">
                <a:solidFill>
                  <a:srgbClr val="FFFF00"/>
                </a:solidFill>
                <a:latin typeface="Calibri" pitchFamily="34" charset="0"/>
              </a:rPr>
              <a:t>kids</a:t>
            </a:r>
            <a:r>
              <a:rPr lang="ro-RO" sz="1600" b="1" i="1">
                <a:solidFill>
                  <a:srgbClr val="FFFF00"/>
                </a:solidFill>
                <a:latin typeface="Calibri" pitchFamily="34" charset="0"/>
              </a:rPr>
              <a:t> can see many interesting things about </a:t>
            </a:r>
            <a:r>
              <a:rPr lang="ro-RO" sz="1600" b="1" i="1">
                <a:solidFill>
                  <a:srgbClr val="FFC000"/>
                </a:solidFill>
                <a:latin typeface="Calibri" pitchFamily="34" charset="0"/>
              </a:rPr>
              <a:t>Constantza;</a:t>
            </a:r>
            <a:r>
              <a:rPr lang="en-US" sz="1600" b="1" i="1">
                <a:solidFill>
                  <a:srgbClr val="C00000"/>
                </a:solidFill>
                <a:latin typeface="Calibri" pitchFamily="34" charset="0"/>
              </a:rPr>
              <a:t> </a:t>
            </a:r>
            <a:r>
              <a:rPr lang="ro-RO" sz="1600" b="1" i="1">
                <a:solidFill>
                  <a:srgbClr val="FFC000"/>
                </a:solidFill>
                <a:latin typeface="Calibri" pitchFamily="34" charset="0"/>
              </a:rPr>
              <a:t>here</a:t>
            </a:r>
            <a:r>
              <a:rPr lang="ro-RO" sz="1600" b="1" i="1">
                <a:solidFill>
                  <a:srgbClr val="C00000"/>
                </a:solidFill>
                <a:latin typeface="Calibri" pitchFamily="34" charset="0"/>
              </a:rPr>
              <a:t> </a:t>
            </a:r>
            <a:r>
              <a:rPr lang="ro-RO" sz="1600" b="1" i="1">
                <a:solidFill>
                  <a:srgbClr val="FFFF00"/>
                </a:solidFill>
                <a:latin typeface="Calibri" pitchFamily="34" charset="0"/>
              </a:rPr>
              <a:t>they can find sculptures, paintings and  another types of art representative for Romania.</a:t>
            </a:r>
            <a:endParaRPr lang="en-US" sz="1600" b="1" i="1">
              <a:solidFill>
                <a:srgbClr val="FFFF00"/>
              </a:solidFill>
              <a:latin typeface="Calibri" pitchFamily="34" charset="0"/>
            </a:endParaRPr>
          </a:p>
        </p:txBody>
      </p:sp>
      <p:sp>
        <p:nvSpPr>
          <p:cNvPr id="13322" name="TextBox 11"/>
          <p:cNvSpPr txBox="1">
            <a:spLocks noChangeArrowheads="1"/>
          </p:cNvSpPr>
          <p:nvPr/>
        </p:nvSpPr>
        <p:spPr bwMode="auto">
          <a:xfrm>
            <a:off x="0" y="0"/>
            <a:ext cx="4786313" cy="830263"/>
          </a:xfrm>
          <a:prstGeom prst="rect">
            <a:avLst/>
          </a:prstGeom>
          <a:noFill/>
          <a:ln w="9525">
            <a:noFill/>
            <a:miter lim="800000"/>
            <a:headEnd/>
            <a:tailEnd/>
          </a:ln>
        </p:spPr>
        <p:txBody>
          <a:bodyPr>
            <a:spAutoFit/>
          </a:bodyPr>
          <a:lstStyle/>
          <a:p>
            <a:pPr algn="just">
              <a:buFont typeface="Arial" charset="0"/>
              <a:buNone/>
            </a:pPr>
            <a:r>
              <a:rPr lang="en-US" sz="1600" b="1" i="1" dirty="0">
                <a:solidFill>
                  <a:srgbClr val="FFFF00"/>
                </a:solidFill>
                <a:latin typeface="Calibri" pitchFamily="34" charset="0"/>
              </a:rPr>
              <a:t>The </a:t>
            </a:r>
            <a:r>
              <a:rPr lang="ro-RO" sz="1600" b="1" i="1" dirty="0">
                <a:solidFill>
                  <a:srgbClr val="FFFF00"/>
                </a:solidFill>
                <a:latin typeface="Calibri" pitchFamily="34" charset="0"/>
              </a:rPr>
              <a:t>History </a:t>
            </a:r>
            <a:r>
              <a:rPr lang="en-US" sz="1600" b="1" i="1" dirty="0">
                <a:solidFill>
                  <a:srgbClr val="FFFF00"/>
                </a:solidFill>
                <a:latin typeface="Calibri" pitchFamily="34" charset="0"/>
              </a:rPr>
              <a:t>M</a:t>
            </a:r>
            <a:r>
              <a:rPr lang="ro-RO" sz="1600" b="1" i="1" dirty="0">
                <a:solidFill>
                  <a:srgbClr val="FFFF00"/>
                </a:solidFill>
                <a:latin typeface="Calibri" pitchFamily="34" charset="0"/>
              </a:rPr>
              <a:t>usem is a place with a heritage of </a:t>
            </a:r>
            <a:endParaRPr lang="en-US" sz="1600" b="1" i="1" dirty="0">
              <a:solidFill>
                <a:srgbClr val="FFFF00"/>
              </a:solidFill>
              <a:latin typeface="Calibri" pitchFamily="34" charset="0"/>
            </a:endParaRPr>
          </a:p>
          <a:p>
            <a:pPr algn="just">
              <a:buFont typeface="Arial" charset="0"/>
              <a:buNone/>
            </a:pPr>
            <a:r>
              <a:rPr lang="ro-RO" sz="1600" b="1" i="1" dirty="0">
                <a:solidFill>
                  <a:srgbClr val="FFFF00"/>
                </a:solidFill>
                <a:latin typeface="Calibri" pitchFamily="34" charset="0"/>
              </a:rPr>
              <a:t>430 000 objects and arthefacts</a:t>
            </a:r>
            <a:r>
              <a:rPr lang="en-US" sz="1600" b="1" i="1" dirty="0">
                <a:solidFill>
                  <a:srgbClr val="FFFF00"/>
                </a:solidFill>
                <a:latin typeface="Calibri" pitchFamily="34" charset="0"/>
              </a:rPr>
              <a:t>,</a:t>
            </a:r>
            <a:r>
              <a:rPr lang="ro-RO" sz="1600" b="1" i="1" dirty="0">
                <a:solidFill>
                  <a:srgbClr val="FFFF00"/>
                </a:solidFill>
                <a:latin typeface="Calibri" pitchFamily="34" charset="0"/>
              </a:rPr>
              <a:t> which prove the importance of this city on the Black Sea shore.</a:t>
            </a:r>
            <a:endParaRPr lang="en-US" sz="1600" b="1" i="1" dirty="0">
              <a:solidFill>
                <a:srgbClr val="FFFF00"/>
              </a:solidFill>
              <a:latin typeface="Balthazar" pitchFamily="2" charset="0"/>
            </a:endParaRPr>
          </a:p>
        </p:txBody>
      </p:sp>
      <p:pic>
        <p:nvPicPr>
          <p:cNvPr id="11" name="Picture 2" descr="C:\Users\cristina\Desktop\children-globe.jpg">
            <a:hlinkClick r:id="rId5" action="ppaction://hlinksldjump"/>
          </p:cNvPr>
          <p:cNvPicPr>
            <a:picLocks noChangeAspect="1" noChangeArrowheads="1"/>
          </p:cNvPicPr>
          <p:nvPr/>
        </p:nvPicPr>
        <p:blipFill>
          <a:blip r:embed="rId6" cstate="print"/>
          <a:srcRect/>
          <a:stretch>
            <a:fillRect/>
          </a:stretch>
        </p:blipFill>
        <p:spPr bwMode="auto">
          <a:xfrm>
            <a:off x="8153400" y="6019800"/>
            <a:ext cx="711200" cy="686816"/>
          </a:xfrm>
          <a:prstGeom prst="rect">
            <a:avLst/>
          </a:prstGeom>
          <a:noFill/>
        </p:spPr>
      </p:pic>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121</TotalTime>
  <Words>677</Words>
  <Application>Microsoft Office PowerPoint</Application>
  <PresentationFormat>On-screen Show (4:3)</PresentationFormat>
  <Paragraphs>74</Paragraphs>
  <Slides>34</Slides>
  <Notes>1</Notes>
  <HiddenSlides>0</HiddenSlides>
  <MMClips>0</MMClips>
  <ScaleCrop>false</ScaleCrop>
  <HeadingPairs>
    <vt:vector size="4" baseType="variant">
      <vt:variant>
        <vt:lpstr>Theme</vt:lpstr>
      </vt:variant>
      <vt:variant>
        <vt:i4>2</vt:i4>
      </vt:variant>
      <vt:variant>
        <vt:lpstr>Slide Titles</vt:lpstr>
      </vt:variant>
      <vt:variant>
        <vt:i4>34</vt:i4>
      </vt:variant>
    </vt:vector>
  </HeadingPairs>
  <TitlesOfParts>
    <vt:vector size="36" baseType="lpstr">
      <vt:lpstr>Solstice</vt:lpstr>
      <vt:lpstr>Paper</vt:lpstr>
      <vt:lpstr>Slide 1</vt:lpstr>
      <vt:lpstr>Slide 2</vt:lpstr>
      <vt:lpstr>Constanta – My City</vt:lpstr>
      <vt:lpstr>Slide 4</vt:lpstr>
      <vt:lpstr> Constanta is located in the eastern part of Romania, in Dobrogea region, on the Black Sea  Coast.  The  city was founded 2600 years ago by the Greeks  as a port on the Black Sea coast for trading,  under the name of Tomis. The city’s  legends  say that Jason landed here with the Argonauts,  as soon as he had found the Golden Fleece.  The city’s name was later changed after Constantiana, the  beloved sister of Constantine the Great. It has been flourishing during the centuries  and it is now one of the most important cultural and economic centers in Romania,  as well as the largest sea port in Romania and the fourth largest port in Europe,  as well.</vt:lpstr>
      <vt:lpstr>Slide 6</vt:lpstr>
      <vt:lpstr>Slide 7</vt:lpstr>
      <vt:lpstr>Slide 8</vt:lpstr>
      <vt:lpstr>The Traditional Art Museum is also an important place where teens have many interesting things to see.</vt:lpstr>
      <vt:lpstr>The Railway Station Park, with the only kinetic fountain in Constanta.</vt:lpstr>
      <vt:lpstr>Slide 11</vt:lpstr>
      <vt:lpstr>Slide 12</vt:lpstr>
      <vt:lpstr>Slide 13</vt:lpstr>
      <vt:lpstr>Slide 14</vt:lpstr>
      <vt:lpstr>Slide 15</vt:lpstr>
      <vt:lpstr>Slide 16</vt:lpstr>
      <vt:lpstr>Slide 17</vt:lpstr>
      <vt:lpstr>Famous places in Abu Dhabi</vt:lpstr>
      <vt:lpstr>Slide 19</vt:lpstr>
      <vt:lpstr>Traditional cloths               </vt:lpstr>
      <vt:lpstr>Slide 21</vt:lpstr>
      <vt:lpstr>Some facts about the history of Moscow</vt:lpstr>
      <vt:lpstr>Slide 23</vt:lpstr>
      <vt:lpstr> Next to the Cathedral stands the monument to Minin and Pozharsky. This monument depicts the heroic meeting of Kozma Minin, the elder of Nizhniy Novgorod, and Prince Dmitry Pozharsky. Under the leadership of these heroes of the 1612 war, the Russian people drove the Polish invaders out of Moscow. </vt:lpstr>
      <vt:lpstr>Slide 25</vt:lpstr>
      <vt:lpstr>Slide 26</vt:lpstr>
      <vt:lpstr>Filevsky Park </vt:lpstr>
      <vt:lpstr>Poklonnaya Gora</vt:lpstr>
      <vt:lpstr>The museum-panorama  «Borodinskaya Battle»</vt:lpstr>
      <vt:lpstr>Slide 30</vt:lpstr>
      <vt:lpstr>Santa Comba Dao</vt:lpstr>
      <vt:lpstr>Slide 32</vt:lpstr>
      <vt:lpstr>Slide 33</vt:lpstr>
      <vt:lpstr>Slide 34</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City and Me A Learning Circles Project</dc:title>
  <dc:creator>cristina</dc:creator>
  <cp:lastModifiedBy>cristina</cp:lastModifiedBy>
  <cp:revision>23</cp:revision>
  <dcterms:created xsi:type="dcterms:W3CDTF">2006-08-16T00:00:00Z</dcterms:created>
  <dcterms:modified xsi:type="dcterms:W3CDTF">2012-05-10T18:18:54Z</dcterms:modified>
</cp:coreProperties>
</file>