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3C1B2F-DAB9-4451-A0A1-A1DCBB53F5CF}" type="datetimeFigureOut">
              <a:rPr lang="en-US" smtClean="0"/>
              <a:t>6/10/2011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C1B2F-DAB9-4451-A0A1-A1DCBB53F5CF}" type="datetimeFigureOut">
              <a:rPr lang="en-US" smtClean="0"/>
              <a:t>6/10/2011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C1B2F-DAB9-4451-A0A1-A1DCBB53F5CF}" type="datetimeFigureOut">
              <a:rPr lang="en-US" smtClean="0"/>
              <a:t>6/10/2011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C1B2F-DAB9-4451-A0A1-A1DCBB53F5CF}" type="datetimeFigureOut">
              <a:rPr lang="en-US" smtClean="0"/>
              <a:t>6/10/2011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C1B2F-DAB9-4451-A0A1-A1DCBB53F5CF}" type="datetimeFigureOut">
              <a:rPr lang="en-US" smtClean="0"/>
              <a:t>6/10/2011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3C1B2F-DAB9-4451-A0A1-A1DCBB53F5CF}" type="datetimeFigureOut">
              <a:rPr lang="en-US" smtClean="0"/>
              <a:t>6/10/2011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3C1B2F-DAB9-4451-A0A1-A1DCBB53F5CF}" type="datetimeFigureOut">
              <a:rPr lang="en-US" smtClean="0"/>
              <a:t>6/10/2011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3C1B2F-DAB9-4451-A0A1-A1DCBB53F5CF}" type="datetimeFigureOut">
              <a:rPr lang="en-US" smtClean="0"/>
              <a:t>6/10/2011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C1B2F-DAB9-4451-A0A1-A1DCBB53F5CF}" type="datetimeFigureOut">
              <a:rPr lang="en-US" smtClean="0"/>
              <a:t>6/10/2011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C1B2F-DAB9-4451-A0A1-A1DCBB53F5CF}" type="datetimeFigureOut">
              <a:rPr lang="en-US" smtClean="0"/>
              <a:t>6/10/2011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C1B2F-DAB9-4451-A0A1-A1DCBB53F5CF}" type="datetimeFigureOut">
              <a:rPr lang="en-US" smtClean="0"/>
              <a:t>6/10/2011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C3AD9-E1D0-4122-8150-4619DADF0D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C1B2F-DAB9-4451-A0A1-A1DCBB53F5CF}" type="datetimeFigureOut">
              <a:rPr lang="en-US" smtClean="0"/>
              <a:t>6/10/2011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C3AD9-E1D0-4122-8150-4619DADF0D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Famous Local Residents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497205" y="320040"/>
            <a:ext cx="8149590" cy="1051560"/>
          </a:xfrm>
        </p:spPr>
        <p:txBody>
          <a:bodyPr lIns="0" tIns="0" rIns="0" bIns="0"/>
          <a:lstStyle/>
          <a:p>
            <a:pPr>
              <a:lnSpc>
                <a:spcPct val="95000"/>
              </a:lnSpc>
            </a:pPr>
            <a:r>
              <a:rPr lang="en-US" dirty="0">
                <a:solidFill>
                  <a:srgbClr val="000000"/>
                </a:solidFill>
                <a:latin typeface="Arial" charset="0"/>
              </a:rPr>
              <a:t>Harrison Ford</a:t>
            </a:r>
          </a:p>
        </p:txBody>
      </p:sp>
      <p:sp>
        <p:nvSpPr>
          <p:cNvPr id="10242" name="Rectangle 2"/>
          <p:cNvSpPr>
            <a:spLocks noGrp="1" noChangeArrowheads="1"/>
          </p:cNvSpPr>
          <p:nvPr>
            <p:ph type="subTitle" idx="1"/>
          </p:nvPr>
        </p:nvSpPr>
        <p:spPr>
          <a:xfrm>
            <a:off x="497205" y="1645920"/>
            <a:ext cx="8149590" cy="4434840"/>
          </a:xfrm>
        </p:spPr>
        <p:txBody>
          <a:bodyPr lIns="0" tIns="0" rIns="0" bIns="0"/>
          <a:lstStyle/>
          <a:p>
            <a:pPr algn="l">
              <a:lnSpc>
                <a:spcPct val="95000"/>
              </a:lnSpc>
              <a:spcBef>
                <a:spcPct val="0"/>
              </a:spcBef>
            </a:pPr>
            <a:r>
              <a:rPr lang="en-US" dirty="0">
                <a:solidFill>
                  <a:srgbClr val="000000"/>
                </a:solidFill>
                <a:latin typeface="Arial" charset="0"/>
              </a:rPr>
              <a:t>He was also in star wars</a:t>
            </a:r>
          </a:p>
        </p:txBody>
      </p:sp>
      <p:pic>
        <p:nvPicPr>
          <p:cNvPr id="10244" name="Picture 4"/>
          <p:cNvPicPr>
            <a:picLocks noChangeAspect="1" noChangeArrowheads="1"/>
          </p:cNvPicPr>
          <p:nvPr/>
        </p:nvPicPr>
        <p:blipFill>
          <a:blip r:embed="rId2" cstate="print"/>
          <a:srcRect/>
          <a:stretch>
            <a:fillRect/>
          </a:stretch>
        </p:blipFill>
        <p:spPr bwMode="auto">
          <a:xfrm>
            <a:off x="3066098" y="2743200"/>
            <a:ext cx="2393157" cy="335327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000000"/>
                </a:solidFill>
                <a:latin typeface="Arial" charset="0"/>
              </a:rPr>
              <a:t>Famous People...not from Illinois!</a:t>
            </a:r>
          </a:p>
        </p:txBody>
      </p:sp>
      <p:sp>
        <p:nvSpPr>
          <p:cNvPr id="11266" name="Rectangle 2"/>
          <p:cNvSpPr>
            <a:spLocks noGrp="1" noChangeArrowheads="1"/>
          </p:cNvSpPr>
          <p:nvPr>
            <p:ph type="body" idx="1"/>
          </p:nvPr>
        </p:nvSpPr>
        <p:spPr>
          <a:xfrm>
            <a:off x="222885" y="1645920"/>
            <a:ext cx="8698230" cy="4937760"/>
          </a:xfrm>
        </p:spPr>
        <p:txBody>
          <a:bodyPr lIns="0" tIns="0" rIns="0" bIns="0"/>
          <a:lstStyle/>
          <a:p>
            <a:pPr marL="0" indent="0">
              <a:lnSpc>
                <a:spcPct val="95000"/>
              </a:lnSpc>
              <a:spcBef>
                <a:spcPct val="0"/>
              </a:spcBef>
              <a:buNone/>
            </a:pPr>
            <a:r>
              <a:rPr lang="en-US" sz="2400" dirty="0">
                <a:solidFill>
                  <a:srgbClr val="000000"/>
                </a:solidFill>
                <a:latin typeface="Arial" charset="0"/>
              </a:rPr>
              <a:t>They were too cute not to add...  </a:t>
            </a:r>
          </a:p>
        </p:txBody>
      </p:sp>
      <p:pic>
        <p:nvPicPr>
          <p:cNvPr id="11268" name="Picture 4"/>
          <p:cNvPicPr>
            <a:picLocks noChangeAspect="1" noChangeArrowheads="1"/>
          </p:cNvPicPr>
          <p:nvPr/>
        </p:nvPicPr>
        <p:blipFill>
          <a:blip r:embed="rId2" cstate="print"/>
          <a:srcRect/>
          <a:stretch>
            <a:fillRect/>
          </a:stretch>
        </p:blipFill>
        <p:spPr bwMode="auto">
          <a:xfrm>
            <a:off x="1554480" y="2286000"/>
            <a:ext cx="6023610" cy="4084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000000"/>
                </a:solidFill>
                <a:latin typeface="Arial" charset="0"/>
              </a:rPr>
              <a:t>Selena Gomez!</a:t>
            </a:r>
          </a:p>
        </p:txBody>
      </p:sp>
      <p:pic>
        <p:nvPicPr>
          <p:cNvPr id="12292" name="Picture 4"/>
          <p:cNvPicPr>
            <a:picLocks noChangeAspect="1" noChangeArrowheads="1"/>
          </p:cNvPicPr>
          <p:nvPr/>
        </p:nvPicPr>
        <p:blipFill>
          <a:blip r:embed="rId2" cstate="print"/>
          <a:srcRect/>
          <a:stretch>
            <a:fillRect/>
          </a:stretch>
        </p:blipFill>
        <p:spPr bwMode="auto">
          <a:xfrm>
            <a:off x="640080" y="1280160"/>
            <a:ext cx="7600950" cy="545211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000000"/>
                </a:solidFill>
                <a:latin typeface="Arial" charset="0"/>
              </a:rPr>
              <a:t>Justin </a:t>
            </a:r>
            <a:r>
              <a:rPr lang="en-US" sz="3900" dirty="0" err="1">
                <a:solidFill>
                  <a:srgbClr val="000000"/>
                </a:solidFill>
                <a:latin typeface="Arial" charset="0"/>
              </a:rPr>
              <a:t>Beiber</a:t>
            </a:r>
            <a:r>
              <a:rPr lang="en-US" sz="3900" dirty="0">
                <a:solidFill>
                  <a:srgbClr val="000000"/>
                </a:solidFill>
                <a:latin typeface="Arial" charset="0"/>
              </a:rPr>
              <a:t> - not from Illinois!</a:t>
            </a:r>
          </a:p>
        </p:txBody>
      </p:sp>
      <p:pic>
        <p:nvPicPr>
          <p:cNvPr id="13316" name="Picture 4"/>
          <p:cNvPicPr>
            <a:picLocks noChangeAspect="1" noChangeArrowheads="1"/>
          </p:cNvPicPr>
          <p:nvPr/>
        </p:nvPicPr>
        <p:blipFill>
          <a:blip r:embed="rId2" cstate="print"/>
          <a:srcRect/>
          <a:stretch>
            <a:fillRect/>
          </a:stretch>
        </p:blipFill>
        <p:spPr bwMode="auto">
          <a:xfrm>
            <a:off x="640080" y="1280160"/>
            <a:ext cx="7600950" cy="545211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219200" y="4800600"/>
            <a:ext cx="6429375" cy="685800"/>
          </a:xfrm>
          <a:prstGeom prst="rect">
            <a:avLst/>
          </a:prstGeom>
        </p:spPr>
        <p:txBody>
          <a:bodyPr wrap="none" fromWordArt="1">
            <a:prstTxWarp prst="textPlain">
              <a:avLst>
                <a:gd name="adj" fmla="val 50000"/>
              </a:avLst>
            </a:prstTxWarp>
          </a:bodyPr>
          <a:lstStyle/>
          <a:p>
            <a:r>
              <a:rPr lang="en-US" sz="3600" kern="10">
                <a:ln w="19050">
                  <a:solidFill>
                    <a:schemeClr val="accent2"/>
                  </a:solidFill>
                  <a:round/>
                  <a:headEnd/>
                  <a:tailEnd/>
                </a:ln>
                <a:gradFill rotWithShape="1">
                  <a:gsLst>
                    <a:gs pos="0">
                      <a:srgbClr val="66FF66"/>
                    </a:gs>
                    <a:gs pos="100000">
                      <a:srgbClr val="33CC33"/>
                    </a:gs>
                  </a:gsLst>
                  <a:lin ang="5400000" scaled="1"/>
                </a:gradFill>
                <a:effectLst>
                  <a:outerShdw dist="35921" dir="2700000" algn="ctr" rotWithShape="0">
                    <a:srgbClr val="990000"/>
                  </a:outerShdw>
                </a:effectLst>
                <a:latin typeface="Impact"/>
              </a:rPr>
              <a:t>School classes I-VIII Liliesti Baicoi</a:t>
            </a:r>
          </a:p>
        </p:txBody>
      </p:sp>
      <p:sp>
        <p:nvSpPr>
          <p:cNvPr id="3075" name="WordArt 3"/>
          <p:cNvSpPr>
            <a:spLocks noChangeArrowheads="1" noChangeShapeType="1" noTextEdit="1"/>
          </p:cNvSpPr>
          <p:nvPr/>
        </p:nvSpPr>
        <p:spPr bwMode="auto">
          <a:xfrm>
            <a:off x="5029200" y="6096000"/>
            <a:ext cx="3748088" cy="360363"/>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hlink"/>
                </a:solidFill>
                <a:effectLst>
                  <a:outerShdw dist="35921" dir="2700000" sy="50000" kx="2115830" algn="bl" rotWithShape="0">
                    <a:srgbClr val="C0C0C0">
                      <a:alpha val="80000"/>
                    </a:srgbClr>
                  </a:outerShdw>
                </a:effectLst>
                <a:latin typeface="Arial Black"/>
              </a:rPr>
              <a:t>Primary Teacher Nina Ilie</a:t>
            </a:r>
          </a:p>
        </p:txBody>
      </p:sp>
      <p:sp>
        <p:nvSpPr>
          <p:cNvPr id="3076" name="WordArt 4"/>
          <p:cNvSpPr>
            <a:spLocks noChangeArrowheads="1" noChangeShapeType="1" noTextEdit="1"/>
          </p:cNvSpPr>
          <p:nvPr/>
        </p:nvSpPr>
        <p:spPr bwMode="auto">
          <a:xfrm>
            <a:off x="4648200" y="3429000"/>
            <a:ext cx="3794125" cy="431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66FF66"/>
                </a:solidFill>
                <a:effectLst>
                  <a:outerShdw dist="35921" dir="2700000" algn="ctr" rotWithShape="0">
                    <a:srgbClr val="990000"/>
                  </a:outerShdw>
                </a:effectLst>
                <a:latin typeface="Impact"/>
              </a:rPr>
              <a:t>Fourth Grade Students</a:t>
            </a:r>
          </a:p>
        </p:txBody>
      </p:sp>
      <p:sp>
        <p:nvSpPr>
          <p:cNvPr id="3080" name="WordArt 8"/>
          <p:cNvSpPr>
            <a:spLocks noChangeArrowheads="1" noChangeShapeType="1" noTextEdit="1"/>
          </p:cNvSpPr>
          <p:nvPr/>
        </p:nvSpPr>
        <p:spPr bwMode="auto">
          <a:xfrm>
            <a:off x="990600" y="1524000"/>
            <a:ext cx="739140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Famous Residents of Our City</a:t>
            </a:r>
          </a:p>
        </p:txBody>
      </p:sp>
      <p:sp>
        <p:nvSpPr>
          <p:cNvPr id="3082" name="WordArt 10"/>
          <p:cNvSpPr>
            <a:spLocks noChangeArrowheads="1" noChangeShapeType="1" noTextEdit="1"/>
          </p:cNvSpPr>
          <p:nvPr/>
        </p:nvSpPr>
        <p:spPr bwMode="auto">
          <a:xfrm>
            <a:off x="685800" y="228600"/>
            <a:ext cx="7924800" cy="609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Learning Circle Group: CCE1</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ox(i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1"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ox(in)">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4" grpId="1" animBg="1"/>
      <p:bldP spid="30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normAutofit fontScale="90000"/>
          </a:bodyPr>
          <a:lstStyle/>
          <a:p>
            <a:r>
              <a:rPr lang="en-US" sz="1800" b="1" dirty="0"/>
              <a:t>Love and admiration for the beauty of the homeland and its people are beautifully painted by our greatest artists: sculptures of </a:t>
            </a:r>
            <a:r>
              <a:rPr lang="en-US" sz="1800" b="1" dirty="0" err="1"/>
              <a:t>Constantin</a:t>
            </a:r>
            <a:r>
              <a:rPr lang="en-US" sz="1800" b="1" dirty="0"/>
              <a:t> Brancusi in his beautiful paintings </a:t>
            </a:r>
            <a:r>
              <a:rPr lang="en-US" sz="1800" b="1" dirty="0" err="1"/>
              <a:t>Nicolae</a:t>
            </a:r>
            <a:r>
              <a:rPr lang="en-US" sz="1800" b="1" dirty="0"/>
              <a:t> </a:t>
            </a:r>
            <a:r>
              <a:rPr lang="en-US" sz="1800" b="1" dirty="0" err="1"/>
              <a:t>Grigorescu</a:t>
            </a:r>
            <a:r>
              <a:rPr lang="en-US" sz="1800" b="1" dirty="0"/>
              <a:t>, </a:t>
            </a:r>
            <a:r>
              <a:rPr lang="en-US" sz="1800" b="1" dirty="0" err="1"/>
              <a:t>Mihai</a:t>
            </a:r>
            <a:r>
              <a:rPr lang="en-US" sz="1800" b="1" dirty="0"/>
              <a:t> </a:t>
            </a:r>
            <a:r>
              <a:rPr lang="en-US" sz="1800" b="1" dirty="0" err="1"/>
              <a:t>Eminescu</a:t>
            </a:r>
            <a:r>
              <a:rPr lang="en-US" sz="1800" b="1" dirty="0"/>
              <a:t> in his masterpieces.</a:t>
            </a:r>
            <a:r>
              <a:rPr lang="en-US" sz="4000" dirty="0"/>
              <a:t> </a:t>
            </a:r>
          </a:p>
        </p:txBody>
      </p:sp>
      <p:pic>
        <p:nvPicPr>
          <p:cNvPr id="7173" name="Picture 5" descr="IMGA0090"/>
          <p:cNvPicPr>
            <a:picLocks noChangeAspect="1" noChangeArrowheads="1"/>
          </p:cNvPicPr>
          <p:nvPr/>
        </p:nvPicPr>
        <p:blipFill>
          <a:blip r:embed="rId2" cstate="print"/>
          <a:srcRect/>
          <a:stretch>
            <a:fillRect/>
          </a:stretch>
        </p:blipFill>
        <p:spPr bwMode="auto">
          <a:xfrm>
            <a:off x="1371600" y="1524000"/>
            <a:ext cx="6097588" cy="4572000"/>
          </a:xfrm>
          <a:prstGeom prst="rect">
            <a:avLst/>
          </a:prstGeom>
          <a:noFill/>
        </p:spPr>
      </p:pic>
      <p:graphicFrame>
        <p:nvGraphicFramePr>
          <p:cNvPr id="7184" name="Group 16"/>
          <p:cNvGraphicFramePr>
            <a:graphicFrameLocks noGrp="1"/>
          </p:cNvGraphicFramePr>
          <p:nvPr/>
        </p:nvGraphicFramePr>
        <p:xfrm>
          <a:off x="1295400" y="6172200"/>
          <a:ext cx="6248400" cy="518160"/>
        </p:xfrm>
        <a:graphic>
          <a:graphicData uri="http://schemas.openxmlformats.org/drawingml/2006/table">
            <a:tbl>
              <a:tblPr/>
              <a:tblGrid>
                <a:gridCol w="62484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o-RO" sz="2800" b="0" i="0" u="none" strike="noStrike" cap="none" normalizeH="0" baseline="0" smtClean="0">
                          <a:ln>
                            <a:noFill/>
                          </a:ln>
                          <a:solidFill>
                            <a:schemeClr val="tx1"/>
                          </a:solidFill>
                          <a:effectLst/>
                          <a:latin typeface="Arial" charset="0"/>
                          <a:cs typeface="Arial" charset="0"/>
                        </a:rPr>
                        <a:t>    </a:t>
                      </a:r>
                      <a:r>
                        <a:rPr kumimoji="0" lang="en-US" sz="2800" b="0" i="0" u="none" strike="noStrike" cap="none" normalizeH="0" baseline="0" smtClean="0">
                          <a:ln>
                            <a:noFill/>
                          </a:ln>
                          <a:solidFill>
                            <a:schemeClr val="tx1"/>
                          </a:solidFill>
                          <a:effectLst/>
                          <a:latin typeface="Arial" charset="0"/>
                          <a:cs typeface="Arial" charset="0"/>
                        </a:rPr>
                        <a:t>Mihai Eminescu-Roman Lucifer</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Mihai Eminescu</a:t>
            </a:r>
            <a:r>
              <a:rPr lang="ro-RO" sz="4000"/>
              <a:t> -</a:t>
            </a:r>
            <a:r>
              <a:rPr lang="en-US" sz="4000"/>
              <a:t> Medallion literary </a:t>
            </a:r>
          </a:p>
        </p:txBody>
      </p:sp>
      <p:pic>
        <p:nvPicPr>
          <p:cNvPr id="9220" name="Picture 4" descr="Picture 098"/>
          <p:cNvPicPr>
            <a:picLocks noChangeAspect="1" noChangeArrowheads="1"/>
          </p:cNvPicPr>
          <p:nvPr>
            <p:ph type="body" idx="1"/>
          </p:nvPr>
        </p:nvPicPr>
        <p:blipFill>
          <a:blip r:embed="rId2" cstate="print"/>
          <a:srcRect/>
          <a:stretch>
            <a:fillRect/>
          </a:stretch>
        </p:blipFill>
        <p:spPr>
          <a:xfrm>
            <a:off x="1554163" y="1600200"/>
            <a:ext cx="6034087" cy="4525963"/>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685800" y="381000"/>
            <a:ext cx="7488238" cy="6119813"/>
          </a:xfrm>
          <a:prstGeom prst="bevel">
            <a:avLst>
              <a:gd name="adj" fmla="val 12500"/>
            </a:avLst>
          </a:prstGeom>
          <a:solidFill>
            <a:srgbClr val="FFFF66"/>
          </a:solidFill>
          <a:ln w="9525">
            <a:solidFill>
              <a:schemeClr val="tx1"/>
            </a:solidFill>
            <a:miter lim="800000"/>
            <a:headEnd/>
            <a:tailEnd/>
          </a:ln>
          <a:effectLst/>
        </p:spPr>
        <p:txBody>
          <a:bodyPr wrap="none" anchor="ctr"/>
          <a:lstStyle/>
          <a:p>
            <a:endParaRPr lang="en-US"/>
          </a:p>
        </p:txBody>
      </p:sp>
      <p:pic>
        <p:nvPicPr>
          <p:cNvPr id="12291" name="Picture 3" descr="Picture 091"/>
          <p:cNvPicPr>
            <a:picLocks noChangeAspect="1" noChangeArrowheads="1"/>
          </p:cNvPicPr>
          <p:nvPr>
            <p:ph type="body" idx="1"/>
          </p:nvPr>
        </p:nvPicPr>
        <p:blipFill>
          <a:blip r:embed="rId2" cstate="print"/>
          <a:srcRect/>
          <a:stretch>
            <a:fillRect/>
          </a:stretch>
        </p:blipFill>
        <p:spPr>
          <a:xfrm>
            <a:off x="1547813" y="1196975"/>
            <a:ext cx="6034087" cy="4525963"/>
          </a:xfrm>
          <a:noFill/>
          <a:ln/>
        </p:spPr>
      </p:pic>
    </p:spTree>
  </p:cSld>
  <p:clrMapOvr>
    <a:masterClrMapping/>
  </p:clrMapOvr>
  <p:transition advTm="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487362"/>
          </a:xfrm>
        </p:spPr>
        <p:txBody>
          <a:bodyPr>
            <a:normAutofit fontScale="90000"/>
          </a:bodyPr>
          <a:lstStyle/>
          <a:p>
            <a:r>
              <a:rPr lang="en-US" sz="4000"/>
              <a:t> Eminescu my idol</a:t>
            </a:r>
            <a:endParaRPr lang="ro-RO" sz="4000"/>
          </a:p>
        </p:txBody>
      </p:sp>
      <p:sp>
        <p:nvSpPr>
          <p:cNvPr id="11267" name="Rectangle 3"/>
          <p:cNvSpPr>
            <a:spLocks noGrp="1" noChangeArrowheads="1"/>
          </p:cNvSpPr>
          <p:nvPr>
            <p:ph type="body" idx="1"/>
          </p:nvPr>
        </p:nvSpPr>
        <p:spPr>
          <a:xfrm>
            <a:off x="468313" y="1219200"/>
            <a:ext cx="3394075" cy="4935538"/>
          </a:xfrm>
        </p:spPr>
        <p:txBody>
          <a:bodyPr/>
          <a:lstStyle/>
          <a:p>
            <a:pPr>
              <a:lnSpc>
                <a:spcPct val="80000"/>
              </a:lnSpc>
              <a:buFontTx/>
              <a:buNone/>
            </a:pPr>
            <a:endParaRPr lang="ro-RO" sz="1600"/>
          </a:p>
          <a:p>
            <a:pPr>
              <a:lnSpc>
                <a:spcPct val="80000"/>
              </a:lnSpc>
              <a:buFontTx/>
              <a:buNone/>
            </a:pPr>
            <a:r>
              <a:rPr lang="ro-RO" sz="1600"/>
              <a:t>     </a:t>
            </a:r>
            <a:r>
              <a:rPr lang="en-US" sz="1600"/>
              <a:t>November children are small,</a:t>
            </a:r>
            <a:br>
              <a:rPr lang="en-US" sz="1600"/>
            </a:br>
            <a:r>
              <a:rPr lang="en-US" sz="1600"/>
              <a:t>But all are united.</a:t>
            </a:r>
            <a:br>
              <a:rPr lang="en-US" sz="1600"/>
            </a:br>
            <a:r>
              <a:rPr lang="en-US" sz="1600"/>
              <a:t>We help one another</a:t>
            </a:r>
            <a:br>
              <a:rPr lang="en-US" sz="1600"/>
            </a:br>
            <a:r>
              <a:rPr lang="en-US" sz="1600"/>
              <a:t>And the worries and needs.</a:t>
            </a:r>
            <a:br>
              <a:rPr lang="en-US" sz="1600"/>
            </a:br>
            <a:r>
              <a:rPr lang="en-US" sz="1600"/>
              <a:t>But us as we grow</a:t>
            </a:r>
            <a:br>
              <a:rPr lang="en-US" sz="1600"/>
            </a:br>
            <a:r>
              <a:rPr lang="en-US" sz="1600"/>
              <a:t>We arrive, do intellectuals?</a:t>
            </a:r>
            <a:br>
              <a:rPr lang="en-US" sz="1600"/>
            </a:br>
            <a:r>
              <a:rPr lang="en-US" sz="1600"/>
              <a:t>Teachers, doctors, what will be</a:t>
            </a:r>
            <a:br>
              <a:rPr lang="en-US" sz="1600"/>
            </a:br>
            <a:r>
              <a:rPr lang="en-US" sz="1600"/>
              <a:t>Even poets we become.</a:t>
            </a:r>
            <a:endParaRPr lang="ro-RO" sz="1600"/>
          </a:p>
          <a:p>
            <a:pPr>
              <a:lnSpc>
                <a:spcPct val="80000"/>
              </a:lnSpc>
              <a:buFontTx/>
              <a:buNone/>
            </a:pPr>
            <a:r>
              <a:rPr lang="ro-RO" sz="1600"/>
              <a:t>      </a:t>
            </a:r>
            <a:r>
              <a:rPr lang="en-US" sz="1600"/>
              <a:t>As Eminescu, a smart,</a:t>
            </a:r>
            <a:br>
              <a:rPr lang="en-US" sz="1600"/>
            </a:br>
            <a:r>
              <a:rPr lang="en-US" sz="1600"/>
              <a:t>What was a poet in his life.</a:t>
            </a:r>
            <a:br>
              <a:rPr lang="en-US" sz="1600"/>
            </a:br>
            <a:r>
              <a:rPr lang="en-US" sz="1600"/>
              <a:t>The nature and inspired</a:t>
            </a:r>
            <a:br>
              <a:rPr lang="en-US" sz="1600"/>
            </a:br>
            <a:r>
              <a:rPr lang="en-US" sz="1600"/>
              <a:t>And we are delighted ...</a:t>
            </a:r>
            <a:br>
              <a:rPr lang="en-US" sz="1600"/>
            </a:br>
            <a:r>
              <a:rPr lang="en-US" sz="1600"/>
              <a:t>With many beautiful poems.</a:t>
            </a:r>
            <a:br>
              <a:rPr lang="en-US" sz="1600"/>
            </a:br>
            <a:r>
              <a:rPr lang="en-US" sz="1600"/>
              <a:t>The young man, he went ...</a:t>
            </a:r>
            <a:br>
              <a:rPr lang="en-US" sz="1600"/>
            </a:br>
            <a:r>
              <a:rPr lang="en-US" sz="1600"/>
              <a:t>But in our hearts, endures.</a:t>
            </a:r>
            <a:br>
              <a:rPr lang="en-US" sz="1600"/>
            </a:br>
            <a:r>
              <a:rPr lang="en-US" sz="1600"/>
              <a:t>And shine like a Morning Star</a:t>
            </a:r>
            <a:br>
              <a:rPr lang="en-US" sz="1600"/>
            </a:br>
            <a:r>
              <a:rPr lang="en-US" sz="1600"/>
              <a:t>Up on the stars.</a:t>
            </a:r>
            <a:endParaRPr lang="ro-RO" sz="1600"/>
          </a:p>
          <a:p>
            <a:pPr>
              <a:lnSpc>
                <a:spcPct val="80000"/>
              </a:lnSpc>
              <a:buFontTx/>
              <a:buNone/>
            </a:pPr>
            <a:endParaRPr lang="ro-RO" sz="1600"/>
          </a:p>
          <a:p>
            <a:pPr>
              <a:lnSpc>
                <a:spcPct val="80000"/>
              </a:lnSpc>
              <a:buFontTx/>
              <a:buNone/>
            </a:pPr>
            <a:endParaRPr lang="ro-RO" sz="1600"/>
          </a:p>
          <a:p>
            <a:pPr algn="r">
              <a:lnSpc>
                <a:spcPct val="80000"/>
              </a:lnSpc>
              <a:buFontTx/>
              <a:buNone/>
            </a:pPr>
            <a:r>
              <a:rPr lang="ro-RO" sz="1600" b="1"/>
              <a:t>Ţeţu Miruna, fourth grade </a:t>
            </a:r>
          </a:p>
        </p:txBody>
      </p:sp>
      <p:sp>
        <p:nvSpPr>
          <p:cNvPr id="11268" name="AutoShape 4"/>
          <p:cNvSpPr>
            <a:spLocks noChangeArrowheads="1"/>
          </p:cNvSpPr>
          <p:nvPr/>
        </p:nvSpPr>
        <p:spPr bwMode="auto">
          <a:xfrm>
            <a:off x="4356100" y="836613"/>
            <a:ext cx="4392613" cy="5256212"/>
          </a:xfrm>
          <a:prstGeom prst="bevel">
            <a:avLst>
              <a:gd name="adj" fmla="val 12500"/>
            </a:avLst>
          </a:prstGeom>
          <a:solidFill>
            <a:srgbClr val="FFFF66"/>
          </a:solidFill>
          <a:ln w="9525">
            <a:solidFill>
              <a:schemeClr val="tx1"/>
            </a:solidFill>
            <a:miter lim="800000"/>
            <a:headEnd/>
            <a:tailEnd/>
          </a:ln>
          <a:effectLst/>
        </p:spPr>
        <p:txBody>
          <a:bodyPr wrap="none" anchor="ctr"/>
          <a:lstStyle/>
          <a:p>
            <a:endParaRPr lang="en-US"/>
          </a:p>
        </p:txBody>
      </p:sp>
      <p:pic>
        <p:nvPicPr>
          <p:cNvPr id="11269" name="Picture 5" descr="IMGA0101"/>
          <p:cNvPicPr>
            <a:picLocks noChangeAspect="1" noChangeArrowheads="1"/>
          </p:cNvPicPr>
          <p:nvPr/>
        </p:nvPicPr>
        <p:blipFill>
          <a:blip r:embed="rId2" cstate="print"/>
          <a:srcRect/>
          <a:stretch>
            <a:fillRect/>
          </a:stretch>
        </p:blipFill>
        <p:spPr bwMode="auto">
          <a:xfrm>
            <a:off x="4932363" y="1412875"/>
            <a:ext cx="3238500" cy="4173538"/>
          </a:xfrm>
          <a:prstGeom prst="rect">
            <a:avLst/>
          </a:prstGeom>
          <a:noFill/>
        </p:spPr>
      </p:pic>
      <p:graphicFrame>
        <p:nvGraphicFramePr>
          <p:cNvPr id="11277" name="Group 13"/>
          <p:cNvGraphicFramePr>
            <a:graphicFrameLocks noGrp="1"/>
          </p:cNvGraphicFramePr>
          <p:nvPr/>
        </p:nvGraphicFramePr>
        <p:xfrm>
          <a:off x="3810000" y="6165850"/>
          <a:ext cx="5105400" cy="518160"/>
        </p:xfrm>
        <a:graphic>
          <a:graphicData uri="http://schemas.openxmlformats.org/drawingml/2006/table">
            <a:tbl>
              <a:tblPr/>
              <a:tblGrid>
                <a:gridCol w="5105400"/>
              </a:tblGrid>
              <a:tr h="142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o-RO" sz="2800" b="0" i="0" u="none" strike="noStrike" cap="none" normalizeH="0" baseline="0" smtClean="0">
                          <a:ln>
                            <a:noFill/>
                          </a:ln>
                          <a:solidFill>
                            <a:schemeClr val="tx1"/>
                          </a:solidFill>
                          <a:effectLst/>
                          <a:latin typeface="Arial" charset="0"/>
                          <a:cs typeface="Arial" charset="0"/>
                        </a:rPr>
                        <a:t>     </a:t>
                      </a:r>
                      <a:r>
                        <a:rPr kumimoji="0" lang="en-GB" sz="2400" b="1" i="0" u="none" strike="noStrike" cap="none" normalizeH="0" baseline="0" smtClean="0">
                          <a:ln>
                            <a:noFill/>
                          </a:ln>
                          <a:solidFill>
                            <a:schemeClr val="tx1"/>
                          </a:solidFill>
                          <a:effectLst/>
                          <a:latin typeface="Arial" charset="0"/>
                          <a:cs typeface="Arial" charset="0"/>
                        </a:rPr>
                        <a:t>Per</a:t>
                      </a:r>
                      <a:r>
                        <a:rPr kumimoji="0" lang="ro-RO" sz="2400" b="1" i="0" u="none" strike="noStrike" cap="none" normalizeH="0" baseline="0" smtClean="0">
                          <a:ln>
                            <a:noFill/>
                          </a:ln>
                          <a:solidFill>
                            <a:schemeClr val="tx1"/>
                          </a:solidFill>
                          <a:effectLst/>
                          <a:latin typeface="Arial" charset="0"/>
                          <a:cs typeface="Arial" charset="0"/>
                        </a:rPr>
                        <a:t>şunaru Cătălina, grade IV</a:t>
                      </a:r>
                      <a:r>
                        <a:rPr kumimoji="0" lang="ro-RO" sz="2800" b="0" i="0" u="none" strike="noStrike" cap="none" normalizeH="0" baseline="0" smtClean="0">
                          <a:ln>
                            <a:noFill/>
                          </a:ln>
                          <a:solidFill>
                            <a:schemeClr val="tx1"/>
                          </a:solidFill>
                          <a:effectLst/>
                          <a:latin typeface="Arial" charset="0"/>
                          <a:cs typeface="Arial"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advTm="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15962"/>
          </a:xfrm>
        </p:spPr>
        <p:txBody>
          <a:bodyPr/>
          <a:lstStyle/>
          <a:p>
            <a:r>
              <a:rPr lang="en-US" sz="3200" b="1"/>
              <a:t>Discovering Eminescu it eyed child</a:t>
            </a:r>
            <a:r>
              <a:rPr lang="en-US" sz="4000"/>
              <a:t> </a:t>
            </a:r>
          </a:p>
        </p:txBody>
      </p:sp>
      <p:sp>
        <p:nvSpPr>
          <p:cNvPr id="13315" name="Rectangle 3"/>
          <p:cNvSpPr>
            <a:spLocks noGrp="1" noChangeArrowheads="1"/>
          </p:cNvSpPr>
          <p:nvPr>
            <p:ph type="body" idx="1"/>
          </p:nvPr>
        </p:nvSpPr>
        <p:spPr>
          <a:xfrm>
            <a:off x="457200" y="1143000"/>
            <a:ext cx="8229600" cy="5486400"/>
          </a:xfrm>
        </p:spPr>
        <p:txBody>
          <a:bodyPr/>
          <a:lstStyle/>
          <a:p>
            <a:pPr algn="just">
              <a:lnSpc>
                <a:spcPct val="80000"/>
              </a:lnSpc>
              <a:buFontTx/>
              <a:buNone/>
            </a:pPr>
            <a:r>
              <a:rPr lang="ro-RO" sz="1600"/>
              <a:t>		</a:t>
            </a:r>
            <a:r>
              <a:rPr lang="en-US" sz="1600"/>
              <a:t>Outside you can hear the happy voices of children has been blanketed with snow covering the ground with a white blanket and fluffy. It is evening and snow, stars and snowflakes seem that drops from the sky, as if someone would sift. </a:t>
            </a:r>
            <a:br>
              <a:rPr lang="en-US" sz="1600"/>
            </a:br>
            <a:r>
              <a:rPr lang="en-US" sz="1600"/>
              <a:t>After a day that I enjoyed myself playing with the cold snow, I sat in the armchair in front of the window with a cup of hot chocolate and a book. </a:t>
            </a:r>
            <a:br>
              <a:rPr lang="en-US" sz="1600"/>
            </a:br>
            <a:r>
              <a:rPr lang="ro-RO" sz="1600"/>
              <a:t>	</a:t>
            </a:r>
            <a:r>
              <a:rPr lang="en-US" sz="1600"/>
              <a:t>I knew before the winter holiday on Eminescu, I knew it, "Evening Star" of Romanian poetry, the greatest poet ever had in our country. When I bought this book along with her mother so beautiful covers. I wanted very much to read something written by Eminescu moment had come. I opened it at random and found a photograph of a young man with big eyes, long black hair combed back. Mihai Eminescu was. I was thrilled with the thought that a young engineer, whom I read works after so many years and many millions of children thought I learned about him since then, having the good fortune of being known through his masterpieces. </a:t>
            </a:r>
            <a:br>
              <a:rPr lang="en-US" sz="1600"/>
            </a:br>
            <a:r>
              <a:rPr lang="ro-RO" sz="1600"/>
              <a:t>	</a:t>
            </a:r>
            <a:r>
              <a:rPr lang="en-US" sz="1600"/>
              <a:t>Slowly back by the page and the images appear before my eyes a rare beauty: see deep forests, beautiful colored birds, long and undulating fields, lime roots strongly embedded in giant earth, blue lake full of lilies, which floats a boat, tall poplars that bends in the wind, the moon reflected in the clear water of the lake, the stars that the sky rife, and among them Lucifer that looks extremely beautiful girl, crying in the window of a castle. </a:t>
            </a:r>
            <a:br>
              <a:rPr lang="en-US" sz="1600"/>
            </a:br>
            <a:r>
              <a:rPr lang="ro-RO" sz="1600"/>
              <a:t>	</a:t>
            </a:r>
            <a:r>
              <a:rPr lang="en-US" sz="1600"/>
              <a:t>I imagine these things as I feel great and want to read more and more, until the points are transformed into birds who fly on the white page and I fall asleep happy that I found at least part of what it called. </a:t>
            </a:r>
            <a:br>
              <a:rPr lang="en-US" sz="1600"/>
            </a:br>
            <a:endParaRPr lang="ro-RO" sz="1600"/>
          </a:p>
          <a:p>
            <a:pPr algn="r">
              <a:lnSpc>
                <a:spcPct val="80000"/>
              </a:lnSpc>
              <a:buFontTx/>
              <a:buNone/>
            </a:pPr>
            <a:r>
              <a:rPr lang="ro-RO" sz="1600" b="1"/>
              <a:t>Parvulescu Ana Maria, grade IV</a:t>
            </a:r>
            <a:endParaRPr lang="en-US" sz="16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4693444" y="197168"/>
            <a:ext cx="3977640" cy="2137410"/>
          </a:xfrm>
        </p:spPr>
        <p:txBody>
          <a:bodyPr lIns="0" tIns="0" rIns="0" bIns="0" anchor="t"/>
          <a:lstStyle/>
          <a:p>
            <a:pPr>
              <a:lnSpc>
                <a:spcPct val="95000"/>
              </a:lnSpc>
            </a:pPr>
            <a:r>
              <a:rPr lang="en-US" sz="4300" dirty="0">
                <a:solidFill>
                  <a:srgbClr val="000000"/>
                </a:solidFill>
                <a:latin typeface="Arial" charset="0"/>
              </a:rPr>
              <a:t>Famous People From Illinois</a:t>
            </a:r>
          </a:p>
        </p:txBody>
      </p:sp>
      <p:sp>
        <p:nvSpPr>
          <p:cNvPr id="2050" name="Rectangle 2"/>
          <p:cNvSpPr>
            <a:spLocks noGrp="1" noChangeArrowheads="1"/>
          </p:cNvSpPr>
          <p:nvPr>
            <p:ph type="subTitle" idx="1"/>
          </p:nvPr>
        </p:nvSpPr>
        <p:spPr>
          <a:xfrm>
            <a:off x="4794885" y="2743200"/>
            <a:ext cx="3981927" cy="3047524"/>
          </a:xfrm>
        </p:spPr>
        <p:txBody>
          <a:bodyPr lIns="0" tIns="0" rIns="0" bIns="0"/>
          <a:lstStyle/>
          <a:p>
            <a:pPr>
              <a:lnSpc>
                <a:spcPct val="95000"/>
              </a:lnSpc>
              <a:spcBef>
                <a:spcPct val="0"/>
              </a:spcBef>
            </a:pPr>
            <a:r>
              <a:rPr lang="en-US">
                <a:solidFill>
                  <a:srgbClr val="000000"/>
                </a:solidFill>
                <a:latin typeface="Arial" charset="0"/>
              </a:rPr>
              <a:t>Created by 2nd graders from:</a:t>
            </a:r>
            <a:endParaRPr lang="en-US"/>
          </a:p>
          <a:p>
            <a:pPr>
              <a:lnSpc>
                <a:spcPct val="95000"/>
              </a:lnSpc>
              <a:spcBef>
                <a:spcPct val="0"/>
              </a:spcBef>
            </a:pPr>
            <a:r>
              <a:rPr lang="en-US">
                <a:solidFill>
                  <a:srgbClr val="000000"/>
                </a:solidFill>
                <a:latin typeface="Arial" charset="0"/>
              </a:rPr>
              <a:t>Cathedral of St. Raymond School</a:t>
            </a:r>
            <a:endParaRPr lang="en-US"/>
          </a:p>
          <a:p>
            <a:pPr>
              <a:lnSpc>
                <a:spcPct val="95000"/>
              </a:lnSpc>
              <a:spcBef>
                <a:spcPct val="0"/>
              </a:spcBef>
            </a:pPr>
            <a:r>
              <a:rPr lang="en-US">
                <a:solidFill>
                  <a:srgbClr val="000000"/>
                </a:solidFill>
                <a:latin typeface="Arial" charset="0"/>
              </a:rPr>
              <a:t>Joliet, IL USA</a:t>
            </a:r>
          </a:p>
        </p:txBody>
      </p:sp>
      <p:pic>
        <p:nvPicPr>
          <p:cNvPr id="2052" name="Picture 4"/>
          <p:cNvPicPr>
            <a:picLocks noChangeAspect="1" noChangeArrowheads="1"/>
          </p:cNvPicPr>
          <p:nvPr/>
        </p:nvPicPr>
        <p:blipFill>
          <a:blip r:embed="rId2" cstate="print"/>
          <a:srcRect/>
          <a:stretch>
            <a:fillRect/>
          </a:stretch>
        </p:blipFill>
        <p:spPr bwMode="auto">
          <a:xfrm>
            <a:off x="182880" y="91440"/>
            <a:ext cx="4389120" cy="585216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323850" y="620713"/>
            <a:ext cx="4176713" cy="5545137"/>
          </a:xfrm>
          <a:prstGeom prst="bevel">
            <a:avLst>
              <a:gd name="adj" fmla="val 12500"/>
            </a:avLst>
          </a:prstGeom>
          <a:solidFill>
            <a:srgbClr val="FFFF66"/>
          </a:solidFill>
          <a:ln w="9525">
            <a:solidFill>
              <a:schemeClr val="tx1"/>
            </a:solidFill>
            <a:miter lim="800000"/>
            <a:headEnd/>
            <a:tailEnd/>
          </a:ln>
          <a:effectLst/>
        </p:spPr>
        <p:txBody>
          <a:bodyPr wrap="none" anchor="ctr"/>
          <a:lstStyle/>
          <a:p>
            <a:endParaRPr lang="en-US"/>
          </a:p>
        </p:txBody>
      </p:sp>
      <p:pic>
        <p:nvPicPr>
          <p:cNvPr id="15363" name="Picture 3" descr="IMGA0106"/>
          <p:cNvPicPr>
            <a:picLocks noChangeAspect="1" noChangeArrowheads="1"/>
          </p:cNvPicPr>
          <p:nvPr/>
        </p:nvPicPr>
        <p:blipFill>
          <a:blip r:embed="rId2" cstate="print"/>
          <a:srcRect/>
          <a:stretch>
            <a:fillRect/>
          </a:stretch>
        </p:blipFill>
        <p:spPr bwMode="auto">
          <a:xfrm>
            <a:off x="827088" y="1125538"/>
            <a:ext cx="3167062" cy="4464050"/>
          </a:xfrm>
          <a:prstGeom prst="rect">
            <a:avLst/>
          </a:prstGeom>
          <a:noFill/>
        </p:spPr>
      </p:pic>
      <p:sp>
        <p:nvSpPr>
          <p:cNvPr id="15364" name="AutoShape 4"/>
          <p:cNvSpPr>
            <a:spLocks noChangeArrowheads="1"/>
          </p:cNvSpPr>
          <p:nvPr/>
        </p:nvSpPr>
        <p:spPr bwMode="auto">
          <a:xfrm>
            <a:off x="4716463" y="692150"/>
            <a:ext cx="4176712" cy="5545138"/>
          </a:xfrm>
          <a:prstGeom prst="bevel">
            <a:avLst>
              <a:gd name="adj" fmla="val 12500"/>
            </a:avLst>
          </a:prstGeom>
          <a:solidFill>
            <a:srgbClr val="FFFF66"/>
          </a:solidFill>
          <a:ln w="9525">
            <a:solidFill>
              <a:schemeClr val="tx1"/>
            </a:solidFill>
            <a:miter lim="800000"/>
            <a:headEnd/>
            <a:tailEnd/>
          </a:ln>
          <a:effectLst/>
        </p:spPr>
        <p:txBody>
          <a:bodyPr wrap="none" anchor="ctr"/>
          <a:lstStyle/>
          <a:p>
            <a:endParaRPr lang="en-US"/>
          </a:p>
        </p:txBody>
      </p:sp>
      <p:pic>
        <p:nvPicPr>
          <p:cNvPr id="15365" name="Picture 5" descr="IMGA0099"/>
          <p:cNvPicPr>
            <a:picLocks noChangeAspect="1" noChangeArrowheads="1"/>
          </p:cNvPicPr>
          <p:nvPr/>
        </p:nvPicPr>
        <p:blipFill>
          <a:blip r:embed="rId3" cstate="print"/>
          <a:srcRect/>
          <a:stretch>
            <a:fillRect/>
          </a:stretch>
        </p:blipFill>
        <p:spPr bwMode="auto">
          <a:xfrm>
            <a:off x="5219700" y="1196975"/>
            <a:ext cx="3168650" cy="4537075"/>
          </a:xfrm>
          <a:prstGeom prst="rect">
            <a:avLst/>
          </a:prstGeom>
          <a:noFill/>
        </p:spPr>
      </p:pic>
    </p:spTree>
  </p:cSld>
  <p:clrMapOvr>
    <a:masterClrMapping/>
  </p:clrMapOvr>
  <p:transition advTm="4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15962"/>
          </a:xfrm>
        </p:spPr>
        <p:txBody>
          <a:bodyPr/>
          <a:lstStyle/>
          <a:p>
            <a:r>
              <a:rPr lang="en-US" sz="4000"/>
              <a:t>Mihai Eminescu Romanian Evening </a:t>
            </a:r>
          </a:p>
        </p:txBody>
      </p:sp>
      <p:sp>
        <p:nvSpPr>
          <p:cNvPr id="16387" name="Rectangle 3"/>
          <p:cNvSpPr>
            <a:spLocks noGrp="1" noChangeArrowheads="1"/>
          </p:cNvSpPr>
          <p:nvPr>
            <p:ph type="body" idx="1"/>
          </p:nvPr>
        </p:nvSpPr>
        <p:spPr>
          <a:xfrm>
            <a:off x="457200" y="1143000"/>
            <a:ext cx="8229600" cy="5486400"/>
          </a:xfrm>
        </p:spPr>
        <p:txBody>
          <a:bodyPr/>
          <a:lstStyle/>
          <a:p>
            <a:pPr>
              <a:lnSpc>
                <a:spcPct val="80000"/>
              </a:lnSpc>
              <a:buFontTx/>
              <a:buNone/>
            </a:pPr>
            <a:r>
              <a:rPr lang="ro-RO" sz="1400"/>
              <a:t>		</a:t>
            </a:r>
            <a:r>
              <a:rPr lang="en-US" sz="1400"/>
              <a:t>Mihai Eminescu is the greatest poet of tutror time, called the Morning Star Romanian poetry. It was born on 15 January 1850 at Botosani.</a:t>
            </a:r>
            <a:br>
              <a:rPr lang="en-US" sz="1400"/>
            </a:br>
            <a:r>
              <a:rPr lang="en-US" sz="1400"/>
              <a:t>Since I was small, was different from others because he spent so much time in the woods, preferring to admire nature, instead of playing with children his age.</a:t>
            </a:r>
            <a:br>
              <a:rPr lang="en-US" sz="1400"/>
            </a:br>
            <a:r>
              <a:rPr lang="ro-RO" sz="1400"/>
              <a:t>	</a:t>
            </a:r>
            <a:r>
              <a:rPr lang="en-US" sz="1400"/>
              <a:t>The greatest Romanian poet and one of the great lyrical world, Mihai Eminescu was impressed by the charm of homeland, while evocative of a national history rich in heroes and deeds of glory.</a:t>
            </a:r>
            <a:br>
              <a:rPr lang="en-US" sz="1400"/>
            </a:br>
            <a:r>
              <a:rPr lang="en-US" sz="1400"/>
              <a:t>Charming descriptions of nature, the feelings down on paper, it makes you dream and every word to go back in time. 'As a child wandered forests "says the poet.</a:t>
            </a:r>
            <a:br>
              <a:rPr lang="en-US" sz="1400"/>
            </a:br>
            <a:r>
              <a:rPr lang="en-US" sz="1400"/>
              <a:t>The school years, are interested in theater, poetry and culture. He loved nature, lake, forest, lime blossom, spring, summer nights, stars ... stars.</a:t>
            </a:r>
            <a:br>
              <a:rPr lang="en-US" sz="1400"/>
            </a:br>
            <a:r>
              <a:rPr lang="ro-RO" sz="1400"/>
              <a:t>	</a:t>
            </a:r>
            <a:r>
              <a:rPr lang="en-US" sz="1400"/>
              <a:t>I think and I imagine, as one evening, on a bench under a lime tree, stood thoughtfully Mihai Eminescu.</a:t>
            </a:r>
            <a:br>
              <a:rPr lang="en-US" sz="1400"/>
            </a:br>
            <a:r>
              <a:rPr lang="ro-RO" sz="1400"/>
              <a:t>	</a:t>
            </a:r>
            <a:r>
              <a:rPr lang="en-US" sz="1400"/>
              <a:t>Lifting his gaze to the sky through the branches of lime, the poet saw the evening star, the brightest star in the sky, but also single.</a:t>
            </a:r>
            <a:br>
              <a:rPr lang="en-US" sz="1400"/>
            </a:br>
            <a:r>
              <a:rPr lang="en-US" sz="1400"/>
              <a:t>Luceafãrului glitter and got drunk and filled their eyes and soul. So I guess that was born this wonderful poem, which is of paramount importance to us, all Romanians.</a:t>
            </a:r>
            <a:br>
              <a:rPr lang="en-US" sz="1400"/>
            </a:br>
            <a:r>
              <a:rPr lang="ro-RO" sz="1400"/>
              <a:t>	</a:t>
            </a:r>
            <a:r>
              <a:rPr lang="en-US" sz="1400"/>
              <a:t>After he composed this poem and left over lime, bright as the sun and moon loving, left for New Morning Star.</a:t>
            </a:r>
            <a:br>
              <a:rPr lang="en-US" sz="1400"/>
            </a:br>
            <a:r>
              <a:rPr lang="ro-RO" sz="1400"/>
              <a:t>	</a:t>
            </a:r>
            <a:r>
              <a:rPr lang="en-US" sz="1400"/>
              <a:t>Every night, when I read this poem, I look the stars and found that Morning Star is there waiting for me as inspired and Mihail Eminescu.</a:t>
            </a:r>
            <a:br>
              <a:rPr lang="en-US" sz="1400"/>
            </a:br>
            <a:r>
              <a:rPr lang="ro-RO" sz="1400"/>
              <a:t>	</a:t>
            </a:r>
            <a:r>
              <a:rPr lang="en-US" sz="1400"/>
              <a:t>The great poet in his lyrics and sang the beauties of nature, the history of our people and the peoples of the world, love and exploited by brilliantly in their poetry and prose as part of our popular creation.</a:t>
            </a:r>
            <a:br>
              <a:rPr lang="en-US" sz="1400"/>
            </a:br>
            <a:r>
              <a:rPr lang="ro-RO" sz="1400"/>
              <a:t>	</a:t>
            </a:r>
            <a:r>
              <a:rPr lang="en-US" sz="1400"/>
              <a:t>Considered, Romanian poetry evening star ", lifted on top of the Romanian language expressiveness, managed to highlight the value and richness of means of expression and beauty. </a:t>
            </a:r>
            <a:endParaRPr lang="ro-RO" sz="1400"/>
          </a:p>
          <a:p>
            <a:pPr algn="r">
              <a:lnSpc>
                <a:spcPct val="80000"/>
              </a:lnSpc>
              <a:buFontTx/>
              <a:buNone/>
            </a:pPr>
            <a:endParaRPr lang="ro-RO" sz="1600" b="1"/>
          </a:p>
          <a:p>
            <a:pPr algn="r">
              <a:lnSpc>
                <a:spcPct val="80000"/>
              </a:lnSpc>
              <a:buFontTx/>
              <a:buNone/>
            </a:pPr>
            <a:r>
              <a:rPr lang="ro-RO" sz="1600" b="1"/>
              <a:t>Persunaru Catalina, grade IV</a:t>
            </a:r>
          </a:p>
          <a:p>
            <a:pPr>
              <a:lnSpc>
                <a:spcPct val="80000"/>
              </a:lnSpc>
              <a:buFontTx/>
              <a:buNone/>
            </a:pPr>
            <a:endParaRPr lang="en-US" sz="16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260350"/>
            <a:ext cx="8147050" cy="1800225"/>
          </a:xfrm>
        </p:spPr>
        <p:txBody>
          <a:bodyPr/>
          <a:lstStyle/>
          <a:p>
            <a:pPr algn="ctr">
              <a:buFontTx/>
              <a:buNone/>
            </a:pPr>
            <a:r>
              <a:rPr lang="ro-RO"/>
              <a:t>,, </a:t>
            </a:r>
            <a:r>
              <a:rPr lang="en-US"/>
              <a:t>What swing, woods,</a:t>
            </a:r>
            <a:br>
              <a:rPr lang="en-US"/>
            </a:br>
            <a:r>
              <a:rPr lang="en-US"/>
              <a:t>No rain, no wind,</a:t>
            </a:r>
            <a:br>
              <a:rPr lang="en-US"/>
            </a:br>
            <a:r>
              <a:rPr lang="en-US"/>
              <a:t>The branches to the ground</a:t>
            </a:r>
            <a:r>
              <a:rPr lang="pt-BR"/>
              <a:t>?"</a:t>
            </a:r>
            <a:endParaRPr lang="ro-RO"/>
          </a:p>
        </p:txBody>
      </p:sp>
      <p:sp>
        <p:nvSpPr>
          <p:cNvPr id="17411" name="AutoShape 3"/>
          <p:cNvSpPr>
            <a:spLocks noChangeArrowheads="1"/>
          </p:cNvSpPr>
          <p:nvPr/>
        </p:nvSpPr>
        <p:spPr bwMode="auto">
          <a:xfrm>
            <a:off x="323850" y="2205038"/>
            <a:ext cx="3382963" cy="4248150"/>
          </a:xfrm>
          <a:prstGeom prst="bevel">
            <a:avLst>
              <a:gd name="adj" fmla="val 12500"/>
            </a:avLst>
          </a:prstGeom>
          <a:solidFill>
            <a:srgbClr val="FFFF66"/>
          </a:solidFill>
          <a:ln w="9525">
            <a:solidFill>
              <a:schemeClr val="tx1"/>
            </a:solidFill>
            <a:miter lim="800000"/>
            <a:headEnd/>
            <a:tailEnd/>
          </a:ln>
          <a:effectLst/>
        </p:spPr>
        <p:txBody>
          <a:bodyPr wrap="none" anchor="ctr"/>
          <a:lstStyle/>
          <a:p>
            <a:endParaRPr lang="en-US"/>
          </a:p>
        </p:txBody>
      </p:sp>
      <p:pic>
        <p:nvPicPr>
          <p:cNvPr id="17412" name="Picture 4" descr="IMGA0857"/>
          <p:cNvPicPr>
            <a:picLocks noChangeAspect="1" noChangeArrowheads="1"/>
          </p:cNvPicPr>
          <p:nvPr/>
        </p:nvPicPr>
        <p:blipFill>
          <a:blip r:embed="rId2" cstate="print"/>
          <a:srcRect/>
          <a:stretch>
            <a:fillRect/>
          </a:stretch>
        </p:blipFill>
        <p:spPr bwMode="auto">
          <a:xfrm>
            <a:off x="755650" y="2636838"/>
            <a:ext cx="2500313" cy="3384550"/>
          </a:xfrm>
          <a:prstGeom prst="rect">
            <a:avLst/>
          </a:prstGeom>
          <a:noFill/>
        </p:spPr>
      </p:pic>
      <p:sp>
        <p:nvSpPr>
          <p:cNvPr id="17413" name="AutoShape 5"/>
          <p:cNvSpPr>
            <a:spLocks noChangeArrowheads="1"/>
          </p:cNvSpPr>
          <p:nvPr/>
        </p:nvSpPr>
        <p:spPr bwMode="auto">
          <a:xfrm>
            <a:off x="3924300" y="2636838"/>
            <a:ext cx="4968875" cy="3887787"/>
          </a:xfrm>
          <a:prstGeom prst="bevel">
            <a:avLst>
              <a:gd name="adj" fmla="val 12500"/>
            </a:avLst>
          </a:prstGeom>
          <a:solidFill>
            <a:srgbClr val="FFFF66"/>
          </a:solidFill>
          <a:ln w="9525">
            <a:solidFill>
              <a:schemeClr val="tx1"/>
            </a:solidFill>
            <a:miter lim="800000"/>
            <a:headEnd/>
            <a:tailEnd/>
          </a:ln>
          <a:effectLst/>
        </p:spPr>
        <p:txBody>
          <a:bodyPr wrap="none" anchor="ctr"/>
          <a:lstStyle/>
          <a:p>
            <a:endParaRPr lang="en-US"/>
          </a:p>
        </p:txBody>
      </p:sp>
      <p:pic>
        <p:nvPicPr>
          <p:cNvPr id="17414" name="Picture 6" descr="IMGA0856"/>
          <p:cNvPicPr>
            <a:picLocks noChangeAspect="1" noChangeArrowheads="1"/>
          </p:cNvPicPr>
          <p:nvPr/>
        </p:nvPicPr>
        <p:blipFill>
          <a:blip r:embed="rId3" cstate="print"/>
          <a:srcRect/>
          <a:stretch>
            <a:fillRect/>
          </a:stretch>
        </p:blipFill>
        <p:spPr bwMode="auto">
          <a:xfrm>
            <a:off x="4427538" y="3141663"/>
            <a:ext cx="3889375" cy="2879725"/>
          </a:xfrm>
          <a:prstGeom prst="rect">
            <a:avLst/>
          </a:prstGeom>
          <a:noFill/>
        </p:spPr>
      </p:pic>
    </p:spTree>
  </p:cSld>
  <p:clrMapOvr>
    <a:masterClrMapping/>
  </p:clrMapOvr>
  <p:transition advTm="4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8435" name="Rectangle 3"/>
          <p:cNvSpPr>
            <a:spLocks noChangeArrowheads="1"/>
          </p:cNvSpPr>
          <p:nvPr/>
        </p:nvSpPr>
        <p:spPr bwMode="auto">
          <a:xfrm>
            <a:off x="4632325" y="1438275"/>
            <a:ext cx="184150" cy="92075"/>
          </a:xfrm>
          <a:prstGeom prst="rect">
            <a:avLst/>
          </a:prstGeom>
          <a:noFill/>
          <a:ln w="9525">
            <a:noFill/>
            <a:miter lim="800000"/>
            <a:headEnd/>
            <a:tailEnd/>
          </a:ln>
          <a:effectLst/>
        </p:spPr>
        <p:txBody>
          <a:bodyPr wrap="none" anchor="ctr">
            <a:spAutoFit/>
          </a:bodyPr>
          <a:lstStyle/>
          <a:p>
            <a:pPr algn="ctr"/>
            <a:r>
              <a:rPr lang="ro-RO">
                <a:solidFill>
                  <a:srgbClr val="000000"/>
                </a:solidFill>
                <a:cs typeface="Times New Roman" charset="0"/>
              </a:rPr>
              <a:t> </a:t>
            </a:r>
            <a:endParaRPr lang="ro-RO"/>
          </a:p>
        </p:txBody>
      </p:sp>
      <p:graphicFrame>
        <p:nvGraphicFramePr>
          <p:cNvPr id="18450" name="Group 18"/>
          <p:cNvGraphicFramePr>
            <a:graphicFrameLocks noGrp="1"/>
          </p:cNvGraphicFramePr>
          <p:nvPr/>
        </p:nvGraphicFramePr>
        <p:xfrm>
          <a:off x="457200" y="381000"/>
          <a:ext cx="4648200" cy="944880"/>
        </p:xfrm>
        <a:graphic>
          <a:graphicData uri="http://schemas.openxmlformats.org/drawingml/2006/table">
            <a:tbl>
              <a:tblPr/>
              <a:tblGrid>
                <a:gridCol w="4648200"/>
              </a:tblGrid>
              <a:tr h="86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Dramatizing</a:t>
                      </a:r>
                      <a:r>
                        <a:rPr kumimoji="0" lang="en-US" sz="2800" b="0" i="0" u="none" strike="noStrike" cap="none" normalizeH="0" baseline="0" smtClean="0">
                          <a:ln>
                            <a:noFill/>
                          </a:ln>
                          <a:solidFill>
                            <a:schemeClr val="tx1"/>
                          </a:solidFill>
                          <a:effectLst/>
                          <a:latin typeface="Arial" charset="0"/>
                          <a:cs typeface="Arial" charset="0"/>
                        </a:rPr>
                        <a:t> </a:t>
                      </a:r>
                      <a:r>
                        <a:rPr kumimoji="0" lang="ro-RO" sz="2800" b="0" i="0" u="none" strike="noStrike" cap="none" normalizeH="0" baseline="0" smtClean="0">
                          <a:ln>
                            <a:noFill/>
                          </a:ln>
                          <a:solidFill>
                            <a:schemeClr val="tx1"/>
                          </a:solidFill>
                          <a:effectLst/>
                          <a:latin typeface="Arial" charset="0"/>
                          <a:cs typeface="Arial" charset="0"/>
                        </a:rPr>
                        <a:t>- g</a:t>
                      </a:r>
                      <a:r>
                        <a:rPr kumimoji="0" lang="en-US" sz="2800" b="0" i="0" u="none" strike="noStrike" cap="none" normalizeH="0" baseline="0" smtClean="0">
                          <a:ln>
                            <a:noFill/>
                          </a:ln>
                          <a:solidFill>
                            <a:schemeClr val="tx1"/>
                          </a:solidFill>
                          <a:effectLst/>
                          <a:latin typeface="Arial" charset="0"/>
                          <a:cs typeface="Arial" charset="0"/>
                        </a:rPr>
                        <a:t>reat writer </a:t>
                      </a:r>
                      <a:r>
                        <a:rPr kumimoji="0" lang="ro-RO" sz="2800" b="1" i="0" u="none" strike="noStrike" cap="none" normalizeH="0" baseline="0" smtClean="0">
                          <a:ln>
                            <a:noFill/>
                          </a:ln>
                          <a:solidFill>
                            <a:schemeClr val="tx1"/>
                          </a:solidFill>
                          <a:effectLst/>
                          <a:latin typeface="Arial" charset="0"/>
                          <a:cs typeface="Arial" charset="0"/>
                        </a:rPr>
                        <a:t>ION LUCA CARAGIALE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8442" name="AutoShape 10"/>
          <p:cNvSpPr>
            <a:spLocks noChangeArrowheads="1"/>
          </p:cNvSpPr>
          <p:nvPr/>
        </p:nvSpPr>
        <p:spPr bwMode="auto">
          <a:xfrm>
            <a:off x="179388" y="2276475"/>
            <a:ext cx="4427537" cy="3600450"/>
          </a:xfrm>
          <a:prstGeom prst="bevel">
            <a:avLst>
              <a:gd name="adj" fmla="val 12500"/>
            </a:avLst>
          </a:prstGeom>
          <a:solidFill>
            <a:srgbClr val="FFFF66"/>
          </a:solidFill>
          <a:ln w="9525">
            <a:solidFill>
              <a:schemeClr val="tx1"/>
            </a:solidFill>
            <a:miter lim="800000"/>
            <a:headEnd/>
            <a:tailEnd/>
          </a:ln>
          <a:effectLst/>
        </p:spPr>
        <p:txBody>
          <a:bodyPr wrap="none" anchor="ctr"/>
          <a:lstStyle/>
          <a:p>
            <a:endParaRPr lang="en-US"/>
          </a:p>
        </p:txBody>
      </p:sp>
      <p:pic>
        <p:nvPicPr>
          <p:cNvPr id="18443" name="Picture 11" descr="Picture 153"/>
          <p:cNvPicPr>
            <a:picLocks noChangeAspect="1" noChangeArrowheads="1"/>
          </p:cNvPicPr>
          <p:nvPr/>
        </p:nvPicPr>
        <p:blipFill>
          <a:blip r:embed="rId2" cstate="print"/>
          <a:srcRect/>
          <a:stretch>
            <a:fillRect/>
          </a:stretch>
        </p:blipFill>
        <p:spPr bwMode="auto">
          <a:xfrm>
            <a:off x="611188" y="2708275"/>
            <a:ext cx="3529012" cy="2735263"/>
          </a:xfrm>
          <a:prstGeom prst="rect">
            <a:avLst/>
          </a:prstGeom>
          <a:noFill/>
        </p:spPr>
      </p:pic>
      <p:sp>
        <p:nvSpPr>
          <p:cNvPr id="18444" name="AutoShape 12"/>
          <p:cNvSpPr>
            <a:spLocks noChangeArrowheads="1"/>
          </p:cNvSpPr>
          <p:nvPr/>
        </p:nvSpPr>
        <p:spPr bwMode="auto">
          <a:xfrm>
            <a:off x="4716463" y="3257550"/>
            <a:ext cx="4427537" cy="3600450"/>
          </a:xfrm>
          <a:prstGeom prst="bevel">
            <a:avLst>
              <a:gd name="adj" fmla="val 12500"/>
            </a:avLst>
          </a:prstGeom>
          <a:solidFill>
            <a:srgbClr val="CC9900"/>
          </a:solidFill>
          <a:ln w="9525">
            <a:solidFill>
              <a:schemeClr val="tx1"/>
            </a:solidFill>
            <a:miter lim="800000"/>
            <a:headEnd/>
            <a:tailEnd/>
          </a:ln>
          <a:effectLst/>
        </p:spPr>
        <p:txBody>
          <a:bodyPr wrap="none" anchor="ctr"/>
          <a:lstStyle/>
          <a:p>
            <a:endParaRPr lang="en-US"/>
          </a:p>
        </p:txBody>
      </p:sp>
      <p:pic>
        <p:nvPicPr>
          <p:cNvPr id="18445" name="Picture 13" descr="Picture 161"/>
          <p:cNvPicPr>
            <a:picLocks noChangeAspect="1" noChangeArrowheads="1"/>
          </p:cNvPicPr>
          <p:nvPr/>
        </p:nvPicPr>
        <p:blipFill>
          <a:blip r:embed="rId3" cstate="print"/>
          <a:srcRect/>
          <a:stretch>
            <a:fillRect/>
          </a:stretch>
        </p:blipFill>
        <p:spPr bwMode="auto">
          <a:xfrm>
            <a:off x="5076825" y="3716338"/>
            <a:ext cx="3687763" cy="2733675"/>
          </a:xfrm>
          <a:prstGeom prst="rect">
            <a:avLst/>
          </a:prstGeom>
          <a:noFill/>
        </p:spPr>
      </p:pic>
      <p:sp>
        <p:nvSpPr>
          <p:cNvPr id="18446" name="AutoShape 14"/>
          <p:cNvSpPr>
            <a:spLocks noChangeArrowheads="1"/>
          </p:cNvSpPr>
          <p:nvPr/>
        </p:nvSpPr>
        <p:spPr bwMode="auto">
          <a:xfrm>
            <a:off x="5508625" y="0"/>
            <a:ext cx="3455988" cy="3213100"/>
          </a:xfrm>
          <a:prstGeom prst="bevel">
            <a:avLst>
              <a:gd name="adj" fmla="val 12500"/>
            </a:avLst>
          </a:prstGeom>
          <a:solidFill>
            <a:srgbClr val="FFFF66"/>
          </a:solidFill>
          <a:ln w="9525">
            <a:solidFill>
              <a:schemeClr val="tx1"/>
            </a:solidFill>
            <a:miter lim="800000"/>
            <a:headEnd/>
            <a:tailEnd/>
          </a:ln>
          <a:effectLst/>
        </p:spPr>
        <p:txBody>
          <a:bodyPr wrap="none" anchor="ctr"/>
          <a:lstStyle/>
          <a:p>
            <a:endParaRPr lang="en-US"/>
          </a:p>
        </p:txBody>
      </p:sp>
      <p:pic>
        <p:nvPicPr>
          <p:cNvPr id="18447" name="Picture 15" descr="Picture 157"/>
          <p:cNvPicPr>
            <a:picLocks noChangeAspect="1" noChangeArrowheads="1"/>
          </p:cNvPicPr>
          <p:nvPr/>
        </p:nvPicPr>
        <p:blipFill>
          <a:blip r:embed="rId4" cstate="print"/>
          <a:srcRect/>
          <a:stretch>
            <a:fillRect/>
          </a:stretch>
        </p:blipFill>
        <p:spPr bwMode="auto">
          <a:xfrm>
            <a:off x="5867400" y="188913"/>
            <a:ext cx="2670175" cy="2878137"/>
          </a:xfrm>
          <a:prstGeom prst="rect">
            <a:avLst/>
          </a:prstGeom>
          <a:noFill/>
        </p:spPr>
      </p:pic>
    </p:spTree>
  </p:cSld>
  <p:clrMapOvr>
    <a:masterClrMapping/>
  </p:clrMapOvr>
  <p:transition advTm="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304800"/>
            <a:ext cx="8229600" cy="5792788"/>
          </a:xfrm>
        </p:spPr>
        <p:txBody>
          <a:bodyPr/>
          <a:lstStyle/>
          <a:p>
            <a:pPr>
              <a:buFontTx/>
              <a:buNone/>
            </a:pPr>
            <a:r>
              <a:rPr lang="ro-RO"/>
              <a:t> </a:t>
            </a:r>
          </a:p>
          <a:p>
            <a:pPr>
              <a:buFontTx/>
              <a:buNone/>
            </a:pPr>
            <a:endParaRPr lang="ro-RO"/>
          </a:p>
        </p:txBody>
      </p:sp>
      <p:sp>
        <p:nvSpPr>
          <p:cNvPr id="4106" name="WordArt 10"/>
          <p:cNvSpPr>
            <a:spLocks noChangeArrowheads="1" noChangeShapeType="1" noTextEdit="1"/>
          </p:cNvSpPr>
          <p:nvPr/>
        </p:nvSpPr>
        <p:spPr bwMode="auto">
          <a:xfrm>
            <a:off x="1447800" y="1066800"/>
            <a:ext cx="6362700" cy="24384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99FF33"/>
                  </a:solidFill>
                  <a:round/>
                  <a:headEnd/>
                  <a:tailEnd/>
                </a:ln>
                <a:solidFill>
                  <a:schemeClr val="folHlink"/>
                </a:solidFill>
                <a:effectLst>
                  <a:outerShdw dist="125724" dir="18900000" algn="ctr" rotWithShape="0">
                    <a:srgbClr val="000099"/>
                  </a:outerShdw>
                </a:effectLst>
                <a:latin typeface="Impact"/>
              </a:rPr>
              <a:t>Fourth Grade Students</a:t>
            </a:r>
          </a:p>
          <a:p>
            <a:pPr algn="ctr"/>
            <a:r>
              <a:rPr lang="en-US" sz="3600" kern="10" spc="-360">
                <a:ln w="12700">
                  <a:solidFill>
                    <a:srgbClr val="99FF33"/>
                  </a:solidFill>
                  <a:round/>
                  <a:headEnd/>
                  <a:tailEnd/>
                </a:ln>
                <a:solidFill>
                  <a:schemeClr val="folHlink"/>
                </a:solidFill>
                <a:effectLst>
                  <a:outerShdw dist="125724" dir="18900000" algn="ctr" rotWithShape="0">
                    <a:srgbClr val="000099"/>
                  </a:outerShdw>
                </a:effectLst>
                <a:latin typeface="Impact"/>
              </a:rPr>
              <a:t>  The school grade I-VIII-Băicoi Lilieşti</a:t>
            </a:r>
          </a:p>
        </p:txBody>
      </p:sp>
      <p:sp>
        <p:nvSpPr>
          <p:cNvPr id="4108" name="WordArt 12"/>
          <p:cNvSpPr>
            <a:spLocks noChangeArrowheads="1" noChangeShapeType="1" noTextEdit="1"/>
          </p:cNvSpPr>
          <p:nvPr/>
        </p:nvSpPr>
        <p:spPr bwMode="auto">
          <a:xfrm>
            <a:off x="5029200" y="6096000"/>
            <a:ext cx="3748088" cy="360363"/>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hlink"/>
                </a:solidFill>
                <a:effectLst>
                  <a:outerShdw dist="35921" dir="2700000" sy="50000" kx="2115830" algn="bl" rotWithShape="0">
                    <a:srgbClr val="C0C0C0">
                      <a:alpha val="80000"/>
                    </a:srgbClr>
                  </a:outerShdw>
                </a:effectLst>
                <a:latin typeface="Arial Black"/>
              </a:rPr>
              <a:t>Primary Teacher Nina Ilie</a:t>
            </a:r>
          </a:p>
        </p:txBody>
      </p:sp>
      <p:sp>
        <p:nvSpPr>
          <p:cNvPr id="4110" name="WordArt 14"/>
          <p:cNvSpPr>
            <a:spLocks noChangeArrowheads="1" noChangeShapeType="1" noTextEdit="1"/>
          </p:cNvSpPr>
          <p:nvPr/>
        </p:nvSpPr>
        <p:spPr bwMode="auto">
          <a:xfrm>
            <a:off x="1905000" y="4191000"/>
            <a:ext cx="563880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solidFill>
                  <a:schemeClr val="accent2"/>
                </a:solidFill>
                <a:effectLst>
                  <a:outerShdw dist="35921" dir="2700000" sy="50000" rotWithShape="0">
                    <a:srgbClr val="875B0D">
                      <a:alpha val="70000"/>
                    </a:srgbClr>
                  </a:outerShdw>
                </a:effectLst>
                <a:latin typeface="Arial Black"/>
              </a:rPr>
              <a:t>The recently </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4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108"/>
                                        </p:tgtEl>
                                        <p:attrNameLst>
                                          <p:attrName>style.visibility</p:attrName>
                                        </p:attrNameLst>
                                      </p:cBhvr>
                                      <p:to>
                                        <p:strVal val="visible"/>
                                      </p:to>
                                    </p:set>
                                    <p:animEffect transition="in" filter="box(in)">
                                      <p:cBhvr>
                                        <p:cTn id="11"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P spid="41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idx="1"/>
          </p:nvPr>
        </p:nvSpPr>
        <p:spPr>
          <a:xfrm>
            <a:off x="381000" y="2057400"/>
            <a:ext cx="5334000" cy="4525963"/>
          </a:xfrm>
        </p:spPr>
        <p:txBody>
          <a:bodyPr>
            <a:normAutofit lnSpcReduction="10000"/>
          </a:bodyPr>
          <a:lstStyle/>
          <a:p>
            <a:r>
              <a:rPr lang="en-US" sz="2800" dirty="0" smtClean="0"/>
              <a:t>Did </a:t>
            </a:r>
            <a:r>
              <a:rPr lang="en-US" sz="2800" dirty="0"/>
              <a:t>you know that famous people lived in Scarsdale? Well, for example, Linda McCartney was born in Scarsdale in 24/9/1941. If you don’t know who Linda was, she was a famous photographer and the wife of Paul McCartney, one of the beetles. She died in 4/17/1998 because of breast cancer in Tucson, AZ.   </a:t>
            </a:r>
            <a:r>
              <a:rPr lang="en-US" sz="2800" dirty="0" err="1"/>
              <a:t>Saddness</a:t>
            </a:r>
            <a:r>
              <a:rPr lang="en-US" sz="2800" dirty="0"/>
              <a:t>.</a:t>
            </a:r>
          </a:p>
          <a:p>
            <a:endParaRPr lang="en-US" dirty="0"/>
          </a:p>
        </p:txBody>
      </p:sp>
      <p:pic>
        <p:nvPicPr>
          <p:cNvPr id="2065" name="Picture 17"/>
          <p:cNvPicPr>
            <a:picLocks noChangeAspect="1" noChangeArrowheads="1"/>
          </p:cNvPicPr>
          <p:nvPr/>
        </p:nvPicPr>
        <p:blipFill>
          <a:blip r:embed="rId2" cstate="print"/>
          <a:srcRect/>
          <a:stretch>
            <a:fillRect/>
          </a:stretch>
        </p:blipFill>
        <p:spPr bwMode="auto">
          <a:xfrm>
            <a:off x="5943600" y="2286000"/>
            <a:ext cx="2209800" cy="2884549"/>
          </a:xfrm>
          <a:prstGeom prst="rect">
            <a:avLst/>
          </a:prstGeom>
          <a:noFill/>
        </p:spPr>
      </p:pic>
      <p:sp>
        <p:nvSpPr>
          <p:cNvPr id="30" name="TextBox 29"/>
          <p:cNvSpPr txBox="1"/>
          <p:nvPr/>
        </p:nvSpPr>
        <p:spPr>
          <a:xfrm>
            <a:off x="685800" y="457200"/>
            <a:ext cx="7848600" cy="1323439"/>
          </a:xfrm>
          <a:prstGeom prst="rect">
            <a:avLst/>
          </a:prstGeom>
          <a:noFill/>
        </p:spPr>
        <p:txBody>
          <a:bodyPr wrap="square" rtlCol="0">
            <a:spAutoFit/>
          </a:bodyPr>
          <a:lstStyle/>
          <a:p>
            <a:r>
              <a:rPr lang="en-US" sz="4000" dirty="0" smtClean="0"/>
              <a:t>Famous People From Scarsdale</a:t>
            </a:r>
          </a:p>
          <a:p>
            <a:r>
              <a:rPr lang="en-US" sz="4000" dirty="0" smtClean="0"/>
              <a:t>By, Rachel and Caroline</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idx="1"/>
          </p:nvPr>
        </p:nvSpPr>
        <p:spPr>
          <a:xfrm>
            <a:off x="533400" y="457200"/>
            <a:ext cx="8229600" cy="4525963"/>
          </a:xfrm>
        </p:spPr>
        <p:txBody>
          <a:bodyPr>
            <a:normAutofit/>
          </a:bodyPr>
          <a:lstStyle/>
          <a:p>
            <a:r>
              <a:rPr lang="en-US" dirty="0"/>
              <a:t>Another famous person was Daniel D. Tompkins.  He was born June 21, 1774. I didn’t even know Scarsdale was a town then!  When James Monroe was president, he became vice president. They have no idea how he died except for the date and the place, which is 6/11/1825, Staten Island in New York.  </a:t>
            </a:r>
          </a:p>
          <a:p>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6172200" y="4114800"/>
            <a:ext cx="1981200" cy="240145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idx="1"/>
          </p:nvPr>
        </p:nvSpPr>
        <p:spPr>
          <a:xfrm>
            <a:off x="533400" y="457200"/>
            <a:ext cx="8229600" cy="4525963"/>
          </a:xfrm>
        </p:spPr>
        <p:txBody>
          <a:bodyPr>
            <a:normAutofit/>
          </a:bodyPr>
          <a:lstStyle/>
          <a:p>
            <a:r>
              <a:rPr lang="en-US" dirty="0"/>
              <a:t>The third example, Matt Bernstein, was an NFL player. He was born 12/26/1982. He played for the Detroit Lions. He got put into The National Jewish Sports Hall Of Fame. And guess what? He’s still alive.  </a:t>
            </a:r>
          </a:p>
          <a:p>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5105400" y="3429000"/>
            <a:ext cx="2743200" cy="22427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idx="1"/>
          </p:nvPr>
        </p:nvSpPr>
        <p:spPr>
          <a:xfrm>
            <a:off x="533400" y="457200"/>
            <a:ext cx="8229600" cy="4525963"/>
          </a:xfrm>
        </p:spPr>
        <p:txBody>
          <a:bodyPr>
            <a:normAutofit/>
          </a:bodyPr>
          <a:lstStyle/>
          <a:p>
            <a:r>
              <a:rPr lang="en-US" sz="2600" dirty="0"/>
              <a:t>Last but not least, is David </a:t>
            </a:r>
            <a:r>
              <a:rPr lang="en-US" sz="2600" dirty="0" err="1"/>
              <a:t>Lascher</a:t>
            </a:r>
            <a:r>
              <a:rPr lang="en-US" sz="2600" dirty="0"/>
              <a:t>. He was born on a Thursday, in April 27, in 1972. He is famous Actor. David also went to the Scarsdale High School and grew up here.  He was Ted McGriff on “Hey Dude” from Nickelodeon. He also was on “Sabrina the Teenage Witch” and also in the finals of “American Idol.” His other TV series were, “Two of a Kind,” “Veronica's Closet,” “White Squall,” “The Flood: Who Will Save Our Children?” “Blossom,” “Beverly Hills,” “Step by Step,” “Full House,” “Roseanne,” and “Life Goes On.” </a:t>
            </a:r>
          </a:p>
          <a:p>
            <a:endParaRPr lang="en-US" dirty="0"/>
          </a:p>
        </p:txBody>
      </p:sp>
      <p:pic>
        <p:nvPicPr>
          <p:cNvPr id="45058" name="Picture 2"/>
          <p:cNvPicPr>
            <a:picLocks noChangeAspect="1" noChangeArrowheads="1"/>
          </p:cNvPicPr>
          <p:nvPr/>
        </p:nvPicPr>
        <p:blipFill>
          <a:blip r:embed="rId2" cstate="print"/>
          <a:srcRect/>
          <a:stretch>
            <a:fillRect/>
          </a:stretch>
        </p:blipFill>
        <p:spPr bwMode="auto">
          <a:xfrm>
            <a:off x="6324600" y="4191000"/>
            <a:ext cx="1905000" cy="23018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3900" dirty="0">
                <a:solidFill>
                  <a:srgbClr val="000000"/>
                </a:solidFill>
                <a:latin typeface="Arial" charset="0"/>
              </a:rPr>
              <a:t>Abraham Lincoln</a:t>
            </a:r>
          </a:p>
        </p:txBody>
      </p:sp>
      <p:pic>
        <p:nvPicPr>
          <p:cNvPr id="3076" name="Picture 4"/>
          <p:cNvPicPr>
            <a:picLocks noChangeAspect="1" noChangeArrowheads="1"/>
          </p:cNvPicPr>
          <p:nvPr/>
        </p:nvPicPr>
        <p:blipFill>
          <a:blip r:embed="rId2" cstate="print"/>
          <a:srcRect/>
          <a:stretch>
            <a:fillRect/>
          </a:stretch>
        </p:blipFill>
        <p:spPr bwMode="auto">
          <a:xfrm>
            <a:off x="731520" y="1280160"/>
            <a:ext cx="7600950" cy="545211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ctrTitle"/>
          </p:nvPr>
        </p:nvSpPr>
        <p:spPr>
          <a:xfrm>
            <a:off x="725805" y="2175987"/>
            <a:ext cx="7692390" cy="1378743"/>
          </a:xfrm>
        </p:spPr>
        <p:txBody>
          <a:bodyPr lIns="0" tIns="0" rIns="0" bIns="0"/>
          <a:lstStyle/>
          <a:p>
            <a:pPr>
              <a:lnSpc>
                <a:spcPct val="95000"/>
              </a:lnSpc>
            </a:pPr>
            <a:r>
              <a:rPr lang="en-US" dirty="0">
                <a:solidFill>
                  <a:srgbClr val="000000"/>
                </a:solidFill>
                <a:latin typeface="Arial" charset="0"/>
              </a:rPr>
              <a:t>George E. Hale</a:t>
            </a:r>
          </a:p>
        </p:txBody>
      </p:sp>
      <p:sp>
        <p:nvSpPr>
          <p:cNvPr id="4098" name="Rectangle 2"/>
          <p:cNvSpPr>
            <a:spLocks noGrp="1" noChangeArrowheads="1"/>
          </p:cNvSpPr>
          <p:nvPr>
            <p:ph type="subTitle" idx="1"/>
          </p:nvPr>
        </p:nvSpPr>
        <p:spPr>
          <a:xfrm>
            <a:off x="1411605" y="3931920"/>
            <a:ext cx="6320790" cy="1661637"/>
          </a:xfrm>
        </p:spPr>
        <p:txBody>
          <a:bodyPr lIns="0" tIns="0" rIns="0" bIns="0"/>
          <a:lstStyle/>
          <a:p>
            <a:pPr>
              <a:lnSpc>
                <a:spcPct val="95000"/>
              </a:lnSpc>
              <a:spcBef>
                <a:spcPct val="0"/>
              </a:spcBef>
            </a:pPr>
            <a:r>
              <a:rPr lang="en-US" dirty="0">
                <a:solidFill>
                  <a:srgbClr val="000000"/>
                </a:solidFill>
                <a:latin typeface="Arial" charset="0"/>
              </a:rPr>
              <a:t>George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497205" y="320040"/>
            <a:ext cx="8149590" cy="1051560"/>
          </a:xfrm>
        </p:spPr>
        <p:txBody>
          <a:bodyPr lIns="0" tIns="0" rIns="0" bIns="0"/>
          <a:lstStyle/>
          <a:p>
            <a:pPr>
              <a:lnSpc>
                <a:spcPct val="95000"/>
              </a:lnSpc>
            </a:pPr>
            <a:r>
              <a:rPr lang="en-US" dirty="0" err="1">
                <a:solidFill>
                  <a:srgbClr val="000000"/>
                </a:solidFill>
                <a:latin typeface="Arial" charset="0"/>
              </a:rPr>
              <a:t>george’s</a:t>
            </a:r>
            <a:r>
              <a:rPr lang="en-US" dirty="0">
                <a:solidFill>
                  <a:srgbClr val="000000"/>
                </a:solidFill>
                <a:latin typeface="Arial" charset="0"/>
              </a:rPr>
              <a:t> job </a:t>
            </a:r>
          </a:p>
        </p:txBody>
      </p:sp>
      <p:sp>
        <p:nvSpPr>
          <p:cNvPr id="5122" name="Rectangle 2"/>
          <p:cNvSpPr>
            <a:spLocks noGrp="1" noChangeArrowheads="1"/>
          </p:cNvSpPr>
          <p:nvPr>
            <p:ph type="subTitle" idx="1"/>
          </p:nvPr>
        </p:nvSpPr>
        <p:spPr>
          <a:xfrm>
            <a:off x="497205" y="1645920"/>
            <a:ext cx="8149590" cy="4434840"/>
          </a:xfrm>
        </p:spPr>
        <p:txBody>
          <a:bodyPr lIns="0" tIns="0" rIns="0" bIns="0"/>
          <a:lstStyle/>
          <a:p>
            <a:pPr lvl="1" indent="-308610" algn="l">
              <a:lnSpc>
                <a:spcPct val="95000"/>
              </a:lnSpc>
              <a:spcBef>
                <a:spcPct val="0"/>
              </a:spcBef>
              <a:buClr>
                <a:srgbClr val="000000"/>
              </a:buClr>
              <a:buFontTx/>
              <a:buChar char="•"/>
            </a:pPr>
            <a:r>
              <a:rPr lang="en-US" sz="3200" dirty="0">
                <a:solidFill>
                  <a:srgbClr val="000000"/>
                </a:solidFill>
                <a:latin typeface="Arial" charset="0"/>
              </a:rPr>
              <a:t>George was an astronomer</a:t>
            </a:r>
          </a:p>
        </p:txBody>
      </p:sp>
      <p:pic>
        <p:nvPicPr>
          <p:cNvPr id="5124" name="Picture 4"/>
          <p:cNvPicPr>
            <a:picLocks noChangeAspect="1" noChangeArrowheads="1"/>
          </p:cNvPicPr>
          <p:nvPr/>
        </p:nvPicPr>
        <p:blipFill>
          <a:blip r:embed="rId2" cstate="print"/>
          <a:srcRect/>
          <a:stretch>
            <a:fillRect/>
          </a:stretch>
        </p:blipFill>
        <p:spPr bwMode="auto">
          <a:xfrm>
            <a:off x="3276124" y="2666048"/>
            <a:ext cx="4249103" cy="318325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497205" y="320040"/>
            <a:ext cx="8149590" cy="1051560"/>
          </a:xfrm>
        </p:spPr>
        <p:txBody>
          <a:bodyPr lIns="0" tIns="0" rIns="0" bIns="0"/>
          <a:lstStyle/>
          <a:p>
            <a:pPr>
              <a:lnSpc>
                <a:spcPct val="95000"/>
              </a:lnSpc>
            </a:pPr>
            <a:r>
              <a:rPr lang="en-US" dirty="0">
                <a:solidFill>
                  <a:srgbClr val="000000"/>
                </a:solidFill>
                <a:latin typeface="Arial" charset="0"/>
              </a:rPr>
              <a:t>Where George was born</a:t>
            </a:r>
          </a:p>
        </p:txBody>
      </p:sp>
      <p:sp>
        <p:nvSpPr>
          <p:cNvPr id="6146" name="Rectangle 2"/>
          <p:cNvSpPr>
            <a:spLocks noGrp="1" noChangeArrowheads="1"/>
          </p:cNvSpPr>
          <p:nvPr>
            <p:ph type="subTitle" idx="1"/>
          </p:nvPr>
        </p:nvSpPr>
        <p:spPr>
          <a:xfrm>
            <a:off x="497205" y="1645920"/>
            <a:ext cx="8149590" cy="4434840"/>
          </a:xfrm>
        </p:spPr>
        <p:txBody>
          <a:bodyPr lIns="0" tIns="0" rIns="0" bIns="0"/>
          <a:lstStyle/>
          <a:p>
            <a:pPr lvl="1" indent="-308610" algn="l">
              <a:lnSpc>
                <a:spcPct val="95000"/>
              </a:lnSpc>
              <a:spcBef>
                <a:spcPct val="0"/>
              </a:spcBef>
              <a:buClr>
                <a:srgbClr val="000000"/>
              </a:buClr>
              <a:buFontTx/>
              <a:buChar char="•"/>
            </a:pPr>
            <a:r>
              <a:rPr lang="en-US" sz="3200" dirty="0">
                <a:solidFill>
                  <a:srgbClr val="000000"/>
                </a:solidFill>
                <a:latin typeface="Arial" charset="0"/>
              </a:rPr>
              <a:t>George was born 1868 in Pasadena , California</a:t>
            </a:r>
          </a:p>
        </p:txBody>
      </p:sp>
      <p:pic>
        <p:nvPicPr>
          <p:cNvPr id="6148" name="Picture 4"/>
          <p:cNvPicPr>
            <a:picLocks noChangeAspect="1" noChangeArrowheads="1"/>
          </p:cNvPicPr>
          <p:nvPr/>
        </p:nvPicPr>
        <p:blipFill>
          <a:blip r:embed="rId2" cstate="print"/>
          <a:srcRect/>
          <a:stretch>
            <a:fillRect/>
          </a:stretch>
        </p:blipFill>
        <p:spPr bwMode="auto">
          <a:xfrm>
            <a:off x="4104799" y="2361725"/>
            <a:ext cx="3906203" cy="434482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725805" y="2175987"/>
            <a:ext cx="7692390" cy="1378743"/>
          </a:xfrm>
        </p:spPr>
        <p:txBody>
          <a:bodyPr lIns="0" tIns="0" rIns="0" bIns="0"/>
          <a:lstStyle/>
          <a:p>
            <a:pPr>
              <a:lnSpc>
                <a:spcPct val="95000"/>
              </a:lnSpc>
            </a:pPr>
            <a:r>
              <a:rPr lang="en-US" dirty="0">
                <a:solidFill>
                  <a:srgbClr val="000000"/>
                </a:solidFill>
                <a:latin typeface="Arial" charset="0"/>
              </a:rPr>
              <a:t>Famous person in </a:t>
            </a:r>
            <a:r>
              <a:rPr lang="en-US" dirty="0" err="1">
                <a:solidFill>
                  <a:srgbClr val="000000"/>
                </a:solidFill>
                <a:latin typeface="Arial" charset="0"/>
              </a:rPr>
              <a:t>Ilinois</a:t>
            </a:r>
            <a:endParaRPr lang="en-US" dirty="0">
              <a:solidFill>
                <a:srgbClr val="000000"/>
              </a:solidFill>
              <a:latin typeface="Arial" charset="0"/>
            </a:endParaRPr>
          </a:p>
        </p:txBody>
      </p:sp>
      <p:sp>
        <p:nvSpPr>
          <p:cNvPr id="7170" name="Rectangle 2"/>
          <p:cNvSpPr>
            <a:spLocks noGrp="1" noChangeArrowheads="1"/>
          </p:cNvSpPr>
          <p:nvPr>
            <p:ph type="subTitle" idx="1"/>
          </p:nvPr>
        </p:nvSpPr>
        <p:spPr>
          <a:xfrm>
            <a:off x="1411605" y="3931920"/>
            <a:ext cx="6320790" cy="1661637"/>
          </a:xfrm>
        </p:spPr>
        <p:txBody>
          <a:bodyPr lIns="0" tIns="0" rIns="0" bIns="0"/>
          <a:lstStyle/>
          <a:p>
            <a:pPr>
              <a:lnSpc>
                <a:spcPct val="95000"/>
              </a:lnSpc>
              <a:spcBef>
                <a:spcPct val="0"/>
              </a:spcBef>
            </a:pPr>
            <a:r>
              <a:rPr lang="en-US" dirty="0">
                <a:solidFill>
                  <a:srgbClr val="000000"/>
                </a:solidFill>
                <a:latin typeface="Arial" charset="0"/>
              </a:rPr>
              <a:t>By Bailey 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40005" y="45720"/>
            <a:ext cx="8149590" cy="1051560"/>
          </a:xfrm>
        </p:spPr>
        <p:txBody>
          <a:bodyPr lIns="0" tIns="0" rIns="0" bIns="0"/>
          <a:lstStyle/>
          <a:p>
            <a:pPr>
              <a:lnSpc>
                <a:spcPct val="95000"/>
              </a:lnSpc>
            </a:pPr>
            <a:r>
              <a:rPr lang="en-US" dirty="0">
                <a:solidFill>
                  <a:srgbClr val="000000"/>
                </a:solidFill>
                <a:latin typeface="Arial" charset="0"/>
              </a:rPr>
              <a:t>Harrison Ford</a:t>
            </a:r>
          </a:p>
        </p:txBody>
      </p:sp>
      <p:pic>
        <p:nvPicPr>
          <p:cNvPr id="8196" name="Picture 4"/>
          <p:cNvPicPr>
            <a:picLocks noChangeAspect="1" noChangeArrowheads="1"/>
          </p:cNvPicPr>
          <p:nvPr/>
        </p:nvPicPr>
        <p:blipFill>
          <a:blip r:embed="rId2" cstate="print"/>
          <a:srcRect/>
          <a:stretch>
            <a:fillRect/>
          </a:stretch>
        </p:blipFill>
        <p:spPr bwMode="auto">
          <a:xfrm>
            <a:off x="2971800" y="2590324"/>
            <a:ext cx="2581752" cy="3649028"/>
          </a:xfrm>
          <a:prstGeom prst="rect">
            <a:avLst/>
          </a:prstGeom>
          <a:noFill/>
        </p:spPr>
      </p:pic>
      <p:sp>
        <p:nvSpPr>
          <p:cNvPr id="8197" name="Text Box 5"/>
          <p:cNvSpPr txBox="1">
            <a:spLocks noChangeArrowheads="1"/>
          </p:cNvSpPr>
          <p:nvPr/>
        </p:nvSpPr>
        <p:spPr bwMode="auto">
          <a:xfrm>
            <a:off x="1928813" y="1605915"/>
            <a:ext cx="3977640" cy="263149"/>
          </a:xfrm>
          <a:prstGeom prst="rect">
            <a:avLst/>
          </a:prstGeom>
          <a:noFill/>
          <a:ln w="9525">
            <a:noFill/>
            <a:miter lim="800000"/>
            <a:headEnd/>
            <a:tailEnd/>
          </a:ln>
          <a:effectLst/>
        </p:spPr>
        <p:txBody>
          <a:bodyPr lIns="0" tIns="0" rIns="0" bIns="0">
            <a:spAutoFit/>
          </a:bodyPr>
          <a:lstStyle/>
          <a:p>
            <a:pPr>
              <a:lnSpc>
                <a:spcPct val="95000"/>
              </a:lnSpc>
            </a:pPr>
            <a:r>
              <a:rPr lang="en-US" dirty="0">
                <a:solidFill>
                  <a:srgbClr val="000000"/>
                </a:solidFill>
                <a:latin typeface="Arial" charset="0"/>
              </a:rPr>
              <a:t>Harrison Ford was born </a:t>
            </a:r>
            <a:r>
              <a:rPr lang="en-US" dirty="0" err="1">
                <a:solidFill>
                  <a:srgbClr val="000000"/>
                </a:solidFill>
                <a:latin typeface="Arial" charset="0"/>
              </a:rPr>
              <a:t>Joly</a:t>
            </a:r>
            <a:r>
              <a:rPr lang="en-US" dirty="0">
                <a:solidFill>
                  <a:srgbClr val="000000"/>
                </a:solidFill>
                <a:latin typeface="Arial" charset="0"/>
              </a:rPr>
              <a:t> 13, 1942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320040"/>
            <a:ext cx="8149590" cy="1051560"/>
          </a:xfrm>
        </p:spPr>
        <p:txBody>
          <a:bodyPr lIns="0" tIns="0" rIns="0" bIns="0"/>
          <a:lstStyle/>
          <a:p>
            <a:pPr>
              <a:lnSpc>
                <a:spcPct val="95000"/>
              </a:lnSpc>
            </a:pPr>
            <a:r>
              <a:rPr lang="en-US" dirty="0">
                <a:solidFill>
                  <a:srgbClr val="000000"/>
                </a:solidFill>
                <a:latin typeface="Arial" charset="0"/>
              </a:rPr>
              <a:t>Harrison Ford</a:t>
            </a:r>
          </a:p>
        </p:txBody>
      </p:sp>
      <p:sp>
        <p:nvSpPr>
          <p:cNvPr id="9218" name="Rectangle 2"/>
          <p:cNvSpPr>
            <a:spLocks noGrp="1" noChangeArrowheads="1"/>
          </p:cNvSpPr>
          <p:nvPr>
            <p:ph type="subTitle" idx="1"/>
          </p:nvPr>
        </p:nvSpPr>
        <p:spPr>
          <a:xfrm>
            <a:off x="497205" y="1645920"/>
            <a:ext cx="8149590" cy="4434840"/>
          </a:xfrm>
        </p:spPr>
        <p:txBody>
          <a:bodyPr lIns="0" tIns="0" rIns="0" bIns="0"/>
          <a:lstStyle/>
          <a:p>
            <a:pPr algn="l">
              <a:lnSpc>
                <a:spcPct val="95000"/>
              </a:lnSpc>
              <a:spcBef>
                <a:spcPct val="0"/>
              </a:spcBef>
            </a:pPr>
            <a:r>
              <a:rPr lang="en-US" dirty="0">
                <a:solidFill>
                  <a:srgbClr val="000000"/>
                </a:solidFill>
                <a:latin typeface="Arial" charset="0"/>
              </a:rPr>
              <a:t>He was in the movie Indiana Jones</a:t>
            </a:r>
          </a:p>
        </p:txBody>
      </p:sp>
      <p:pic>
        <p:nvPicPr>
          <p:cNvPr id="9220" name="Picture 4"/>
          <p:cNvPicPr>
            <a:picLocks noChangeAspect="1" noChangeArrowheads="1"/>
          </p:cNvPicPr>
          <p:nvPr/>
        </p:nvPicPr>
        <p:blipFill>
          <a:blip r:embed="rId2" cstate="print"/>
          <a:srcRect/>
          <a:stretch>
            <a:fillRect/>
          </a:stretch>
        </p:blipFill>
        <p:spPr bwMode="auto">
          <a:xfrm>
            <a:off x="2971800" y="2666048"/>
            <a:ext cx="1867377" cy="281178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540</Words>
  <Application>Microsoft Office PowerPoint</Application>
  <PresentationFormat>On-screen Show (4:3)</PresentationFormat>
  <Paragraphs>61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Famous Local Residents</vt:lpstr>
      <vt:lpstr>Famous People From Illinois</vt:lpstr>
      <vt:lpstr>Abraham Lincoln</vt:lpstr>
      <vt:lpstr>George E. Hale</vt:lpstr>
      <vt:lpstr>george’s job </vt:lpstr>
      <vt:lpstr>Where George was born</vt:lpstr>
      <vt:lpstr>Famous person in Ilinois</vt:lpstr>
      <vt:lpstr>Harrison Ford</vt:lpstr>
      <vt:lpstr>Harrison Ford</vt:lpstr>
      <vt:lpstr>Harrison Ford</vt:lpstr>
      <vt:lpstr>Famous People...not from Illinois!</vt:lpstr>
      <vt:lpstr>Selena Gomez!</vt:lpstr>
      <vt:lpstr>Justin Beiber - not from Illinois!</vt:lpstr>
      <vt:lpstr>Slide 14</vt:lpstr>
      <vt:lpstr>Love and admiration for the beauty of the homeland and its people are beautifully painted by our greatest artists: sculptures of Constantin Brancusi in his beautiful paintings Nicolae Grigorescu, Mihai Eminescu in his masterpieces. </vt:lpstr>
      <vt:lpstr>Mihai Eminescu - Medallion literary </vt:lpstr>
      <vt:lpstr>Slide 17</vt:lpstr>
      <vt:lpstr> Eminescu my idol</vt:lpstr>
      <vt:lpstr>Discovering Eminescu it eyed child </vt:lpstr>
      <vt:lpstr>Slide 20</vt:lpstr>
      <vt:lpstr>Mihai Eminescu Romanian Evening </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hager</dc:creator>
  <cp:lastModifiedBy>hager</cp:lastModifiedBy>
  <cp:revision>10</cp:revision>
  <dcterms:created xsi:type="dcterms:W3CDTF">2011-06-10T21:32:58Z</dcterms:created>
  <dcterms:modified xsi:type="dcterms:W3CDTF">2011-06-10T23:03:58Z</dcterms:modified>
</cp:coreProperties>
</file>